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2"/>
  </p:notesMasterIdLst>
  <p:sldIdLst>
    <p:sldId id="256" r:id="rId4"/>
    <p:sldId id="264" r:id="rId5"/>
    <p:sldId id="283" r:id="rId6"/>
    <p:sldId id="289" r:id="rId7"/>
    <p:sldId id="295" r:id="rId8"/>
    <p:sldId id="287" r:id="rId9"/>
    <p:sldId id="290" r:id="rId10"/>
    <p:sldId id="291" r:id="rId11"/>
    <p:sldId id="292" r:id="rId12"/>
    <p:sldId id="288" r:id="rId13"/>
    <p:sldId id="286" r:id="rId14"/>
    <p:sldId id="279" r:id="rId15"/>
    <p:sldId id="294" r:id="rId16"/>
    <p:sldId id="293" r:id="rId17"/>
    <p:sldId id="284" r:id="rId18"/>
    <p:sldId id="296" r:id="rId19"/>
    <p:sldId id="297"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80" d="100"/>
          <a:sy n="80" d="100"/>
        </p:scale>
        <p:origin x="5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11809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08082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11/21/2021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11/21/2021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12</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21001" y="2164622"/>
            <a:ext cx="3606074" cy="1578244"/>
            <a:chOff x="1019898" y="1867152"/>
            <a:chExt cx="3659489" cy="1947937"/>
          </a:xfrm>
        </p:grpSpPr>
        <p:pic>
          <p:nvPicPr>
            <p:cNvPr id="18" name="PA_图片 6">
              <a:extLst>
                <a:ext uri="{FF2B5EF4-FFF2-40B4-BE49-F238E27FC236}">
                  <a16:creationId xmlns:a16="http://schemas.microsoft.com/office/drawing/2014/main"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19" name="TextBox 18"/>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anose="02020603050405020304" pitchFamily="18" charset="0"/>
                  <a:ea typeface="Arial-Rounded" panose="020B0500000000000000" pitchFamily="34" charset="0"/>
                  <a:cs typeface="Times New Roman" panose="02020603050405020304" pitchFamily="18" charset="0"/>
                </a:rPr>
                <a:t>Màu sắc</a:t>
              </a:r>
              <a:endParaRPr lang="en-US" sz="3200" b="1" dirty="0">
                <a:solidFill>
                  <a:srgbClr val="CC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anose="02020603050405020304" pitchFamily="18" charset="0"/>
                  <a:ea typeface="Arial-Rounded" panose="020B0500000000000000" pitchFamily="34" charset="0"/>
                  <a:cs typeface="Times New Roman" panose="02020603050405020304" pitchFamily="18" charset="0"/>
                </a:rPr>
                <a:t>Hình dạng</a:t>
              </a:r>
              <a:endParaRPr lang="en-US" sz="3200" b="1" dirty="0">
                <a:solidFill>
                  <a:srgbClr val="CC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p:cNvGrpSpPr/>
          <p:nvPr/>
        </p:nvGrpSpPr>
        <p:grpSpPr>
          <a:xfrm>
            <a:off x="6076104" y="2121421"/>
            <a:ext cx="3606074" cy="1578244"/>
            <a:chOff x="1019898" y="1782531"/>
            <a:chExt cx="3659489" cy="1947937"/>
          </a:xfrm>
        </p:grpSpPr>
        <p:pic>
          <p:nvPicPr>
            <p:cNvPr id="24" name="PA_图片 6">
              <a:extLst>
                <a:ext uri="{FF2B5EF4-FFF2-40B4-BE49-F238E27FC236}">
                  <a16:creationId xmlns:a16="http://schemas.microsoft.com/office/drawing/2014/main"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19898" y="1782531"/>
              <a:ext cx="3142938" cy="1947937"/>
            </a:xfrm>
            <a:prstGeom prst="rect">
              <a:avLst/>
            </a:prstGeom>
          </p:spPr>
        </p:pic>
        <p:sp>
          <p:nvSpPr>
            <p:cNvPr id="25" name="TextBox 24"/>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anose="02020603050405020304" pitchFamily="18" charset="0"/>
                  <a:ea typeface="Arial-Rounded" panose="020B0500000000000000" pitchFamily="34" charset="0"/>
                  <a:cs typeface="Times New Roman" panose="02020603050405020304" pitchFamily="18" charset="0"/>
                </a:rPr>
                <a:t>Chất liệu</a:t>
              </a:r>
              <a:endParaRPr lang="en-US" sz="3200" b="1" dirty="0">
                <a:solidFill>
                  <a:srgbClr val="CC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a16="http://schemas.microsoft.com/office/drawing/2014/main"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Times New Roman" panose="02020603050405020304" pitchFamily="18" charset="0"/>
                  <a:ea typeface="Arial-Rounded" panose="020B0500000000000000" pitchFamily="34" charset="0"/>
                  <a:cs typeface="Times New Roman" panose="02020603050405020304" pitchFamily="18" charset="0"/>
                </a:rPr>
                <a:t>Kích thước</a:t>
              </a:r>
              <a:endParaRPr lang="en-US" sz="3200" b="1" dirty="0">
                <a:solidFill>
                  <a:srgbClr val="CC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4" name="Group 3"/>
          <p:cNvGrpSpPr/>
          <p:nvPr/>
        </p:nvGrpSpPr>
        <p:grpSpPr>
          <a:xfrm>
            <a:off x="2943183" y="1339750"/>
            <a:ext cx="5209992" cy="781671"/>
            <a:chOff x="2943183" y="1058779"/>
            <a:chExt cx="5209992" cy="781671"/>
          </a:xfrm>
        </p:grpSpPr>
        <p:sp>
          <p:nvSpPr>
            <p:cNvPr id="2" name="Rounded Rectangle 1"/>
            <p:cNvSpPr/>
            <p:nvPr/>
          </p:nvSpPr>
          <p:spPr>
            <a:xfrm>
              <a:off x="2943183" y="1058779"/>
              <a:ext cx="504578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4B26D2C-1BC9-4238-BC4C-795267AEDD6F}"/>
                </a:ext>
              </a:extLst>
            </p:cNvPr>
            <p:cNvSpPr txBox="1"/>
            <p:nvPr/>
          </p:nvSpPr>
          <p:spPr>
            <a:xfrm>
              <a:off x="3083186" y="1191507"/>
              <a:ext cx="5069989"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1. Đồ chơi có đặc điểm gì</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a:t>
              </a:r>
              <a:endPar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3" name="Group 2"/>
          <p:cNvGrpSpPr/>
          <p:nvPr/>
        </p:nvGrpSpPr>
        <p:grpSpPr>
          <a:xfrm>
            <a:off x="2414663" y="3802505"/>
            <a:ext cx="6758504" cy="1209946"/>
            <a:chOff x="3107391" y="3768226"/>
            <a:chExt cx="6758504" cy="1209946"/>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4B26D2C-1BC9-4238-BC4C-795267AEDD6F}"/>
                </a:ext>
              </a:extLst>
            </p:cNvPr>
            <p:cNvSpPr txBox="1"/>
            <p:nvPr/>
          </p:nvSpPr>
          <p:spPr>
            <a:xfrm>
              <a:off x="3247393" y="3900954"/>
              <a:ext cx="6618502" cy="1077218"/>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2. Đồ chơi đó được chơi như thế nào?</a:t>
              </a:r>
            </a:p>
          </p:txBody>
        </p:sp>
      </p:grpSp>
      <p:grpSp>
        <p:nvGrpSpPr>
          <p:cNvPr id="5" name="Group 4"/>
          <p:cNvGrpSpPr/>
          <p:nvPr/>
        </p:nvGrpSpPr>
        <p:grpSpPr>
          <a:xfrm>
            <a:off x="3083186" y="5067509"/>
            <a:ext cx="5806223" cy="781671"/>
            <a:chOff x="2414663" y="5033230"/>
            <a:chExt cx="580622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4B26D2C-1BC9-4238-BC4C-795267AEDD6F}"/>
                </a:ext>
              </a:extLst>
            </p:cNvPr>
            <p:cNvSpPr txBox="1"/>
            <p:nvPr/>
          </p:nvSpPr>
          <p:spPr>
            <a:xfrm>
              <a:off x="2485796" y="5165958"/>
              <a:ext cx="5735090"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3. Vì sao em thích đồ chơi đó?</a:t>
              </a: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smtClean="0">
                  <a:solidFill>
                    <a:srgbClr val="008200"/>
                  </a:solidFill>
                  <a:latin typeface="Times New Roman" panose="02020603050405020304" pitchFamily="18" charset="0"/>
                  <a:ea typeface="Arial-Rounded" panose="020B0500000000000000" pitchFamily="34" charset="0"/>
                  <a:cs typeface="Times New Roman" panose="02020603050405020304" pitchFamily="18" charset="0"/>
                </a:rPr>
                <a:t>Gợi ý</a:t>
              </a:r>
            </a:p>
          </p:txBody>
        </p:sp>
      </p:grpSp>
    </p:spTree>
    <p:extLst>
      <p:ext uri="{BB962C8B-B14F-4D97-AF65-F5344CB8AC3E}">
        <p14:creationId xmlns:p14="http://schemas.microsoft.com/office/powerpoint/2010/main" val="35274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Trình bày thảo luận</a:t>
              </a:r>
            </a:p>
          </p:txBody>
        </p:sp>
      </p:grpSp>
    </p:spTree>
    <p:extLst>
      <p:ext uri="{BB962C8B-B14F-4D97-AF65-F5344CB8AC3E}">
        <p14:creationId xmlns:p14="http://schemas.microsoft.com/office/powerpoint/2010/main"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Bản</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quyền</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Linh</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https://www.facebook.com/nhat.linh.3557440</a:t>
            </a:r>
          </a:p>
        </p:txBody>
      </p:sp>
      <p:grpSp>
        <p:nvGrpSpPr>
          <p:cNvPr id="15" name="Group 14"/>
          <p:cNvGrpSpPr/>
          <p:nvPr/>
        </p:nvGrpSpPr>
        <p:grpSpPr>
          <a:xfrm>
            <a:off x="1044528" y="621957"/>
            <a:ext cx="10706556" cy="584775"/>
            <a:chOff x="99991" y="661949"/>
            <a:chExt cx="10706556" cy="584775"/>
          </a:xfrm>
        </p:grpSpPr>
        <p:sp>
          <p:nvSpPr>
            <p:cNvPr id="16" name="TextBox 15"/>
            <p:cNvSpPr txBox="1"/>
            <p:nvPr/>
          </p:nvSpPr>
          <p:spPr>
            <a:xfrm>
              <a:off x="512857" y="661949"/>
              <a:ext cx="10293690" cy="58477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Viết 3 – 4 câu </a:t>
              </a:r>
              <a:r>
                <a:rPr lang="en-US" sz="3200" b="1" dirty="0" smtClean="0">
                  <a:solidFill>
                    <a:srgbClr val="008200"/>
                  </a:solidFill>
                  <a:latin typeface="Times New Roman" panose="02020603050405020304" pitchFamily="18" charset="0"/>
                  <a:cs typeface="Times New Roman" panose="02020603050405020304" pitchFamily="18" charset="0"/>
                </a:rPr>
                <a:t>giới thiệu một đồ chơi mà trẻ em yêu thích</a:t>
              </a:r>
              <a:r>
                <a:rPr lang="en-US" sz="3200" b="1" dirty="0" smtClean="0">
                  <a:solidFill>
                    <a:srgbClr val="008200"/>
                  </a:solidFill>
                  <a:latin typeface="Times New Roman" panose="02020603050405020304" pitchFamily="18" charset="0"/>
                  <a:cs typeface="Times New Roman" panose="02020603050405020304" pitchFamily="18" charset="0"/>
                </a:rPr>
                <a:t>.</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99991" y="698084"/>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44528" y="621957"/>
            <a:ext cx="10706556" cy="584775"/>
            <a:chOff x="99991" y="661949"/>
            <a:chExt cx="10706556" cy="584775"/>
          </a:xfrm>
        </p:grpSpPr>
        <p:sp>
          <p:nvSpPr>
            <p:cNvPr id="16" name="TextBox 15"/>
            <p:cNvSpPr txBox="1"/>
            <p:nvPr/>
          </p:nvSpPr>
          <p:spPr>
            <a:xfrm>
              <a:off x="512857" y="661949"/>
              <a:ext cx="10293690" cy="58477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Viết 3 – 4 câu </a:t>
              </a:r>
              <a:r>
                <a:rPr lang="en-US" sz="3200" b="1" dirty="0" smtClean="0">
                  <a:solidFill>
                    <a:srgbClr val="008200"/>
                  </a:solidFill>
                  <a:latin typeface="Times New Roman" panose="02020603050405020304" pitchFamily="18" charset="0"/>
                  <a:cs typeface="Times New Roman" panose="02020603050405020304" pitchFamily="18" charset="0"/>
                </a:rPr>
                <a:t>giới thiệu một đồ chơi mà trẻ em yêu thích</a:t>
              </a:r>
              <a:r>
                <a:rPr lang="en-US" sz="3200" b="1" dirty="0" smtClean="0">
                  <a:solidFill>
                    <a:srgbClr val="008200"/>
                  </a:solidFill>
                  <a:latin typeface="Times New Roman" panose="02020603050405020304" pitchFamily="18" charset="0"/>
                  <a:cs typeface="Times New Roman" panose="02020603050405020304" pitchFamily="18" charset="0"/>
                </a:rPr>
                <a:t>.</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99991" y="698084"/>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grpSp>
      <p:graphicFrame>
        <p:nvGraphicFramePr>
          <p:cNvPr id="7" name="Table 3">
            <a:extLst>
              <a:ext uri="{FF2B5EF4-FFF2-40B4-BE49-F238E27FC236}">
                <a16:creationId xmlns:a16="http://schemas.microsoft.com/office/drawing/2014/main" id="{8658DFA6-82C9-479A-A770-FF2BC781AEAE}"/>
              </a:ext>
            </a:extLst>
          </p:cNvPr>
          <p:cNvGraphicFramePr>
            <a:graphicFrameLocks noGrp="1"/>
          </p:cNvGraphicFramePr>
          <p:nvPr>
            <p:extLst>
              <p:ext uri="{D42A27DB-BD31-4B8C-83A1-F6EECF244321}">
                <p14:modId xmlns:p14="http://schemas.microsoft.com/office/powerpoint/2010/main" val="2975984326"/>
              </p:ext>
            </p:extLst>
          </p:nvPr>
        </p:nvGraphicFramePr>
        <p:xfrm>
          <a:off x="1084729" y="2716007"/>
          <a:ext cx="10022541" cy="2470503"/>
        </p:xfrm>
        <a:graphic>
          <a:graphicData uri="http://schemas.openxmlformats.org/drawingml/2006/table">
            <a:tbl>
              <a:tblPr firstRow="1" bandRow="1">
                <a:tableStyleId>{5C22544A-7EE6-4342-B048-85BDC9FD1C3A}</a:tableStyleId>
              </a:tblPr>
              <a:tblGrid>
                <a:gridCol w="10022541">
                  <a:extLst>
                    <a:ext uri="{9D8B030D-6E8A-4147-A177-3AD203B41FA5}">
                      <a16:colId xmlns:a16="http://schemas.microsoft.com/office/drawing/2014/main" val="3143623115"/>
                    </a:ext>
                  </a:extLst>
                </a:gridCol>
              </a:tblGrid>
              <a:tr h="0">
                <a:tc>
                  <a:txBody>
                    <a:bodyPr/>
                    <a:lstStyle/>
                    <a:p>
                      <a:r>
                        <a:rPr lang="en-US" sz="3200" kern="1200" dirty="0">
                          <a:solidFill>
                            <a:schemeClr val="tx1"/>
                          </a:solidFill>
                          <a:latin typeface="Times New Roman" panose="02020603050405020304" pitchFamily="18" charset="0"/>
                          <a:ea typeface="+mn-ea"/>
                          <a:cs typeface="Times New Roman" panose="02020603050405020304" pitchFamily="18" charset="0"/>
                        </a:rPr>
                        <a:t>1. </a:t>
                      </a:r>
                      <a:r>
                        <a:rPr lang="en-US" sz="3200"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nội</a:t>
                      </a:r>
                      <a:r>
                        <a:rPr lang="en-US" sz="3200" kern="1200" dirty="0">
                          <a:solidFill>
                            <a:schemeClr val="tx1"/>
                          </a:solidFill>
                          <a:latin typeface="Times New Roman" panose="02020603050405020304" pitchFamily="18" charset="0"/>
                          <a:ea typeface="+mn-ea"/>
                          <a:cs typeface="Times New Roman" panose="02020603050405020304" pitchFamily="18" charset="0"/>
                        </a:rPr>
                        <a:t> dung </a:t>
                      </a:r>
                      <a:r>
                        <a:rPr lang="en-US" sz="3200" kern="1200" dirty="0" err="1">
                          <a:solidFill>
                            <a:schemeClr val="tx1"/>
                          </a:solidFill>
                          <a:latin typeface="Times New Roman" panose="02020603050405020304" pitchFamily="18" charset="0"/>
                          <a:ea typeface="+mn-ea"/>
                          <a:cs typeface="Times New Roman" panose="02020603050405020304" pitchFamily="18" charset="0"/>
                        </a:rPr>
                        <a:t>theo</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yêu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cầu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bài</a:t>
                      </a:r>
                      <a:r>
                        <a:rPr lang="en-US" sz="3200" kern="1200" dirty="0">
                          <a:solidFill>
                            <a:schemeClr val="tx1"/>
                          </a:solidFill>
                          <a:latin typeface="Times New Roman" panose="02020603050405020304" pitchFamily="18" charset="0"/>
                          <a:ea typeface="+mn-ea"/>
                          <a:cs typeface="Times New Roman" panose="02020603050405020304" pitchFamily="18" charset="0"/>
                        </a:rPr>
                        <a:t>.</a:t>
                      </a:r>
                    </a:p>
                  </a:txBody>
                  <a:tcPr>
                    <a:solidFill>
                      <a:srgbClr val="1BAC9E"/>
                    </a:solidFill>
                  </a:tcPr>
                </a:tc>
                <a:extLst>
                  <a:ext uri="{0D108BD9-81ED-4DB2-BD59-A6C34878D82A}">
                    <a16:rowId xmlns:a16="http://schemas.microsoft.com/office/drawing/2014/main" val="3572166733"/>
                  </a:ext>
                </a:extLst>
              </a:tr>
              <a:tr h="824583">
                <a:tc>
                  <a:txBody>
                    <a:bodyPr/>
                    <a:lstStyle/>
                    <a:p>
                      <a:r>
                        <a:rPr lang="en-US" sz="3200" kern="1200" dirty="0">
                          <a:solidFill>
                            <a:schemeClr val="tx1"/>
                          </a:solidFill>
                          <a:latin typeface="Times New Roman" panose="02020603050405020304" pitchFamily="18" charset="0"/>
                          <a:ea typeface="+mn-ea"/>
                          <a:cs typeface="Times New Roman" panose="02020603050405020304" pitchFamily="18" charset="0"/>
                        </a:rPr>
                        <a:t>2. </a:t>
                      </a:r>
                      <a:r>
                        <a:rPr lang="en-US" sz="3200" kern="1200" dirty="0" err="1">
                          <a:solidFill>
                            <a:schemeClr val="tx1"/>
                          </a:solidFill>
                          <a:latin typeface="Times New Roman" panose="02020603050405020304" pitchFamily="18" charset="0"/>
                          <a:ea typeface="+mn-ea"/>
                          <a:cs typeface="Times New Roman" panose="02020603050405020304" pitchFamily="18" charset="0"/>
                        </a:rPr>
                        <a:t>Diễn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đạt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câu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rõ</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ràng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kern="1200" dirty="0">
                          <a:solidFill>
                            <a:schemeClr val="tx1"/>
                          </a:solidFill>
                          <a:latin typeface="Times New Roman" panose="02020603050405020304" pitchFamily="18" charset="0"/>
                          <a:ea typeface="+mn-ea"/>
                          <a:cs typeface="Times New Roman" panose="02020603050405020304" pitchFamily="18" charset="0"/>
                        </a:rPr>
                        <a:t> ý, </a:t>
                      </a:r>
                      <a:r>
                        <a:rPr lang="en-US" sz="3200" kern="1200" dirty="0" err="1">
                          <a:solidFill>
                            <a:schemeClr val="tx1"/>
                          </a:solidFill>
                          <a:latin typeface="Times New Roman" panose="02020603050405020304" pitchFamily="18" charset="0"/>
                          <a:ea typeface="+mn-ea"/>
                          <a:cs typeface="Times New Roman" panose="02020603050405020304" pitchFamily="18" charset="0"/>
                        </a:rPr>
                        <a:t>dùng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từ</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chính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xác</a:t>
                      </a:r>
                      <a:r>
                        <a:rPr lang="en-US" sz="3200" kern="1200" dirty="0">
                          <a:solidFill>
                            <a:schemeClr val="tx1"/>
                          </a:solidFill>
                          <a:latin typeface="Times New Roman" panose="02020603050405020304" pitchFamily="18" charset="0"/>
                          <a:ea typeface="+mn-ea"/>
                          <a:cs typeface="Times New Roman" panose="02020603050405020304" pitchFamily="18" charset="0"/>
                        </a:rPr>
                        <a:t> .</a:t>
                      </a:r>
                    </a:p>
                  </a:txBody>
                  <a:tcPr>
                    <a:solidFill>
                      <a:srgbClr val="FC7636"/>
                    </a:solidFill>
                  </a:tcPr>
                </a:tc>
                <a:extLst>
                  <a:ext uri="{0D108BD9-81ED-4DB2-BD59-A6C34878D82A}">
                    <a16:rowId xmlns:a16="http://schemas.microsoft.com/office/drawing/2014/main" val="2731848885"/>
                  </a:ext>
                </a:extLst>
              </a:tr>
              <a:tr h="824922">
                <a:tc>
                  <a:txBody>
                    <a:bodyPr/>
                    <a:lstStyle/>
                    <a:p>
                      <a:r>
                        <a:rPr lang="en-US" sz="3200" kern="1200" dirty="0">
                          <a:solidFill>
                            <a:schemeClr val="tx1"/>
                          </a:solidFill>
                          <a:latin typeface="Times New Roman" panose="02020603050405020304" pitchFamily="18" charset="0"/>
                          <a:ea typeface="+mn-ea"/>
                          <a:cs typeface="Times New Roman" panose="02020603050405020304" pitchFamily="18" charset="0"/>
                        </a:rPr>
                        <a:t>3. </a:t>
                      </a:r>
                      <a:r>
                        <a:rPr lang="en-US" sz="3200" kern="1200" dirty="0" err="1">
                          <a:solidFill>
                            <a:schemeClr val="tx1"/>
                          </a:solidFill>
                          <a:latin typeface="Times New Roman" panose="02020603050405020304" pitchFamily="18" charset="0"/>
                          <a:ea typeface="+mn-ea"/>
                          <a:cs typeface="Times New Roman" panose="02020603050405020304" pitchFamily="18" charset="0"/>
                        </a:rPr>
                        <a:t>Trình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bày</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chữ</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sạch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sẽ</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Câu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văn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đầu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tiên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lùi</a:t>
                      </a:r>
                      <a:r>
                        <a:rPr lang="en-US" sz="3200" kern="1200" dirty="0">
                          <a:solidFill>
                            <a:schemeClr val="tx1"/>
                          </a:solidFill>
                          <a:latin typeface="Times New Roman" panose="02020603050405020304" pitchFamily="18" charset="0"/>
                          <a:ea typeface="+mn-ea"/>
                          <a:cs typeface="Times New Roman" panose="02020603050405020304" pitchFamily="18" charset="0"/>
                        </a:rPr>
                        <a:t> 1 ô. </a:t>
                      </a:r>
                      <a:r>
                        <a:rPr lang="en-US" sz="3200" kern="1200" dirty="0" err="1">
                          <a:solidFill>
                            <a:schemeClr val="tx1"/>
                          </a:solidFill>
                          <a:latin typeface="Times New Roman" panose="02020603050405020304" pitchFamily="18" charset="0"/>
                          <a:ea typeface="+mn-ea"/>
                          <a:cs typeface="Times New Roman" panose="02020603050405020304" pitchFamily="18" charset="0"/>
                        </a:rPr>
                        <a:t>Các</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câu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văn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liền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mạch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không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xuống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dòng</a:t>
                      </a:r>
                      <a:r>
                        <a:rPr lang="en-US" sz="3200" kern="1200" dirty="0">
                          <a:solidFill>
                            <a:schemeClr val="tx1"/>
                          </a:solidFill>
                          <a:latin typeface="Times New Roman" panose="02020603050405020304" pitchFamily="18" charset="0"/>
                          <a:ea typeface="+mn-ea"/>
                          <a:cs typeface="Times New Roman" panose="02020603050405020304" pitchFamily="18" charset="0"/>
                        </a:rPr>
                        <a:t>.</a:t>
                      </a:r>
                    </a:p>
                  </a:txBody>
                  <a:tcPr>
                    <a:solidFill>
                      <a:srgbClr val="E4C023"/>
                    </a:solidFill>
                  </a:tcPr>
                </a:tc>
                <a:extLst>
                  <a:ext uri="{0D108BD9-81ED-4DB2-BD59-A6C34878D82A}">
                    <a16:rowId xmlns:a16="http://schemas.microsoft.com/office/drawing/2014/main" val="392097917"/>
                  </a:ext>
                </a:extLst>
              </a:tr>
            </a:tbl>
          </a:graphicData>
        </a:graphic>
      </p:graphicFrame>
      <p:sp>
        <p:nvSpPr>
          <p:cNvPr id="3" name="TextBox 2"/>
          <p:cNvSpPr txBox="1"/>
          <p:nvPr/>
        </p:nvSpPr>
        <p:spPr>
          <a:xfrm>
            <a:off x="3278395" y="1699759"/>
            <a:ext cx="5001491"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TIÊU CHÍ VIẾT ĐOẠN VĂN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4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Bản</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quyền</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FB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Đặng</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Nhật</a:t>
            </a:r>
            <a:r>
              <a:rPr lang="en-US" dirty="0"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dirty="0" err="1" smtClean="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Linh</a:t>
            </a:r>
            <a:r>
              <a:rPr lang="en-US" dirty="0">
                <a:ln w="9525" cmpd="sng">
                  <a:noFill/>
                  <a:prstDash val="solid"/>
                </a:ln>
                <a:solidFill>
                  <a:srgbClr val="002060"/>
                </a:solidFill>
                <a:effectLst>
                  <a:glow rad="38100">
                    <a:srgbClr val="5B9BD5">
                      <a:alpha val="40000"/>
                    </a:srgbClr>
                  </a:glow>
                </a:effectLst>
                <a:latin typeface="Times New Roman" panose="02020603050405020304" pitchFamily="18" charset="0"/>
                <a:cs typeface="Times New Roman" panose="02020603050405020304" pitchFamily="18" charset="0"/>
              </a:rPr>
              <a:t>- https://www.facebook.com/nhat.linh.3557440</a:t>
            </a:r>
          </a:p>
        </p:txBody>
      </p:sp>
      <p:grpSp>
        <p:nvGrpSpPr>
          <p:cNvPr id="15" name="Group 14"/>
          <p:cNvGrpSpPr/>
          <p:nvPr/>
        </p:nvGrpSpPr>
        <p:grpSpPr>
          <a:xfrm>
            <a:off x="1044528" y="621957"/>
            <a:ext cx="10706556" cy="584775"/>
            <a:chOff x="99991" y="661949"/>
            <a:chExt cx="10706556" cy="584775"/>
          </a:xfrm>
        </p:grpSpPr>
        <p:sp>
          <p:nvSpPr>
            <p:cNvPr id="16" name="TextBox 15"/>
            <p:cNvSpPr txBox="1"/>
            <p:nvPr/>
          </p:nvSpPr>
          <p:spPr>
            <a:xfrm>
              <a:off x="512857" y="661949"/>
              <a:ext cx="10293690" cy="58477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Viết 3 – 4 câu </a:t>
              </a:r>
              <a:r>
                <a:rPr lang="en-US" sz="3200" b="1" dirty="0" smtClean="0">
                  <a:solidFill>
                    <a:srgbClr val="008200"/>
                  </a:solidFill>
                  <a:latin typeface="Times New Roman" panose="02020603050405020304" pitchFamily="18" charset="0"/>
                  <a:cs typeface="Times New Roman" panose="02020603050405020304" pitchFamily="18" charset="0"/>
                </a:rPr>
                <a:t>giới thiệu một đồ chơi mà trẻ em yêu thích</a:t>
              </a:r>
              <a:r>
                <a:rPr lang="en-US" sz="3200" b="1" dirty="0" smtClean="0">
                  <a:solidFill>
                    <a:srgbClr val="008200"/>
                  </a:solidFill>
                  <a:latin typeface="Times New Roman" panose="02020603050405020304" pitchFamily="18" charset="0"/>
                  <a:cs typeface="Times New Roman" panose="02020603050405020304" pitchFamily="18" charset="0"/>
                </a:rPr>
                <a:t>.</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99991" y="698084"/>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0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B26D2C-1BC9-4238-BC4C-795267AEDD6F}"/>
              </a:ext>
            </a:extLst>
          </p:cNvPr>
          <p:cNvSpPr txBox="1"/>
          <p:nvPr/>
        </p:nvSpPr>
        <p:spPr>
          <a:xfrm>
            <a:off x="160420" y="974253"/>
            <a:ext cx="8069181" cy="3892861"/>
          </a:xfrm>
          <a:prstGeom prst="rect">
            <a:avLst/>
          </a:prstGeom>
          <a:noFill/>
        </p:spPr>
        <p:txBody>
          <a:bodyPr wrap="square" rtlCol="0">
            <a:spAutoFit/>
          </a:bodyPr>
          <a:lstStyle/>
          <a:p>
            <a:pPr algn="just">
              <a:lnSpc>
                <a:spcPct val="150000"/>
              </a:lnSpc>
            </a:pPr>
            <a:r>
              <a:rPr lang="en-US" sz="2800" b="1" dirty="0" smtClean="0">
                <a:solidFill>
                  <a:srgbClr val="002060"/>
                </a:solidFill>
                <a:latin typeface="Times New Roman" panose="02020603050405020304" pitchFamily="18" charset="0"/>
                <a:cs typeface="Times New Roman" panose="02020603050405020304" pitchFamily="18"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13617" y="417303"/>
            <a:ext cx="7979372" cy="769441"/>
          </a:xfrm>
          <a:prstGeom prst="rect">
            <a:avLst/>
          </a:prstGeom>
          <a:noFill/>
        </p:spPr>
        <p:txBody>
          <a:bodyPr wrap="square" rtlCol="0">
            <a:spAutoFit/>
          </a:bodyPr>
          <a:lstStyle/>
          <a:p>
            <a:r>
              <a:rPr lang="en-US" altLang="zh-CN" sz="4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Viết được đoạn văn giới thiệu đồ chơi yêu thích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983674" y="2564914"/>
            <a:ext cx="10607819" cy="988453"/>
            <a:chOff x="752655" y="2065203"/>
            <a:chExt cx="10209001" cy="98845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099549"/>
              <a:ext cx="8905080" cy="954107"/>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Phát triển năng lực sử dụng ngôn ngữ trong việc giới thiệu một đồ chơi yêu thích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887234" y="4039788"/>
            <a:ext cx="8233064" cy="714672"/>
            <a:chOff x="778314" y="3315253"/>
            <a:chExt cx="7029520"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5724229"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Có ý thức giữ gìn, bảo quản đồ chơi</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9617513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722996" y="1554956"/>
            <a:ext cx="7979372" cy="769441"/>
          </a:xfrm>
          <a:prstGeom prst="rect">
            <a:avLst/>
          </a:prstGeom>
          <a:noFill/>
        </p:spPr>
        <p:txBody>
          <a:bodyPr wrap="square" rtlCol="0">
            <a:spAutoFit/>
          </a:bodyPr>
          <a:lstStyle/>
          <a:p>
            <a:r>
              <a:rPr lang="en-US" altLang="zh-CN" sz="4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VẬN DỤNG</a:t>
            </a:r>
            <a:endParaRPr lang="zh-CN" altLang="en-US" sz="4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5" name="TextBox 4"/>
          <p:cNvSpPr txBox="1"/>
          <p:nvPr/>
        </p:nvSpPr>
        <p:spPr>
          <a:xfrm>
            <a:off x="3269736" y="2769897"/>
            <a:ext cx="8432632"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Viết đoạn văn vào vở</a:t>
            </a:r>
          </a:p>
          <a:p>
            <a:r>
              <a:rPr lang="en-US" sz="3600" dirty="0" smtClean="0">
                <a:latin typeface="Times New Roman" panose="02020603050405020304" pitchFamily="18" charset="0"/>
                <a:cs typeface="Times New Roman" panose="02020603050405020304" pitchFamily="18" charset="0"/>
              </a:rPr>
              <a:t>Chuẩn bị bài sau</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400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13617" y="417303"/>
            <a:ext cx="7979372" cy="769441"/>
          </a:xfrm>
          <a:prstGeom prst="rect">
            <a:avLst/>
          </a:prstGeom>
          <a:noFill/>
        </p:spPr>
        <p:txBody>
          <a:bodyPr wrap="square" rtlCol="0">
            <a:spAutoFit/>
          </a:bodyPr>
          <a:lstStyle/>
          <a:p>
            <a:r>
              <a:rPr lang="en-US" altLang="zh-CN" sz="4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Viết được đoạn văn giới thiệu đồ chơi yêu thích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983674" y="2564914"/>
            <a:ext cx="10607819" cy="988453"/>
            <a:chOff x="752655" y="2065203"/>
            <a:chExt cx="10209001" cy="98845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099549"/>
              <a:ext cx="8905080" cy="954107"/>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Phát triển năng lực sử dụng ngôn ngữ trong việc giới thiệu một đồ chơi yêu thích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887234" y="4039788"/>
            <a:ext cx="8233064" cy="714672"/>
            <a:chOff x="778314" y="3315253"/>
            <a:chExt cx="7029520"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5724229"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Có ý thức giữ gìn, bảo quản đồ chơi</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Giới thiệu các đồ chơi mà trẻ em yêu thích.</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a:latin typeface="Times New Roman" panose="02020603050405020304" pitchFamily="18" charset="0"/>
                <a:cs typeface="Times New Roman" panose="02020603050405020304" pitchFamily="18" charset="0"/>
              </a:endParaRP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714" b="62500" l="63971" r="71250"/>
                    </a14:imgEffect>
                  </a14:imgLayer>
                </a14:imgProps>
              </a:ext>
              <a:ext uri="{28A0092B-C50C-407E-A947-70E740481C1C}">
                <a14:useLocalDpi xmlns:a14="http://schemas.microsoft.com/office/drawing/2010/main"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9974" b="61328" l="33088" r="43750"/>
                    </a14:imgEffect>
                  </a14:imgLayer>
                </a14:imgProps>
              </a:ext>
              <a:ext uri="{28A0092B-C50C-407E-A947-70E740481C1C}">
                <a14:useLocalDpi xmlns:a14="http://schemas.microsoft.com/office/drawing/2010/main"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37760" b="58073" l="43162" r="59412"/>
                    </a14:imgEffect>
                  </a14:imgLayer>
                </a14:imgProps>
              </a:ext>
              <a:ext uri="{28A0092B-C50C-407E-A947-70E740481C1C}">
                <a14:useLocalDpi xmlns:a14="http://schemas.microsoft.com/office/drawing/2010/main"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36979" b="63542" l="72059" r="80956"/>
                    </a14:imgEffect>
                  </a14:imgLayer>
                </a14:imgProps>
              </a:ext>
              <a:ext uri="{28A0092B-C50C-407E-A947-70E740481C1C}">
                <a14:useLocalDpi xmlns:a14="http://schemas.microsoft.com/office/drawing/2010/main"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38672" b="51042" l="56912" r="64706"/>
                    </a14:imgEffect>
                  </a14:imgLayer>
                </a14:imgProps>
              </a:ext>
              <a:ext uri="{28A0092B-C50C-407E-A947-70E740481C1C}">
                <a14:useLocalDpi xmlns:a14="http://schemas.microsoft.com/office/drawing/2010/main"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Giới thiệu các đồ chơi mà trẻ em yêu thích.</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a:latin typeface="Times New Roman" panose="02020603050405020304" pitchFamily="18" charset="0"/>
                <a:cs typeface="Times New Roman" panose="02020603050405020304" pitchFamily="18" charset="0"/>
              </a:endParaRPr>
            </a:p>
          </p:txBody>
        </p:sp>
      </p:gr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457394" y="1406834"/>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61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Giới thiệu các đồ chơi mà trẻ em yêu thích.</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a:latin typeface="Times New Roman" panose="02020603050405020304" pitchFamily="18" charset="0"/>
                <a:cs typeface="Times New Roman" panose="02020603050405020304" pitchFamily="18" charset="0"/>
              </a:endParaRPr>
            </a:p>
          </p:txBody>
        </p:sp>
      </p:gr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362886" y="838797"/>
            <a:ext cx="8088388"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51274" y="3072296"/>
            <a:ext cx="3509233" cy="2677656"/>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TIÊU CHÍ NHẬN XÉT</a:t>
            </a:r>
          </a:p>
          <a:p>
            <a:pPr marL="342900" indent="-342900">
              <a:buAutoNum type="arabicPeriod"/>
            </a:pPr>
            <a:r>
              <a:rPr lang="en-US" sz="2400" dirty="0" smtClean="0">
                <a:solidFill>
                  <a:srgbClr val="FF0000"/>
                </a:solidFill>
                <a:latin typeface="Times New Roman" panose="02020603050405020304" pitchFamily="18" charset="0"/>
                <a:cs typeface="Times New Roman" panose="02020603050405020304" pitchFamily="18" charset="0"/>
              </a:rPr>
              <a:t>Đủ 3 nội dung theo yêu cầu </a:t>
            </a:r>
          </a:p>
          <a:p>
            <a:r>
              <a:rPr lang="en-US" sz="2400" dirty="0" smtClean="0">
                <a:latin typeface="Times New Roman" panose="02020603050405020304" pitchFamily="18" charset="0"/>
                <a:cs typeface="Times New Roman" panose="02020603050405020304" pitchFamily="18" charset="0"/>
              </a:rPr>
              <a:t>( tên đồ chơi, đặc điểm nổi bật, nhận xét về đồ chơi)</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2</a:t>
            </a:r>
            <a:r>
              <a:rPr lang="en-US" sz="2400" dirty="0" smtClean="0">
                <a:solidFill>
                  <a:srgbClr val="FF0000"/>
                </a:solidFill>
                <a:latin typeface="Times New Roman" panose="02020603050405020304" pitchFamily="18" charset="0"/>
                <a:cs typeface="Times New Roman" panose="02020603050405020304" pitchFamily="18" charset="0"/>
              </a:rPr>
              <a:t>. Diễn đạt rõ ý</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3. </a:t>
            </a:r>
            <a:r>
              <a:rPr lang="en-US" sz="2400" dirty="0" smtClean="0">
                <a:solidFill>
                  <a:srgbClr val="FF0000"/>
                </a:solidFill>
                <a:latin typeface="Times New Roman" panose="02020603050405020304" pitchFamily="18" charset="0"/>
                <a:cs typeface="Times New Roman" panose="02020603050405020304" pitchFamily="18" charset="0"/>
              </a:rPr>
              <a:t>Nói to, rõ ràng, tự nhiên</a:t>
            </a:r>
          </a:p>
        </p:txBody>
      </p:sp>
    </p:spTree>
    <p:extLst>
      <p:ext uri="{BB962C8B-B14F-4D97-AF65-F5344CB8AC3E}">
        <p14:creationId xmlns:p14="http://schemas.microsoft.com/office/powerpoint/2010/main" val="11063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2436" y="526473"/>
            <a:ext cx="896389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Em muốn giới thiệu đồ chơi nào?</a:t>
            </a:r>
            <a:endParaRPr lang="vi-VN"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40873" y="1413164"/>
            <a:ext cx="9324109" cy="523220"/>
          </a:xfrm>
          <a:prstGeom prst="rect">
            <a:avLst/>
          </a:prstGeom>
          <a:noFill/>
        </p:spPr>
        <p:txBody>
          <a:bodyPr wrap="square" rtlCol="0">
            <a:spAutoFit/>
          </a:bodyPr>
          <a:lstStyle/>
          <a:p>
            <a:r>
              <a:rPr lang="en-US" sz="2800" dirty="0" smtClean="0">
                <a:solidFill>
                  <a:srgbClr val="00B0F0"/>
                </a:solidFill>
                <a:latin typeface="Times New Roman" panose="02020603050405020304" pitchFamily="18" charset="0"/>
                <a:cs typeface="Times New Roman" panose="02020603050405020304" pitchFamily="18" charset="0"/>
              </a:rPr>
              <a:t>Em muốn giới thiệu đồ chơi búp bê.</a:t>
            </a:r>
            <a:endParaRPr lang="vi-VN" sz="2800" dirty="0">
              <a:solidFill>
                <a:srgbClr val="00B0F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482436" y="2244436"/>
            <a:ext cx="7620000"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Búp bê là đồ chơi em yêu thích.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482436" y="3144982"/>
            <a:ext cx="8368146" cy="954107"/>
          </a:xfrm>
          <a:prstGeom prst="rect">
            <a:avLst/>
          </a:prstGeom>
          <a:noFill/>
        </p:spPr>
        <p:txBody>
          <a:bodyPr wrap="square" rtlCol="0">
            <a:spAutoFit/>
          </a:bodyPr>
          <a:lstStyle/>
          <a:p>
            <a:r>
              <a:rPr lang="en-US" sz="2800" dirty="0" smtClean="0">
                <a:solidFill>
                  <a:srgbClr val="7030A0"/>
                </a:solidFill>
                <a:latin typeface="Times New Roman" panose="02020603050405020304" pitchFamily="18" charset="0"/>
                <a:cs typeface="Times New Roman" panose="02020603050405020304" pitchFamily="18" charset="0"/>
              </a:rPr>
              <a:t>Nhân dịp sinh nhật lần thứ sáu, mẹ tặng em một con búp bê xinh xắn.</a:t>
            </a:r>
            <a:endParaRPr lang="vi-VN" sz="2800" dirty="0">
              <a:solidFill>
                <a:srgbClr val="7030A0"/>
              </a:solidFill>
              <a:latin typeface="Times New Roman" panose="02020603050405020304" pitchFamily="18" charset="0"/>
              <a:cs typeface="Times New Roman" panose="02020603050405020304" pitchFamily="18" charset="0"/>
            </a:endParaRPr>
          </a:p>
        </p:txBody>
      </p:sp>
      <p:pic>
        <p:nvPicPr>
          <p:cNvPr id="3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8299308" y="453594"/>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5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4618" y="581891"/>
            <a:ext cx="9573491"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Đồ chơi đó có đặc điểm gì nổi bật? ( chất liệu, hình dáng, màu sắc, …)</a:t>
            </a:r>
            <a:endParaRPr lang="vi-VN" sz="2800" b="1"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9047453" y="1115178"/>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85454" y="1870364"/>
            <a:ext cx="7342909" cy="1815882"/>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Búp bê được làm bằng nhựa dẻo.  Cô bé khoác trên người bộ váy hồng và đôi giày nhỏ xíu. Mái tóc vàng óng được buộc thành hai bím tóc với chiếc dây buộc màu xanh da trời.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51709" y="4003964"/>
            <a:ext cx="9088582" cy="1384995"/>
          </a:xfrm>
          <a:prstGeom prst="rect">
            <a:avLst/>
          </a:prstGeom>
          <a:noFill/>
        </p:spPr>
        <p:txBody>
          <a:bodyPr wrap="square" rtlCol="0">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Cô búp bê nhựa có đôi mắt đen tròn, khuôn mặt tươi cười. Mái tóc của cô vàng óng Chiếc váy hồng giúp búp bê thêm đẹp và rạng rỡ.  </a:t>
            </a:r>
            <a:endParaRPr lang="vi-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9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6291" y="498764"/>
            <a:ext cx="853440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3) Em có nhận xét gì về đồ chơi đó?</a:t>
            </a:r>
            <a:endParaRPr lang="vi-VN" sz="2800" b="1"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9047453" y="1115178"/>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96290" y="1369707"/>
            <a:ext cx="6954982" cy="523220"/>
          </a:xfrm>
          <a:prstGeom prst="rect">
            <a:avLst/>
          </a:prstGeom>
          <a:noFill/>
        </p:spPr>
        <p:txBody>
          <a:bodyPr wrap="square" rtlCol="0">
            <a:spAutoFit/>
          </a:bodyPr>
          <a:lstStyle/>
          <a:p>
            <a:r>
              <a:rPr lang="en-US" sz="2800" dirty="0" smtClean="0">
                <a:solidFill>
                  <a:srgbClr val="FFC000"/>
                </a:solidFill>
                <a:latin typeface="Times New Roman" panose="02020603050405020304" pitchFamily="18" charset="0"/>
                <a:cs typeface="Times New Roman" panose="02020603050405020304" pitchFamily="18" charset="0"/>
              </a:rPr>
              <a:t>Em rất thích cô búp bê này.</a:t>
            </a:r>
            <a:endParaRPr lang="vi-VN" sz="2800" dirty="0">
              <a:solidFill>
                <a:srgbClr val="FFC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96290" y="2287894"/>
            <a:ext cx="7689273" cy="954107"/>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Em yêu búp bê lắm. Em coi búp bê như em gái của mình.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96290" y="3623022"/>
            <a:ext cx="8021782" cy="954107"/>
          </a:xfrm>
          <a:prstGeom prst="rect">
            <a:avLst/>
          </a:prstGeom>
          <a:noFill/>
        </p:spPr>
        <p:txBody>
          <a:bodyPr wrap="square" rtlCol="0">
            <a:spAutoFit/>
          </a:bodyPr>
          <a:lstStyle/>
          <a:p>
            <a:r>
              <a:rPr lang="en-US" sz="2800" dirty="0" smtClean="0">
                <a:solidFill>
                  <a:srgbClr val="002060"/>
                </a:solidFill>
                <a:latin typeface="Times New Roman" panose="02020603050405020304" pitchFamily="18" charset="0"/>
                <a:cs typeface="Times New Roman" panose="02020603050405020304" pitchFamily="18" charset="0"/>
              </a:rPr>
              <a:t>Em sẽ giữ gìn búp bê cẩn thận. Búp bê là món đồ chơi mà em yêu thích nhất. </a:t>
            </a:r>
            <a:endParaRPr lang="vi-VN"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755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9727" y="1708484"/>
            <a:ext cx="8855242" cy="2677656"/>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Nhân dịp sinh nhật của em, mẹ tặng em một con búp bê rất đáng yêu. Búp </a:t>
            </a:r>
            <a:r>
              <a:rPr lang="en-US" sz="2800" dirty="0">
                <a:latin typeface="Times New Roman" panose="02020603050405020304" pitchFamily="18" charset="0"/>
                <a:cs typeface="Times New Roman" panose="02020603050405020304" pitchFamily="18" charset="0"/>
              </a:rPr>
              <a:t>bê được làm bằng nhựa dẻo.  Cô bé khoác trên người bộ váy hồng và đôi giày nhỏ xíu. Mái tóc vàng óng được buộc thành hai bím tóc với chiếc dây buộc màu xanh da trời. </a:t>
            </a:r>
            <a:r>
              <a:rPr lang="en-US" sz="2800" dirty="0" smtClean="0">
                <a:latin typeface="Times New Roman" panose="02020603050405020304" pitchFamily="18" charset="0"/>
                <a:cs typeface="Times New Roman" panose="02020603050405020304" pitchFamily="18" charset="0"/>
              </a:rPr>
              <a:t>Búp bê là món đồ chơi em yêu thích nhất. Em sẽ giữ gìn búp bê thật cẩn thận.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0597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774</Words>
  <Application>Microsoft Office PowerPoint</Application>
  <PresentationFormat>Widescreen</PresentationFormat>
  <Paragraphs>66</Paragraphs>
  <Slides>18</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宋体</vt:lpstr>
      <vt:lpstr>Arial</vt:lpstr>
      <vt:lpstr>Arial-Rounded</vt:lpstr>
      <vt:lpstr>Calibri</vt:lpstr>
      <vt:lpstr>Calibri Light</vt:lpstr>
      <vt:lpstr>等线</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206</cp:revision>
  <dcterms:created xsi:type="dcterms:W3CDTF">2021-05-29T04:05:18Z</dcterms:created>
  <dcterms:modified xsi:type="dcterms:W3CDTF">2021-11-21T14:11:43Z</dcterms:modified>
</cp:coreProperties>
</file>