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12" r:id="rId4"/>
    <p:sldId id="259" r:id="rId5"/>
    <p:sldId id="314" r:id="rId6"/>
    <p:sldId id="315" r:id="rId7"/>
    <p:sldId id="316" r:id="rId8"/>
    <p:sldId id="317" r:id="rId9"/>
    <p:sldId id="262" r:id="rId10"/>
    <p:sldId id="260" r:id="rId11"/>
    <p:sldId id="318" r:id="rId12"/>
    <p:sldId id="29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00"/>
    <a:srgbClr val="003399"/>
    <a:srgbClr val="FFFFCC"/>
    <a:srgbClr val="00FFFF"/>
    <a:srgbClr val="0000CC"/>
    <a:srgbClr val="0033CC"/>
    <a:srgbClr val="0000FF"/>
    <a:srgbClr val="66FF33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4" autoAdjust="0"/>
    <p:restoredTop sz="94660"/>
  </p:normalViewPr>
  <p:slideViewPr>
    <p:cSldViewPr>
      <p:cViewPr varScale="1">
        <p:scale>
          <a:sx n="65" d="100"/>
          <a:sy n="65" d="100"/>
        </p:scale>
        <p:origin x="132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96271-29BB-402F-BD26-E68C40ADF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3BD82-0C3D-4BE5-B39D-40690EC70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E9EDD-3763-4234-9AA6-97ABC0DCD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EB62F-17C2-457D-B451-1446977F7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BD2D7-AEF9-489F-AEC1-5370C9755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C2CFE-05B2-47DF-B79F-6E43368BF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78FF5-0AB7-4006-85B3-47C3CBDEB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749AE-014D-4D87-8550-4DF8C9FC1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79DA1-4EAE-4429-BEA0-F35B4B623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E7B9-0A3C-492D-A5E2-BB80F1A81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35D03-D444-4F91-B861-431EEA56F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34F7AA8-3B5A-424F-A3CE-F59314F4D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-44450"/>
            <a:ext cx="9144000" cy="1709738"/>
            <a:chOff x="2626" y="-15312"/>
            <a:chExt cx="9144000" cy="919225"/>
          </a:xfrm>
        </p:grpSpPr>
        <p:sp>
          <p:nvSpPr>
            <p:cNvPr id="5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313385" y="484814"/>
              <a:ext cx="2617074" cy="4190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eaLnBrk="1" hangingPunct="1">
                <a:defRPr/>
              </a:pPr>
              <a:r>
                <a:rPr lang="vi-VN" b="1" u="sng" kern="10" dirty="0">
                  <a:ln w="9525">
                    <a:solidFill>
                      <a:srgbClr val="003399"/>
                    </a:solidFill>
                    <a:round/>
                    <a:headEnd/>
                    <a:tailEnd/>
                  </a:ln>
                  <a:solidFill>
                    <a:srgbClr val="0033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Đạo đức</a:t>
              </a:r>
              <a:endParaRPr lang="en-US" b="1" u="sng" kern="10" dirty="0">
                <a:ln w="9525">
                  <a:solidFill>
                    <a:srgbClr val="003399"/>
                  </a:solidFill>
                  <a:round/>
                  <a:headEnd/>
                  <a:tailEnd/>
                </a:ln>
                <a:solidFill>
                  <a:srgbClr val="00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6" name="TextBox 13"/>
            <p:cNvSpPr txBox="1">
              <a:spLocks noChangeArrowheads="1"/>
            </p:cNvSpPr>
            <p:nvPr/>
          </p:nvSpPr>
          <p:spPr bwMode="auto">
            <a:xfrm>
              <a:off x="2626" y="-15312"/>
              <a:ext cx="9144000" cy="44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defRPr/>
              </a:pPr>
              <a:endPara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HP001 5Ha"/>
                <a:cs typeface="HP001 5Ha"/>
              </a:endParaRPr>
            </a:p>
          </p:txBody>
        </p:sp>
      </p:grp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352425" y="1787525"/>
            <a:ext cx="8534400" cy="4656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KIỆM VÀ BẢO VỆ</a:t>
            </a:r>
          </a:p>
          <a:p>
            <a:pPr algn="ctr"/>
            <a:r>
              <a:rPr lang="en-US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NGUỒN NƯỚC</a:t>
            </a:r>
            <a:endParaRPr lang="en-US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1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(TIẾT </a:t>
            </a:r>
            <a:r>
              <a:rPr lang="en-US" sz="1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2)</a:t>
            </a:r>
            <a:endParaRPr lang="en-US" sz="1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9773" y="-251639"/>
            <a:ext cx="8763000" cy="710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liên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kiệm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ở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đình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chưa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dấu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ô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trống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trước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kiệm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vệ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nguồn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chưa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cụ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vệ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nguồn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ụ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xả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rác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sông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tắt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xong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…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75278"/>
              </p:ext>
            </p:extLst>
          </p:nvPr>
        </p:nvGraphicFramePr>
        <p:xfrm>
          <a:off x="220747" y="1828800"/>
          <a:ext cx="8763000" cy="2572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3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9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800" b="1" dirty="0" err="1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8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8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xong</a:t>
                      </a:r>
                      <a:r>
                        <a:rPr lang="en-US" sz="28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khóa</a:t>
                      </a:r>
                      <a:r>
                        <a:rPr lang="en-US" sz="28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ngay</a:t>
                      </a:r>
                      <a:r>
                        <a:rPr lang="en-US" sz="28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vòi</a:t>
                      </a:r>
                      <a:r>
                        <a:rPr lang="en-US" sz="28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8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chảy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tràn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bể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xả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lênh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láng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b="1" dirty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nghịch</a:t>
                      </a:r>
                      <a:endParaRPr lang="en-US" sz="2800" b="1" dirty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2800" b="1" dirty="0" err="1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Nhắc</a:t>
                      </a:r>
                      <a:r>
                        <a:rPr lang="en-US" sz="28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nhở</a:t>
                      </a:r>
                      <a:r>
                        <a:rPr lang="en-US" sz="28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mọi</a:t>
                      </a:r>
                      <a:r>
                        <a:rPr lang="en-US" sz="28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8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lãng</a:t>
                      </a:r>
                      <a:r>
                        <a:rPr lang="en-US" sz="28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phí</a:t>
                      </a:r>
                      <a:r>
                        <a:rPr lang="en-US" sz="28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8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73452" y="1828800"/>
            <a:ext cx="675290" cy="609600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>
            <a:prstTxWarp prst="textPlain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en-US" sz="6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73452" y="2438400"/>
            <a:ext cx="675290" cy="609600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>
            <a:prstTxWarp prst="textPlain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en-US" sz="6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20755" y="3142593"/>
            <a:ext cx="675290" cy="609600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>
            <a:prstTxWarp prst="textPlain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en-US" sz="6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20755" y="3786352"/>
            <a:ext cx="675290" cy="609600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  <a:extLst/>
        </p:spPr>
        <p:txBody>
          <a:bodyPr wrap="none" anchor="ctr">
            <a:prstTxWarp prst="textPlain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en-US" sz="6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Quy chuẩn kỹ thuật quốc gia về chất lượng nước sạch mục đích sinh ho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47700" y="43464"/>
            <a:ext cx="784860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vi-VN" sz="96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 </a:t>
            </a:r>
            <a:r>
              <a:rPr lang="en-US" altLang="vi-VN" sz="96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NHỚ</a:t>
            </a:r>
          </a:p>
          <a:p>
            <a:pPr algn="ctr" eaLnBrk="1" hangingPunct="1"/>
            <a:r>
              <a:rPr lang="en-US" altLang="vi-V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lí,tiết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vi-V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AutoShape 2" descr="Nước sạch sẽ quý hiếm không khác gì dầu mỏ – CÔNG TY CỔ PHẦN CÔNG NGHỆ, CON  NGƯỜI VÀ THIÊN NHIÊ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7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10 thác nước quyến rũ nhất thế giới - Kinh nghiệm du lị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"/>
            <a:ext cx="9144000" cy="685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1938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261938"/>
            <a:ext cx="8223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261938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84" y="1910153"/>
            <a:ext cx="954297" cy="102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3886200" y="1695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3" name="AutoShape 16"/>
          <p:cNvSpPr>
            <a:spLocks noChangeArrowheads="1"/>
          </p:cNvSpPr>
          <p:nvPr/>
        </p:nvSpPr>
        <p:spPr bwMode="auto">
          <a:xfrm>
            <a:off x="5573713" y="10223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4" name="AutoShape 17"/>
          <p:cNvSpPr>
            <a:spLocks noChangeArrowheads="1"/>
          </p:cNvSpPr>
          <p:nvPr/>
        </p:nvSpPr>
        <p:spPr bwMode="auto">
          <a:xfrm>
            <a:off x="1858963" y="1071563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auto">
          <a:xfrm>
            <a:off x="6813550" y="3492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6" name="AutoShape 19"/>
          <p:cNvSpPr>
            <a:spLocks noChangeArrowheads="1"/>
          </p:cNvSpPr>
          <p:nvPr/>
        </p:nvSpPr>
        <p:spPr bwMode="auto">
          <a:xfrm>
            <a:off x="533400" y="55245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7" name="AutoShape 20"/>
          <p:cNvSpPr>
            <a:spLocks noChangeArrowheads="1"/>
          </p:cNvSpPr>
          <p:nvPr/>
        </p:nvSpPr>
        <p:spPr bwMode="auto">
          <a:xfrm>
            <a:off x="8153400" y="685800"/>
            <a:ext cx="6096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3400" y="889000"/>
            <a:ext cx="8229601" cy="549168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HỌC ĐẾN </a:t>
            </a:r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 </a:t>
            </a:r>
          </a:p>
          <a:p>
            <a:pPr algn="ctr" eaLnBrk="1" hangingPunct="1">
              <a:defRPr/>
            </a:pPr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 THÚC.</a:t>
            </a:r>
          </a:p>
          <a:p>
            <a:pPr algn="ctr" eaLnBrk="1" hangingPunct="1">
              <a:defRPr/>
            </a:pPr>
            <a:r>
              <a:rPr lang="en-US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</a:t>
            </a:r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</a:t>
            </a:r>
          </a:p>
          <a:p>
            <a:pPr algn="ctr" eaLnBrk="1" hangingPunct="1">
              <a:defRPr/>
            </a:pPr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LUÔN </a:t>
            </a:r>
            <a:r>
              <a:rPr lang="en-US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GIỎI, </a:t>
            </a:r>
          </a:p>
          <a:p>
            <a:pPr algn="ctr" eaLnBrk="1" hangingPunct="1">
              <a:defRPr/>
            </a:pPr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NGOAN.</a:t>
            </a:r>
          </a:p>
        </p:txBody>
      </p:sp>
      <p:pic>
        <p:nvPicPr>
          <p:cNvPr id="29" name="Picture 7" descr="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628775"/>
            <a:ext cx="26701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628775"/>
            <a:ext cx="26701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" descr="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889000"/>
            <a:ext cx="26701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662" y="0"/>
            <a:ext cx="8534400" cy="680186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do.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altLang="vi-VN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altLang="vi-VN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vi-VN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ý.</a:t>
            </a:r>
          </a:p>
          <a:p>
            <a:pPr algn="just"/>
            <a:r>
              <a:rPr lang="en-US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nay ở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giếng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giếng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ý.</a:t>
            </a:r>
          </a:p>
          <a:p>
            <a:pPr algn="just"/>
            <a:r>
              <a:rPr lang="en-US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ý.</a:t>
            </a:r>
          </a:p>
          <a:p>
            <a:pPr algn="just"/>
            <a:r>
              <a:rPr lang="en-US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70945"/>
            <a:ext cx="8534400" cy="667875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altLang="vi-VN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	</a:t>
            </a:r>
          </a:p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ý.</a:t>
            </a:r>
          </a:p>
          <a:p>
            <a:pPr algn="just"/>
            <a:r>
              <a:rPr 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đ)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vi-VN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	</a:t>
            </a:r>
          </a:p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ý.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vi-VN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044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5"/>
          <p:cNvSpPr txBox="1">
            <a:spLocks noChangeArrowheads="1"/>
          </p:cNvSpPr>
          <p:nvPr/>
        </p:nvSpPr>
        <p:spPr bwMode="ltGray">
          <a:xfrm>
            <a:off x="169808" y="2674281"/>
            <a:ext cx="426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Nước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thải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của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nhà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máy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bệnh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viện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cần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được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xử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lý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  <p:pic>
        <p:nvPicPr>
          <p:cNvPr id="8" name="Picture 16" descr="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80" y="237195"/>
            <a:ext cx="4181475" cy="243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ltGray">
          <a:xfrm>
            <a:off x="4648200" y="2647292"/>
            <a:ext cx="426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Gây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ô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nhiễm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nguồn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nước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là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phá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hoại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môi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trường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  <p:pic>
        <p:nvPicPr>
          <p:cNvPr id="10" name="Picture 18" descr="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4343400" cy="241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2623640532_6d449b5cc1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6248400" cy="2914650"/>
          </a:xfrm>
          <a:prstGeom prst="rect">
            <a:avLst/>
          </a:prstGeom>
          <a:noFill/>
          <a:ln w="38100">
            <a:solidFill>
              <a:srgbClr val="00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283779" y="282962"/>
            <a:ext cx="8839199" cy="6575038"/>
          </a:xfrm>
          <a:prstGeom prst="flowChartPredefinedProcess">
            <a:avLst/>
          </a:prstGeom>
          <a:solidFill>
            <a:srgbClr val="FFFFFF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8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8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8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8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8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8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8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8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8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8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5966"/>
            <a:ext cx="8534400" cy="631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615574" y="5410197"/>
            <a:ext cx="1272608" cy="111047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CC3399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vi-VN" sz="6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5" name="Oval 21"/>
          <p:cNvSpPr>
            <a:spLocks noChangeArrowheads="1"/>
          </p:cNvSpPr>
          <p:nvPr/>
        </p:nvSpPr>
        <p:spPr bwMode="auto">
          <a:xfrm>
            <a:off x="654394" y="5410199"/>
            <a:ext cx="1194969" cy="111047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CC3399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vi-VN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894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8599" y="285750"/>
            <a:ext cx="8723313" cy="6115050"/>
          </a:xfrm>
          <a:prstGeom prst="horizontalScroll">
            <a:avLst>
              <a:gd name="adj" fmla="val 951"/>
            </a:avLst>
          </a:prstGeom>
          <a:solidFill>
            <a:srgbClr val="FFFF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8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8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8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8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8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88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8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8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85750"/>
            <a:ext cx="8723314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54567" y="5406244"/>
            <a:ext cx="872066" cy="745306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C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</a:t>
            </a: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533400" y="5334000"/>
            <a:ext cx="914400" cy="889794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C3399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vi-VN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2052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28600" y="228600"/>
            <a:ext cx="8610600" cy="6324600"/>
          </a:xfrm>
          <a:prstGeom prst="verticalScroll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chai </a:t>
            </a: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64" y="202324"/>
            <a:ext cx="8602335" cy="63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18"/>
          <p:cNvSpPr>
            <a:spLocks noChangeArrowheads="1"/>
          </p:cNvSpPr>
          <p:nvPr/>
        </p:nvSpPr>
        <p:spPr bwMode="auto">
          <a:xfrm>
            <a:off x="481970" y="5483225"/>
            <a:ext cx="914400" cy="92075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C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5" name="Oval 18"/>
          <p:cNvSpPr>
            <a:spLocks noChangeArrowheads="1"/>
          </p:cNvSpPr>
          <p:nvPr/>
        </p:nvSpPr>
        <p:spPr bwMode="auto">
          <a:xfrm>
            <a:off x="381000" y="5419725"/>
            <a:ext cx="1116340" cy="104775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C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2114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228600" y="228600"/>
            <a:ext cx="8610600" cy="6324600"/>
          </a:xfrm>
          <a:prstGeom prst="round2Same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 descr="ANd9GcR7ri99zFHboH1zP3r71F0oaHKuuXJ2aRuhklho1Z56H-W0WUKTiQ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3" y="228599"/>
            <a:ext cx="8826227" cy="647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18"/>
          <p:cNvSpPr>
            <a:spLocks noChangeArrowheads="1"/>
          </p:cNvSpPr>
          <p:nvPr/>
        </p:nvSpPr>
        <p:spPr bwMode="auto">
          <a:xfrm>
            <a:off x="629306" y="495300"/>
            <a:ext cx="1090613" cy="9906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C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91207" y="457200"/>
            <a:ext cx="1166813" cy="1066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C33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893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321536"/>
              </p:ext>
            </p:extLst>
          </p:nvPr>
        </p:nvGraphicFramePr>
        <p:xfrm>
          <a:off x="228600" y="1408202"/>
          <a:ext cx="8686800" cy="5144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445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kiệm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36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Lãng phí nước</a:t>
                      </a:r>
                      <a:endParaRPr lang="en-US" sz="36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nguồn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Ô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nguồn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3600" dirty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3600" dirty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3600" dirty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3600" dirty="0">
                        <a:solidFill>
                          <a:srgbClr val="00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8600" y="63743"/>
            <a:ext cx="8686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phù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cột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367" y="3429000"/>
            <a:ext cx="1508233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</a:pP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3400754"/>
            <a:ext cx="14478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</a:pP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5854" y="3382041"/>
            <a:ext cx="3057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ctr"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495854" y="4357052"/>
            <a:ext cx="30809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ctr"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19502" y="5208753"/>
            <a:ext cx="30573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ctr"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76848" y="3392871"/>
            <a:ext cx="2338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ctr"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76848" y="4777866"/>
            <a:ext cx="23385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ctr"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618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HP001 5Ha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0962422757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HỒNG THẢO</dc:creator>
  <cp:lastModifiedBy>Windows User</cp:lastModifiedBy>
  <cp:revision>87</cp:revision>
  <dcterms:created xsi:type="dcterms:W3CDTF">2005-01-22T01:03:03Z</dcterms:created>
  <dcterms:modified xsi:type="dcterms:W3CDTF">2022-05-30T03:27:53Z</dcterms:modified>
</cp:coreProperties>
</file>