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0" r:id="rId6"/>
    <p:sldId id="266" r:id="rId7"/>
    <p:sldId id="261" r:id="rId8"/>
    <p:sldId id="267" r:id="rId9"/>
    <p:sldId id="268" r:id="rId10"/>
    <p:sldId id="269" r:id="rId11"/>
    <p:sldId id="270" r:id="rId12"/>
    <p:sldId id="262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4" r:id="rId21"/>
    <p:sldId id="263" r:id="rId22"/>
    <p:sldId id="258" r:id="rId23"/>
  </p:sldIdLst>
  <p:sldSz cx="18288000" cy="10287000"/>
  <p:notesSz cx="6858000" cy="9144000"/>
  <p:embeddedFontLst>
    <p:embeddedFont>
      <p:font typeface="Franklin Gothic Medium" panose="020B0603020102020204" pitchFamily="34" charset="0"/>
      <p:regular r:id="rId24"/>
      <p:italic r:id="rId25"/>
    </p:embeddedFont>
    <p:embeddedFont>
      <p:font typeface="iCiel Baliho Script" pitchFamily="2" charset="0"/>
      <p:regular r:id="rId26"/>
    </p:embeddedFont>
    <p:embeddedFont>
      <p:font typeface="Dancing Script Bold" panose="020B0604020202020204" charset="0"/>
      <p:regular r:id="rId27"/>
    </p:embeddedFont>
    <p:embeddedFont>
      <p:font typeface="DG Jory" panose="020B0604020202020204" charset="-78"/>
      <p:regular r:id="rId28"/>
    </p:embeddedFont>
    <p:embeddedFont>
      <p:font typeface="Book Antiqua" panose="02040602050305030304" pitchFamily="18" charset="0"/>
      <p:regular r:id="rId29"/>
      <p:bold r:id="rId30"/>
      <p:italic r:id="rId31"/>
      <p:boldItalic r:id="rId32"/>
    </p:embeddedFont>
    <p:embeddedFont>
      <p:font typeface="Muli Extra Light" panose="020B0604020202020204" charset="0"/>
      <p:regular r:id="rId33"/>
    </p:embeddedFont>
    <p:embeddedFont>
      <p:font typeface="Saira ExtraCondensed Bold Bold" panose="020B0604020202020204" charset="0"/>
      <p:regular r:id="rId34"/>
    </p:embeddedFont>
    <p:embeddedFont>
      <p:font typeface="Sunn Bold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5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8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4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72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1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0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3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6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0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4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3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7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7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8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8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77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9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0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2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7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4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9" r:id="rId3"/>
    <p:sldLayoutId id="2147483688" r:id="rId4"/>
    <p:sldLayoutId id="2147483680" r:id="rId5"/>
    <p:sldLayoutId id="214748367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92" r:id="rId12"/>
    <p:sldLayoutId id="2147483691" r:id="rId13"/>
    <p:sldLayoutId id="2147483690" r:id="rId14"/>
    <p:sldLayoutId id="2147483687" r:id="rId15"/>
    <p:sldLayoutId id="2147483686" r:id="rId16"/>
    <p:sldLayoutId id="2147483685" r:id="rId17"/>
    <p:sldLayoutId id="2147483684" r:id="rId18"/>
    <p:sldLayoutId id="2147483683" r:id="rId19"/>
    <p:sldLayoutId id="2147483682" r:id="rId20"/>
    <p:sldLayoutId id="2147483681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62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1.svg"/><Relationship Id="rId1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svg"/><Relationship Id="rId5" Type="http://schemas.openxmlformats.org/officeDocument/2006/relationships/image" Target="../media/image59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svg"/><Relationship Id="rId18" Type="http://schemas.openxmlformats.org/officeDocument/2006/relationships/image" Target="../media/image76.png"/><Relationship Id="rId3" Type="http://schemas.openxmlformats.org/officeDocument/2006/relationships/image" Target="../media/image28.svg"/><Relationship Id="rId7" Type="http://schemas.openxmlformats.org/officeDocument/2006/relationships/image" Target="../media/image17.svg"/><Relationship Id="rId12" Type="http://schemas.openxmlformats.org/officeDocument/2006/relationships/image" Target="../media/image73.png"/><Relationship Id="rId17" Type="http://schemas.openxmlformats.org/officeDocument/2006/relationships/image" Target="../media/image38.svg"/><Relationship Id="rId2" Type="http://schemas.openxmlformats.org/officeDocument/2006/relationships/image" Target="../media/image70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32.svg"/><Relationship Id="rId5" Type="http://schemas.openxmlformats.org/officeDocument/2006/relationships/image" Target="../media/image30.svg"/><Relationship Id="rId15" Type="http://schemas.openxmlformats.org/officeDocument/2006/relationships/image" Target="../media/image36.svg"/><Relationship Id="rId10" Type="http://schemas.openxmlformats.org/officeDocument/2006/relationships/image" Target="../media/image72.png"/><Relationship Id="rId19" Type="http://schemas.openxmlformats.org/officeDocument/2006/relationships/image" Target="../media/image40.svg"/><Relationship Id="rId4" Type="http://schemas.openxmlformats.org/officeDocument/2006/relationships/image" Target="../media/image71.png"/><Relationship Id="rId9" Type="http://schemas.openxmlformats.org/officeDocument/2006/relationships/image" Target="../media/image19.sv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audio" Target="file:///C:\Users\Lenovo\Desktop\Bac%20Dua%20Thu%20Vui%20Tinh%20-%20Xuan%20Nghi%20ft.%20Thanh%20Loc.mp3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44.svg"/><Relationship Id="rId4" Type="http://schemas.openxmlformats.org/officeDocument/2006/relationships/image" Target="../media/image26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42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42.svg"/><Relationship Id="rId10" Type="http://schemas.openxmlformats.org/officeDocument/2006/relationships/image" Target="../media/image24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42.svg"/><Relationship Id="rId10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7822" y="3128554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7082">
            <a:off x="4274379" y="7387965"/>
            <a:ext cx="9739242" cy="146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1893" y="1370206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51893" y="3577304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81756" y="1876324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39250" y="3133679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26277" y="2758933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560146" y="2954550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03072" y="6041405"/>
            <a:ext cx="1487235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Các hoạt động thông tin liên lạc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5860" y="7851708"/>
            <a:ext cx="8816280" cy="60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Dancing Script Bold"/>
              </a:rPr>
              <a:t>Trường tiểu học Đa Trí Tuệ MIS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72540" y="4829355"/>
            <a:ext cx="1054292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Tự</a:t>
            </a:r>
            <a:r>
              <a:rPr lang="en-US" sz="5499" dirty="0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 </a:t>
            </a:r>
            <a:r>
              <a:rPr lang="en-US" sz="5499" dirty="0" err="1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nhiên</a:t>
            </a:r>
            <a:r>
              <a:rPr lang="en-US" sz="5499" dirty="0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 </a:t>
            </a:r>
            <a:r>
              <a:rPr lang="en-US" sz="5499" dirty="0" err="1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và</a:t>
            </a:r>
            <a:r>
              <a:rPr lang="en-US" sz="5499" dirty="0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 </a:t>
            </a:r>
            <a:r>
              <a:rPr lang="en-US" sz="5499" dirty="0" err="1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xã</a:t>
            </a:r>
            <a:r>
              <a:rPr lang="en-US" sz="5499" dirty="0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 </a:t>
            </a:r>
            <a:r>
              <a:rPr lang="en-US" sz="5499" dirty="0" err="1">
                <a:solidFill>
                  <a:srgbClr val="772794"/>
                </a:solidFill>
                <a:latin typeface="ByTheButterfly" panose="02000603000000000000" pitchFamily="50" charset="0"/>
                <a:ea typeface="ByTheButterfly" panose="02000603000000000000" pitchFamily="50" charset="0"/>
              </a:rPr>
              <a:t>hội</a:t>
            </a:r>
            <a:endParaRPr lang="en-US" sz="5499" dirty="0">
              <a:solidFill>
                <a:srgbClr val="772794"/>
              </a:solidFill>
              <a:latin typeface="ByTheButterfly" panose="02000603000000000000" pitchFamily="50" charset="0"/>
              <a:ea typeface="ByTheButterfly" panose="02000603000000000000" pitchFamily="50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4114800" y="2743201"/>
            <a:ext cx="10058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 b="1">
              <a:solidFill>
                <a:srgbClr val="FF0000"/>
              </a:solidFill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150520" y="7927896"/>
            <a:ext cx="11772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00"/>
              </a:spcBef>
              <a:buClr>
                <a:srgbClr val="000000"/>
              </a:buClr>
            </a:pP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Dùng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để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truyền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thông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tin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bằng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âm</a:t>
            </a:r>
            <a:r>
              <a:rPr lang="en-GB" altLang="en-US" sz="42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200" b="1" dirty="0" err="1">
                <a:latin typeface="iCiel Cucho" pitchFamily="50" charset="0"/>
                <a:cs typeface="iCiel Cucho" pitchFamily="50" charset="0"/>
              </a:rPr>
              <a:t>thanh</a:t>
            </a:r>
            <a:endParaRPr lang="en-GB" altLang="en-US" sz="4200" b="1" dirty="0">
              <a:latin typeface="iCiel Cucho" pitchFamily="50" charset="0"/>
              <a:cs typeface="iCiel Cucho" pitchFamily="50" charset="0"/>
            </a:endParaRPr>
          </a:p>
        </p:txBody>
      </p:sp>
      <p:pic>
        <p:nvPicPr>
          <p:cNvPr id="17413" name="Picture 5" descr="l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6745"/>
            <a:ext cx="89154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35969" y="3771901"/>
            <a:ext cx="4229102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700"/>
              </a:spcBef>
              <a:buClr>
                <a:srgbClr val="000000"/>
              </a:buClr>
            </a:pPr>
            <a:r>
              <a:rPr lang="en-GB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</a:p>
          <a:p>
            <a:pPr algn="ctr">
              <a:spcBef>
                <a:spcPts val="2700"/>
              </a:spcBef>
              <a:buClr>
                <a:srgbClr val="000000"/>
              </a:buClr>
            </a:pPr>
            <a:r>
              <a:rPr lang="en-GB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GB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nh%20Du%20bao%20thoi%20tiet%2019h3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429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429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11" descr="ANd9GcTpEgrFuAt4zG_Ph0WCWJC2zlTpIRiSUQ3aapXl8qFFFRBWqrE5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37" name="AutoShape 13" descr="ANd9GcTpEgrFuAt4zG_Ph0WCWJC2zlTpIRiSUQ3aapXl8qFFFRBWqrE5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38" name="AutoShape 15" descr="ANd9GcTpEgrFuAt4zG_Ph0WCWJC2zlTpIRiSUQ3aapXl8qFFFRBWqrE5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39" name="AutoShape 17" descr="ANd9GcTpEgrFuAt4zG_Ph0WCWJC2zlTpIRiSUQ3aapXl8qFFFRBWqrE5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0" name="AutoShape 19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1" name="AutoShape 21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2" name="AutoShape 23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3" name="AutoShape 25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4" name="AutoShape 27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5" name="AutoShape 29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8446" name="AutoShape 31" descr="ANd9GcQbHrl7OkpNNJffowBkPeuAfZh51-v0OZAmXwqwJ_BltQj7t0FsFw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pic>
        <p:nvPicPr>
          <p:cNvPr id="18447" name="Picture 32" descr="f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00701"/>
            <a:ext cx="45720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AutoShape 34" descr="ANd9GcR3LeGCdk-qiCDzRU5w1bAjLd1-yd9d0BSh4ACxkT4FXpcQKuKT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pic>
        <p:nvPicPr>
          <p:cNvPr id="18449" name="Picture 35" descr="gj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0" y="5486400"/>
            <a:ext cx="4229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36" descr="v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600700"/>
            <a:ext cx="4457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39" descr="b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0" y="457200"/>
            <a:ext cx="4000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7822" y="625348"/>
            <a:ext cx="14872356" cy="8261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1358" y="7926161"/>
            <a:ext cx="1070648" cy="960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68069" y="7299409"/>
            <a:ext cx="1521056" cy="13746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32174" y="582032"/>
            <a:ext cx="13423652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>
                <a:solidFill>
                  <a:srgbClr val="772794"/>
                </a:solidFill>
                <a:latin typeface="Sunn Bold"/>
              </a:rPr>
              <a:t>KẾT LUẬN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64348" y="3010664"/>
            <a:ext cx="1342365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Ích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lợi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phát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84043" y="4241818"/>
            <a:ext cx="128840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800" b="1" dirty="0" smtClean="0"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 smtClean="0">
                <a:latin typeface="iCiel Pequena" pitchFamily="50" charset="0"/>
                <a:cs typeface="Times New Roman" panose="02020603050405020304" pitchFamily="18" charset="0"/>
              </a:rPr>
              <a:t>Giúp </a:t>
            </a:r>
            <a:r>
              <a:rPr lang="vi-VN" altLang="en-US" sz="4800" b="1" dirty="0">
                <a:latin typeface="iCiel Pequena" pitchFamily="50" charset="0"/>
                <a:cs typeface="Times New Roman" panose="02020603050405020304" pitchFamily="18" charset="0"/>
              </a:rPr>
              <a:t>chúng ta biết được những thông tin về mọi mặt trong cuộc </a:t>
            </a:r>
            <a:r>
              <a:rPr lang="vi-VN" altLang="en-US" sz="4800" b="1" dirty="0" smtClean="0">
                <a:latin typeface="iCiel Pequena" pitchFamily="50" charset="0"/>
                <a:cs typeface="Times New Roman" panose="02020603050405020304" pitchFamily="18" charset="0"/>
              </a:rPr>
              <a:t>sống </a:t>
            </a:r>
            <a:r>
              <a:rPr lang="vi-VN" altLang="en-US" sz="4800" b="1" dirty="0">
                <a:latin typeface="iCiel Pequena" pitchFamily="50" charset="0"/>
                <a:cs typeface="Times New Roman" panose="02020603050405020304" pitchFamily="18" charset="0"/>
              </a:rPr>
              <a:t>(cả ở trong nước và thế giới)</a:t>
            </a:r>
            <a:endParaRPr lang="en-US" altLang="en-US" sz="4800" b="1" dirty="0">
              <a:latin typeface="iCiel Pequena" pitchFamily="50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800" b="1" dirty="0" smtClean="0"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iCiel Pequena" pitchFamily="50" charset="0"/>
                <a:cs typeface="Times New Roman" panose="02020603050405020304" pitchFamily="18" charset="0"/>
              </a:rPr>
              <a:t>Giúp</a:t>
            </a:r>
            <a:r>
              <a:rPr lang="en-US" altLang="en-US" sz="4800" b="1" dirty="0" smtClean="0"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iCiel Pequena" pitchFamily="50" charset="0"/>
                <a:cs typeface="Times New Roman" panose="02020603050405020304" pitchFamily="18" charset="0"/>
              </a:rPr>
              <a:t>chúng</a:t>
            </a:r>
            <a:r>
              <a:rPr lang="en-US" altLang="en-US" sz="4800" b="1" dirty="0">
                <a:latin typeface="iCiel Pequena" pitchFamily="50" charset="0"/>
                <a:cs typeface="Times New Roman" panose="02020603050405020304" pitchFamily="18" charset="0"/>
              </a:rPr>
              <a:t> ta </a:t>
            </a:r>
            <a:r>
              <a:rPr lang="en-US" altLang="en-US" sz="4800" b="1" dirty="0" err="1">
                <a:latin typeface="iCiel Pequena" pitchFamily="50" charset="0"/>
                <a:cs typeface="Times New Roman" panose="02020603050405020304" pitchFamily="18" charset="0"/>
              </a:rPr>
              <a:t>giải</a:t>
            </a:r>
            <a:r>
              <a:rPr lang="en-US" altLang="en-US" sz="4800" b="1" dirty="0"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iCiel Pequena" pitchFamily="50" charset="0"/>
                <a:cs typeface="Times New Roman" panose="02020603050405020304" pitchFamily="18" charset="0"/>
              </a:rPr>
              <a:t>trí</a:t>
            </a:r>
            <a:r>
              <a:rPr lang="en-US" altLang="en-US" sz="4800" b="1" dirty="0">
                <a:latin typeface="iCiel Pequena" pitchFamily="50" charset="0"/>
                <a:cs typeface="Times New Roman" panose="02020603050405020304" pitchFamily="18" charset="0"/>
              </a:rPr>
              <a:t>.</a:t>
            </a:r>
            <a:r>
              <a:rPr lang="en-US" altLang="en-US" sz="4800" dirty="0">
                <a:latin typeface="iCiel Pequena" pitchFamily="50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sds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538788"/>
            <a:ext cx="5486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xzcd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2" y="1521620"/>
            <a:ext cx="72009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vt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593058"/>
            <a:ext cx="54864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0858500" y="1640683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ĐÀI TRUYỀN HÌNH KĨ THUẬT SỐ VTC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11201400" y="9258301"/>
            <a:ext cx="4800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ĐÀI PHÁT THANH TRUYỀN HÌNH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HẢI DƯƠNG</a:t>
            </a:r>
          </a:p>
        </p:txBody>
      </p:sp>
      <p:pic>
        <p:nvPicPr>
          <p:cNvPr id="20487" name="Picture 10" descr="vh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6858000"/>
            <a:ext cx="7086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5257800" y="9417845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ĐÀI TRUYỀN HÌNH KĨ THUẬT SỐ VTC</a:t>
            </a:r>
          </a:p>
        </p:txBody>
      </p:sp>
      <p:pic>
        <p:nvPicPr>
          <p:cNvPr id="20489" name="Picture 12" descr="vh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82" y="5529263"/>
            <a:ext cx="7658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4343400" y="9715500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ĐÀI TIẾNG NÓI VIỆT NAM</a:t>
            </a:r>
          </a:p>
        </p:txBody>
      </p:sp>
    </p:spTree>
    <p:extLst>
      <p:ext uri="{BB962C8B-B14F-4D97-AF65-F5344CB8AC3E}">
        <p14:creationId xmlns:p14="http://schemas.microsoft.com/office/powerpoint/2010/main" val="16083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57500" y="228600"/>
            <a:ext cx="5943600" cy="492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5517358"/>
            <a:ext cx="6415088" cy="47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ANd9GcToTXET-UV_Z29Z_30b0hhxOwaboRLWuofeZmNjSbmO_Awsop_O8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6515100" cy="492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ANd9GcRGBXAaks29kBCN09dBgIlXFzH0NRcMTVgzw30hjVGgWg4TBo8rd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17358"/>
            <a:ext cx="6515100" cy="47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6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6669"/>
            <a:ext cx="13716000" cy="10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5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0"/>
            <a:ext cx="138303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70" y="2057400"/>
            <a:ext cx="6460331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086100" y="8529638"/>
            <a:ext cx="1236583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latin typeface=".VnAvant" pitchFamily="34" charset="0"/>
              </a:rPr>
              <a:t>Quay phim </a:t>
            </a:r>
            <a:r>
              <a:rPr lang="en-US" altLang="en-US" sz="5400" b="1">
                <a:solidFill>
                  <a:srgbClr val="FF0000"/>
                </a:solidFill>
                <a:latin typeface="Franklin Gothic Medium" panose="020B0603020102020204" pitchFamily="34" charset="0"/>
              </a:rPr>
              <a:t>–</a:t>
            </a:r>
            <a:r>
              <a:rPr lang="en-US" altLang="en-US" sz="5400" b="1">
                <a:solidFill>
                  <a:srgbClr val="FF0000"/>
                </a:solidFill>
                <a:latin typeface=".VnAvant" pitchFamily="34" charset="0"/>
              </a:rPr>
              <a:t> ghi hình</a:t>
            </a:r>
          </a:p>
        </p:txBody>
      </p:sp>
      <p:pic>
        <p:nvPicPr>
          <p:cNvPr id="51205" name="Picture 5" descr="p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2057400"/>
            <a:ext cx="67437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911587" y="433983"/>
            <a:ext cx="1325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1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0" y="9258300"/>
            <a:ext cx="8801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Dẫn chương trình</a:t>
            </a: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757238"/>
            <a:ext cx="6324600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788195"/>
            <a:ext cx="6400800" cy="84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657600" y="1371600"/>
            <a:ext cx="104013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200">
              <a:latin typeface="Franklin Gothic Medium" panose="020B0603020102020204" pitchFamily="34" charset="0"/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4678"/>
            <a:ext cx="14058900" cy="994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657600" y="1371600"/>
            <a:ext cx="104013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200">
              <a:latin typeface="Franklin Gothic Medium" panose="020B0603020102020204" pitchFamily="34" charset="0"/>
            </a:endParaRP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914901"/>
            <a:ext cx="118586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42888"/>
            <a:ext cx="11858625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1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4041" y="1249732"/>
            <a:ext cx="9799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dirty="0" err="1">
                <a:solidFill>
                  <a:schemeClr val="bg1"/>
                </a:solidFill>
                <a:latin typeface="Saira ExtraCondensed Bold Bold"/>
              </a:rPr>
              <a:t>Nội</a:t>
            </a:r>
            <a:r>
              <a:rPr lang="en-US" sz="7500" dirty="0">
                <a:solidFill>
                  <a:schemeClr val="bg1"/>
                </a:solidFill>
                <a:latin typeface="Saira ExtraCondensed Bold Bold"/>
              </a:rPr>
              <a:t> dung </a:t>
            </a:r>
            <a:r>
              <a:rPr lang="en-US" sz="7500" dirty="0" err="1">
                <a:solidFill>
                  <a:schemeClr val="bg1"/>
                </a:solidFill>
                <a:latin typeface="Saira ExtraCondensed Bold Bold"/>
              </a:rPr>
              <a:t>bài</a:t>
            </a:r>
            <a:r>
              <a:rPr lang="en-US" sz="7500" dirty="0">
                <a:solidFill>
                  <a:schemeClr val="bg1"/>
                </a:solidFill>
                <a:latin typeface="Saira ExtraCondensed Bold Bold"/>
              </a:rPr>
              <a:t> </a:t>
            </a:r>
            <a:r>
              <a:rPr lang="en-US" sz="7500" dirty="0" err="1">
                <a:solidFill>
                  <a:schemeClr val="bg1"/>
                </a:solidFill>
                <a:latin typeface="Saira ExtraCondensed Bold Bold"/>
              </a:rPr>
              <a:t>học</a:t>
            </a:r>
            <a:endParaRPr lang="en-US" sz="7500" dirty="0">
              <a:solidFill>
                <a:schemeClr val="bg1"/>
              </a:solidFill>
              <a:latin typeface="Saira ExtraCondensed Bol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0893" y="3870409"/>
            <a:ext cx="5570917" cy="49631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45269" y="5409852"/>
            <a:ext cx="408216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Hoạt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động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bưu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điện</a:t>
            </a:r>
            <a:endParaRPr lang="en-US" sz="4800" dirty="0">
              <a:solidFill>
                <a:srgbClr val="772794"/>
              </a:solidFill>
              <a:latin typeface="iCiel Baliho Script" pitchFamily="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45028" y="3870409"/>
            <a:ext cx="5570917" cy="49631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23794" y="5409852"/>
            <a:ext cx="60133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Hoạt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động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phát</a:t>
            </a:r>
            <a:r>
              <a:rPr lang="en-US" sz="4800" dirty="0">
                <a:solidFill>
                  <a:srgbClr val="772794"/>
                </a:solidFill>
                <a:latin typeface="iCiel Baliho Script" pitchFamily="2" charset="0"/>
              </a:rPr>
              <a:t> </a:t>
            </a:r>
            <a:r>
              <a:rPr lang="en-US" sz="4800" dirty="0" err="1" smtClean="0">
                <a:solidFill>
                  <a:srgbClr val="772794"/>
                </a:solidFill>
                <a:latin typeface="iCiel Baliho Script" pitchFamily="2" charset="0"/>
              </a:rPr>
              <a:t>thanh</a:t>
            </a:r>
            <a:r>
              <a:rPr lang="en-US" sz="4800" dirty="0" smtClean="0">
                <a:solidFill>
                  <a:srgbClr val="772794"/>
                </a:solidFill>
                <a:latin typeface="iCiel Baliho Script" pitchFamily="2" charset="0"/>
              </a:rPr>
              <a:t>, </a:t>
            </a:r>
            <a:r>
              <a:rPr lang="en-US" sz="4800" dirty="0" err="1" smtClean="0">
                <a:solidFill>
                  <a:srgbClr val="772794"/>
                </a:solidFill>
                <a:latin typeface="iCiel Baliho Script" pitchFamily="2" charset="0"/>
              </a:rPr>
              <a:t>truyền</a:t>
            </a:r>
            <a:r>
              <a:rPr lang="en-US" sz="4800" dirty="0" smtClean="0">
                <a:solidFill>
                  <a:srgbClr val="772794"/>
                </a:solidFill>
                <a:latin typeface="iCiel Baliho Script" pitchFamily="2" charset="0"/>
              </a:rPr>
              <a:t> </a:t>
            </a:r>
            <a:r>
              <a:rPr lang="en-US" sz="4800" dirty="0" err="1">
                <a:solidFill>
                  <a:srgbClr val="772794"/>
                </a:solidFill>
                <a:latin typeface="iCiel Baliho Script" pitchFamily="2" charset="0"/>
              </a:rPr>
              <a:t>hình</a:t>
            </a:r>
            <a:endParaRPr lang="en-US" sz="4800" dirty="0">
              <a:solidFill>
                <a:srgbClr val="772794"/>
              </a:solidFill>
              <a:latin typeface="iCiel Baliho Script" pitchFamily="2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3561" y="3026850"/>
            <a:ext cx="2157784" cy="1687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77195" y="3558600"/>
            <a:ext cx="2906584" cy="1155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2856" y="1657383"/>
            <a:ext cx="1097516" cy="685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19881">
            <a:off x="85609" y="-6728651"/>
            <a:ext cx="7654677" cy="1234625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876144" y="2817769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4" name="AutoShape 4"/>
          <p:cNvSpPr/>
          <p:nvPr/>
        </p:nvSpPr>
        <p:spPr>
          <a:xfrm>
            <a:off x="8876144" y="279560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5" name="AutoShape 5"/>
          <p:cNvSpPr/>
          <p:nvPr/>
        </p:nvSpPr>
        <p:spPr>
          <a:xfrm>
            <a:off x="8876144" y="5417784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6" name="Group 6"/>
          <p:cNvGrpSpPr/>
          <p:nvPr/>
        </p:nvGrpSpPr>
        <p:grpSpPr>
          <a:xfrm>
            <a:off x="9442190" y="468275"/>
            <a:ext cx="7293412" cy="2308324"/>
            <a:chOff x="0" y="-192064"/>
            <a:chExt cx="9724549" cy="3077767"/>
          </a:xfrm>
        </p:grpSpPr>
        <p:sp>
          <p:nvSpPr>
            <p:cNvPr id="7" name="TextBox 7"/>
            <p:cNvSpPr txBox="1"/>
            <p:nvPr/>
          </p:nvSpPr>
          <p:spPr>
            <a:xfrm>
              <a:off x="2199488" y="-192064"/>
              <a:ext cx="7525061" cy="30777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altLang="en-US" sz="4000" b="1" dirty="0" err="1">
                  <a:solidFill>
                    <a:srgbClr val="0000FF"/>
                  </a:solidFill>
                </a:rPr>
                <a:t>Hoạt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động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bưu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chính</a:t>
              </a:r>
              <a:r>
                <a:rPr lang="en-US" altLang="en-US" sz="4000" b="1" dirty="0"/>
                <a:t>: </a:t>
              </a:r>
              <a:r>
                <a:rPr lang="en-US" altLang="en-US" sz="4000" b="1" dirty="0" err="1"/>
                <a:t>chuyển</a:t>
              </a:r>
              <a:r>
                <a:rPr lang="en-US" altLang="en-US" sz="4000" b="1" dirty="0"/>
                <a:t> </a:t>
              </a:r>
              <a:r>
                <a:rPr lang="en-US" altLang="en-US" sz="4000" b="1" dirty="0" err="1"/>
                <a:t>thư</a:t>
              </a:r>
              <a:r>
                <a:rPr lang="en-US" altLang="en-US" sz="4000" b="1" dirty="0"/>
                <a:t> </a:t>
              </a:r>
              <a:r>
                <a:rPr lang="en-US" altLang="en-US" sz="4000" b="1" dirty="0" err="1"/>
                <a:t>từ</a:t>
              </a:r>
              <a:r>
                <a:rPr lang="en-US" altLang="en-US" sz="4000" b="1" dirty="0"/>
                <a:t>, </a:t>
              </a:r>
              <a:r>
                <a:rPr lang="en-US" altLang="en-US" sz="4000" b="1" dirty="0" err="1"/>
                <a:t>bưu</a:t>
              </a:r>
              <a:r>
                <a:rPr lang="en-US" altLang="en-US" sz="4000" b="1" dirty="0"/>
                <a:t> </a:t>
              </a:r>
              <a:r>
                <a:rPr lang="en-US" altLang="en-US" sz="4000" b="1" dirty="0" err="1"/>
                <a:t>phẩm</a:t>
              </a:r>
              <a:r>
                <a:rPr lang="en-US" altLang="en-US" sz="4000" b="1" dirty="0"/>
                <a:t>, </a:t>
              </a:r>
              <a:r>
                <a:rPr lang="en-US" altLang="en-US" sz="4000" b="1" dirty="0" err="1"/>
                <a:t>báo</a:t>
              </a:r>
              <a:r>
                <a:rPr lang="en-US" altLang="en-US" sz="4000" b="1" dirty="0"/>
                <a:t> </a:t>
              </a:r>
              <a:r>
                <a:rPr lang="en-US" altLang="en-US" sz="4000" b="1" dirty="0" err="1"/>
                <a:t>chí</a:t>
              </a:r>
              <a:r>
                <a:rPr lang="en-US" altLang="en-US" sz="4000" b="1" dirty="0"/>
                <a:t>,…</a:t>
              </a:r>
            </a:p>
            <a:p>
              <a:pPr>
                <a:lnSpc>
                  <a:spcPts val="4500"/>
                </a:lnSpc>
              </a:pPr>
              <a:r>
                <a:rPr lang="en-US" sz="3600" spc="30" dirty="0" smtClean="0">
                  <a:solidFill>
                    <a:srgbClr val="645B53"/>
                  </a:solidFill>
                  <a:latin typeface="Muli Extra Light"/>
                </a:rPr>
                <a:t>.</a:t>
              </a:r>
              <a:endParaRPr lang="en-US" sz="3600" spc="30" dirty="0">
                <a:solidFill>
                  <a:srgbClr val="645B53"/>
                </a:solidFill>
                <a:latin typeface="Muli Extra Light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97707" cy="199770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613197" y="5781605"/>
            <a:ext cx="6862082" cy="1436164"/>
            <a:chOff x="0" y="0"/>
            <a:chExt cx="9149443" cy="1914885"/>
          </a:xfrm>
        </p:grpSpPr>
        <p:sp>
          <p:nvSpPr>
            <p:cNvPr id="10" name="TextBox 10"/>
            <p:cNvSpPr txBox="1"/>
            <p:nvPr/>
          </p:nvSpPr>
          <p:spPr>
            <a:xfrm>
              <a:off x="2221787" y="185917"/>
              <a:ext cx="692765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</a:rPr>
                <a:t>Hoạt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động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truyền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hình</a:t>
              </a:r>
              <a:endParaRPr lang="en-US" altLang="en-US" sz="4000" b="1" dirty="0">
                <a:solidFill>
                  <a:srgbClr val="0000FF"/>
                </a:solidFill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1058" cy="1914885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r="27601"/>
          <a:stretch>
            <a:fillRect/>
          </a:stretch>
        </p:blipFill>
        <p:spPr>
          <a:xfrm rot="737538">
            <a:off x="1001392" y="1144921"/>
            <a:ext cx="6923678" cy="39448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328972">
            <a:off x="3004942" y="4560243"/>
            <a:ext cx="5302333" cy="11665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1973" y="3249950"/>
            <a:ext cx="1459217" cy="1459217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8876144" y="7914823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16" name="Group 16"/>
          <p:cNvGrpSpPr/>
          <p:nvPr/>
        </p:nvGrpSpPr>
        <p:grpSpPr>
          <a:xfrm>
            <a:off x="9613197" y="8278644"/>
            <a:ext cx="6862082" cy="1436164"/>
            <a:chOff x="0" y="0"/>
            <a:chExt cx="9149443" cy="1914885"/>
          </a:xfrm>
        </p:grpSpPr>
        <p:sp>
          <p:nvSpPr>
            <p:cNvPr id="17" name="TextBox 17"/>
            <p:cNvSpPr txBox="1"/>
            <p:nvPr/>
          </p:nvSpPr>
          <p:spPr>
            <a:xfrm>
              <a:off x="2221787" y="185917"/>
              <a:ext cx="6927656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</a:rPr>
                <a:t>Hoạt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động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truyền</a:t>
              </a:r>
              <a:r>
                <a:rPr lang="en-US" alt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</a:rPr>
                <a:t>thanh</a:t>
              </a:r>
              <a:endParaRPr lang="en-US" altLang="en-US" sz="4000" b="1" dirty="0">
                <a:solidFill>
                  <a:srgbClr val="0000FF"/>
                </a:solidFill>
              </a:endParaRPr>
            </a:p>
          </p:txBody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1058" cy="1914885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1028700" y="7429740"/>
            <a:ext cx="6869062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 spc="65">
                <a:solidFill>
                  <a:srgbClr val="383A42"/>
                </a:solidFill>
                <a:latin typeface="Dancing Script Bold Italics"/>
              </a:rPr>
              <a:t>Các hoạt động </a:t>
            </a:r>
          </a:p>
          <a:p>
            <a:pPr>
              <a:lnSpc>
                <a:spcPts val="7800"/>
              </a:lnSpc>
            </a:pPr>
            <a:r>
              <a:rPr lang="en-US" sz="6500" spc="65">
                <a:solidFill>
                  <a:srgbClr val="383A42"/>
                </a:solidFill>
                <a:latin typeface="Dancing Script Bold Italics"/>
              </a:rPr>
              <a:t>thông tin liên lạc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5240" y="2879575"/>
            <a:ext cx="558036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</a:rPr>
              <a:t>Hoạt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viễn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thông</a:t>
            </a:r>
            <a:r>
              <a:rPr lang="en-US" altLang="en-US" sz="4000" b="1" dirty="0"/>
              <a:t>: </a:t>
            </a:r>
            <a:r>
              <a:rPr lang="en-US" altLang="en-US" sz="4000" b="1" dirty="0" err="1"/>
              <a:t>gọi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điện</a:t>
            </a:r>
            <a:r>
              <a:rPr lang="en-US" altLang="en-US" sz="4000" b="1" dirty="0"/>
              <a:t>, </a:t>
            </a:r>
            <a:r>
              <a:rPr lang="en-US" altLang="en-US" sz="4000" b="1" dirty="0" err="1"/>
              <a:t>truy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cập</a:t>
            </a:r>
            <a:r>
              <a:rPr lang="en-US" altLang="en-US" sz="4000" b="1" dirty="0"/>
              <a:t> Internet, </a:t>
            </a:r>
            <a:r>
              <a:rPr lang="en-US" altLang="en-US" sz="4000" b="1" dirty="0" err="1"/>
              <a:t>cung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cấp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mạng</a:t>
            </a:r>
            <a:r>
              <a:rPr lang="en-US" altLang="en-US" sz="4000" b="1" dirty="0"/>
              <a:t> Internet,…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092" r="23852"/>
          <a:stretch>
            <a:fillRect/>
          </a:stretch>
        </p:blipFill>
        <p:spPr>
          <a:xfrm rot="-5400000">
            <a:off x="9427063" y="577561"/>
            <a:ext cx="6247012" cy="941746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84213">
            <a:off x="848669" y="850386"/>
            <a:ext cx="6382905" cy="7393785"/>
            <a:chOff x="0" y="0"/>
            <a:chExt cx="6150610" cy="7124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38520" cy="7124700"/>
            </a:xfrm>
            <a:custGeom>
              <a:avLst/>
              <a:gdLst/>
              <a:ahLst/>
              <a:cxnLst/>
              <a:rect l="l" t="t" r="r" b="b"/>
              <a:pathLst>
                <a:path w="5938520" h="7124700">
                  <a:moveTo>
                    <a:pt x="5938520" y="7124700"/>
                  </a:moveTo>
                  <a:lnTo>
                    <a:pt x="0" y="7124700"/>
                  </a:lnTo>
                  <a:lnTo>
                    <a:pt x="0" y="885190"/>
                  </a:lnTo>
                  <a:lnTo>
                    <a:pt x="5938520" y="0"/>
                  </a:lnTo>
                  <a:lnTo>
                    <a:pt x="5938520" y="7124700"/>
                  </a:lnTo>
                  <a:close/>
                </a:path>
              </a:pathLst>
            </a:custGeom>
            <a:blipFill>
              <a:blip r:embed="rId3"/>
              <a:stretch>
                <a:fillRect l="-39868" r="-3986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083300" cy="2607310"/>
            </a:xfrm>
            <a:custGeom>
              <a:avLst/>
              <a:gdLst/>
              <a:ahLst/>
              <a:cxnLst/>
              <a:rect l="l" t="t" r="r" b="b"/>
              <a:pathLst>
                <a:path w="6083300" h="2607310">
                  <a:moveTo>
                    <a:pt x="0" y="885190"/>
                  </a:moveTo>
                  <a:lnTo>
                    <a:pt x="5938520" y="0"/>
                  </a:lnTo>
                  <a:lnTo>
                    <a:pt x="6083300" y="737870"/>
                  </a:lnTo>
                  <a:lnTo>
                    <a:pt x="397510" y="2607310"/>
                  </a:lnTo>
                  <a:lnTo>
                    <a:pt x="0" y="885190"/>
                  </a:lnTo>
                  <a:close/>
                </a:path>
              </a:pathLst>
            </a:custGeom>
            <a:solidFill>
              <a:srgbClr val="7D901A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97510" y="561340"/>
              <a:ext cx="5753100" cy="2045970"/>
            </a:xfrm>
            <a:custGeom>
              <a:avLst/>
              <a:gdLst/>
              <a:ahLst/>
              <a:cxnLst/>
              <a:rect l="l" t="t" r="r" b="b"/>
              <a:pathLst>
                <a:path w="5753100" h="2045970">
                  <a:moveTo>
                    <a:pt x="0" y="2045970"/>
                  </a:moveTo>
                  <a:lnTo>
                    <a:pt x="105410" y="741680"/>
                  </a:lnTo>
                  <a:lnTo>
                    <a:pt x="5753100" y="0"/>
                  </a:lnTo>
                  <a:lnTo>
                    <a:pt x="5685790" y="176530"/>
                  </a:lnTo>
                  <a:lnTo>
                    <a:pt x="0" y="2045970"/>
                  </a:lnTo>
                  <a:close/>
                </a:path>
              </a:pathLst>
            </a:custGeom>
            <a:solidFill>
              <a:srgbClr val="3A69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295442">
            <a:off x="4276975" y="6638986"/>
            <a:ext cx="1962454" cy="38479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83264">
            <a:off x="6039114" y="6916804"/>
            <a:ext cx="1818409" cy="2408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711" b="711"/>
          <a:stretch>
            <a:fillRect/>
          </a:stretch>
        </p:blipFill>
        <p:spPr>
          <a:xfrm rot="-9211512">
            <a:off x="13541239" y="-1512780"/>
            <a:ext cx="5984367" cy="3333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71765" y="7148177"/>
            <a:ext cx="3575070" cy="35735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092364" y="8808993"/>
            <a:ext cx="2441058" cy="240582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451746" y="3116347"/>
            <a:ext cx="8370672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latin typeface="iCiel Baliho Script" pitchFamily="2" charset="0"/>
              </a:rPr>
              <a:t>Bưu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điện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đài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truyền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hình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đài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phát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thanh</a:t>
            </a:r>
            <a:r>
              <a:rPr lang="en-US" altLang="en-US" sz="4800" dirty="0">
                <a:latin typeface="iCiel Baliho Script" pitchFamily="2" charset="0"/>
              </a:rPr>
              <a:t>…</a:t>
            </a:r>
            <a:r>
              <a:rPr lang="en-US" altLang="en-US" sz="4800" dirty="0" err="1">
                <a:latin typeface="iCiel Baliho Script" pitchFamily="2" charset="0"/>
              </a:rPr>
              <a:t>là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những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cơ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quan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thông</a:t>
            </a:r>
            <a:r>
              <a:rPr lang="en-US" altLang="en-US" sz="4800" dirty="0">
                <a:latin typeface="iCiel Baliho Script" pitchFamily="2" charset="0"/>
              </a:rPr>
              <a:t> tin </a:t>
            </a:r>
            <a:r>
              <a:rPr lang="en-US" altLang="en-US" sz="4800" dirty="0" err="1">
                <a:latin typeface="iCiel Baliho Script" pitchFamily="2" charset="0"/>
              </a:rPr>
              <a:t>liên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lạc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làm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nhiệm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vụ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nhận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chuyển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phát</a:t>
            </a:r>
            <a:r>
              <a:rPr lang="en-US" altLang="en-US" sz="4800" dirty="0">
                <a:latin typeface="iCiel Baliho Script" pitchFamily="2" charset="0"/>
              </a:rPr>
              <a:t> tin </a:t>
            </a:r>
            <a:r>
              <a:rPr lang="en-US" altLang="en-US" sz="4800" dirty="0" err="1">
                <a:latin typeface="iCiel Baliho Script" pitchFamily="2" charset="0"/>
              </a:rPr>
              <a:t>tức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thư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tín</a:t>
            </a:r>
            <a:r>
              <a:rPr lang="en-US" altLang="en-US" sz="4800" dirty="0">
                <a:latin typeface="iCiel Baliho Script" pitchFamily="2" charset="0"/>
              </a:rPr>
              <a:t>, </a:t>
            </a:r>
            <a:r>
              <a:rPr lang="en-US" altLang="en-US" sz="4800" dirty="0" err="1">
                <a:latin typeface="iCiel Baliho Script" pitchFamily="2" charset="0"/>
              </a:rPr>
              <a:t>bưu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phẩm</a:t>
            </a:r>
            <a:r>
              <a:rPr lang="en-US" altLang="en-US" sz="4800" dirty="0">
                <a:latin typeface="iCiel Baliho Script" pitchFamily="2" charset="0"/>
              </a:rPr>
              <a:t>,…</a:t>
            </a:r>
            <a:r>
              <a:rPr lang="en-US" altLang="en-US" sz="4800" dirty="0" err="1">
                <a:latin typeface="iCiel Baliho Script" pitchFamily="2" charset="0"/>
              </a:rPr>
              <a:t>giữa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các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địa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phương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trong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nước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và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giữa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trong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nước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với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nước</a:t>
            </a:r>
            <a:r>
              <a:rPr lang="en-US" altLang="en-US" sz="4800" dirty="0">
                <a:latin typeface="iCiel Baliho Script" pitchFamily="2" charset="0"/>
              </a:rPr>
              <a:t> </a:t>
            </a:r>
            <a:r>
              <a:rPr lang="en-US" altLang="en-US" sz="4800" dirty="0" err="1">
                <a:latin typeface="iCiel Baliho Script" pitchFamily="2" charset="0"/>
              </a:rPr>
              <a:t>ngoài</a:t>
            </a:r>
            <a:r>
              <a:rPr lang="en-US" altLang="en-US" sz="4800" dirty="0">
                <a:latin typeface="iCiel Baliho Script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72581" y="5774189"/>
            <a:ext cx="8429874" cy="72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5499">
                <a:solidFill>
                  <a:srgbClr val="FFFFFF"/>
                </a:solidFill>
                <a:latin typeface="DG Jory"/>
              </a:rPr>
              <a:t>For Attending!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25225">
            <a:off x="11455203" y="6447907"/>
            <a:ext cx="2620148" cy="3147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2512">
            <a:off x="3166115" y="2470409"/>
            <a:ext cx="1682330" cy="248773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09759" y="3659639"/>
            <a:ext cx="8155517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5000">
                <a:solidFill>
                  <a:srgbClr val="FFFFFF"/>
                </a:solidFill>
                <a:latin typeface="Sunn Bold"/>
              </a:rPr>
              <a:t>THANK YOU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596702" flipH="1">
            <a:off x="4123638" y="7536759"/>
            <a:ext cx="1430629" cy="1348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743675" y="8231885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886" y="395833"/>
            <a:ext cx="18288000" cy="9130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069771" y="2002208"/>
            <a:ext cx="13084968" cy="2286000"/>
          </a:xfrm>
          <a:prstGeom prst="cloudCallout">
            <a:avLst>
              <a:gd name="adj1" fmla="val -41176"/>
              <a:gd name="adj2" fmla="val 106042"/>
            </a:avLst>
          </a:prstGeom>
          <a:solidFill>
            <a:schemeClr val="bg1"/>
          </a:solidFill>
          <a:ln w="36720">
            <a:solidFill>
              <a:schemeClr val="tx1"/>
            </a:solidFill>
            <a:round/>
            <a:headEnd/>
            <a:tailEnd/>
          </a:ln>
        </p:spPr>
        <p:txBody>
          <a:bodyPr lIns="162540" tIns="95040" rIns="162540" bIns="950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hoạt động thông tin liên lạc diễn ra ở bưu điện?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7184571" y="4402508"/>
            <a:ext cx="1371600" cy="800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9756321" y="4205955"/>
            <a:ext cx="1581150" cy="12281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812471" y="5525288"/>
            <a:ext cx="5731670" cy="64633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Hoạt động bưu chính: 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0031911" y="5471947"/>
            <a:ext cx="6172200" cy="64633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Hoạt động viễn thông: 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698171" y="6699623"/>
            <a:ext cx="6172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err="1"/>
              <a:t>Nhận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chuyển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thư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từ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báo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chí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giấy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tờ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tiền,hàng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hóa</a:t>
            </a:r>
            <a:r>
              <a:rPr lang="en-US" altLang="en-US" sz="3600" b="1" dirty="0"/>
              <a:t>,      </a:t>
            </a:r>
            <a:r>
              <a:rPr lang="en-US" altLang="en-US" sz="3600" b="1" dirty="0" err="1"/>
              <a:t>bưu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phẩm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điện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hoa</a:t>
            </a:r>
            <a:r>
              <a:rPr lang="en-US" altLang="en-US" sz="3600" b="1" dirty="0"/>
              <a:t>,…. …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0613368" y="6491956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/>
              <a:t> </a:t>
            </a:r>
            <a:r>
              <a:rPr lang="en-US" altLang="en-US" sz="3600" b="1" dirty="0" err="1"/>
              <a:t>Gọi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điện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thoại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truy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cập</a:t>
            </a:r>
            <a:r>
              <a:rPr lang="en-US" altLang="en-US" sz="3600" b="1" dirty="0"/>
              <a:t> Internet,…</a:t>
            </a:r>
          </a:p>
        </p:txBody>
      </p:sp>
      <p:pic>
        <p:nvPicPr>
          <p:cNvPr id="15" name="Bac Dua Thu Vui Tinh - Xuan Nghi ft. Thanh L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57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823607" y="889973"/>
            <a:ext cx="13716000" cy="6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</a:pPr>
            <a:r>
              <a:rPr lang="vi-VN" altLang="en-US" sz="4200" b="1" u="sng" dirty="0">
                <a:solidFill>
                  <a:srgbClr val="FF0000"/>
                </a:solidFill>
                <a:latin typeface="iCiel Pequena" pitchFamily="50" charset="0"/>
                <a:cs typeface="Times New Roman" panose="02020603050405020304" pitchFamily="18" charset="0"/>
              </a:rPr>
              <a:t>Hoạt động 1</a:t>
            </a:r>
            <a:r>
              <a:rPr lang="vi-VN" altLang="en-US" sz="4200" b="1" dirty="0">
                <a:solidFill>
                  <a:srgbClr val="FF0000"/>
                </a:solidFill>
                <a:latin typeface="iCiel Pequena" pitchFamily="50" charset="0"/>
                <a:cs typeface="Times New Roman" panose="02020603050405020304" pitchFamily="18" charset="0"/>
              </a:rPr>
              <a:t>:</a:t>
            </a:r>
            <a:r>
              <a:rPr lang="vi-VN" altLang="en-US" sz="4200" b="1" dirty="0">
                <a:solidFill>
                  <a:schemeClr val="accent2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Tìm</a:t>
            </a:r>
            <a:r>
              <a:rPr lang="en-US" altLang="en-US" sz="4200" b="1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hiểu</a:t>
            </a:r>
            <a:r>
              <a:rPr lang="en-US" altLang="en-US" sz="4200" b="1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hoạt</a:t>
            </a:r>
            <a:r>
              <a:rPr lang="en-US" altLang="en-US" sz="4200" b="1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động</a:t>
            </a:r>
            <a:r>
              <a:rPr lang="en-US" altLang="en-US" sz="4200" b="1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bưu</a:t>
            </a:r>
            <a:r>
              <a:rPr lang="en-US" altLang="en-US" sz="4200" b="1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điện</a:t>
            </a:r>
            <a:endParaRPr lang="en-US" altLang="en-US" sz="4200" dirty="0">
              <a:latin typeface="iCiel Pequena" pitchFamily="50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00352" y="-79856"/>
            <a:ext cx="2157784" cy="168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4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5884070"/>
            <a:ext cx="4057650" cy="4114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5" y="754857"/>
            <a:ext cx="4119563" cy="42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0" y="754857"/>
            <a:ext cx="3821907" cy="496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95" y="754857"/>
            <a:ext cx="4545806" cy="42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5960270"/>
            <a:ext cx="7043738" cy="39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2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57975"/>
            <a:ext cx="18288000" cy="1007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6603616"/>
            <a:ext cx="3013728" cy="2723656"/>
          </a:xfrm>
          <a:prstGeom prst="rect">
            <a:avLst/>
          </a:prstGeom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6334125" y="1473994"/>
            <a:ext cx="2057400" cy="10406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8391525" y="1459706"/>
            <a:ext cx="2116471" cy="10548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81300" y="2947987"/>
            <a:ext cx="4457700" cy="5539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000" b="1">
                <a:solidFill>
                  <a:srgbClr val="FF0000"/>
                </a:solidFill>
              </a:rPr>
              <a:t>Hoạt động bưu chính:</a:t>
            </a:r>
            <a:r>
              <a:rPr lang="en-US" altLang="en-US" sz="27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839200" y="2947987"/>
            <a:ext cx="4800600" cy="5539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000" b="1" dirty="0">
                <a:solidFill>
                  <a:srgbClr val="FF0000"/>
                </a:solidFill>
              </a:rPr>
              <a:t>Hoạt động viễn thông:</a:t>
            </a:r>
            <a:r>
              <a:rPr lang="en-US" altLang="en-US" sz="27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181600" y="800100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* </a:t>
            </a:r>
            <a:r>
              <a:rPr lang="en-US" altLang="en-US" sz="4400" dirty="0" err="1">
                <a:solidFill>
                  <a:srgbClr val="0000FF"/>
                </a:solidFill>
                <a:latin typeface="iCiel Pequena" pitchFamily="50" charset="0"/>
              </a:rPr>
              <a:t>Các</a:t>
            </a: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iCiel Pequena" pitchFamily="50" charset="0"/>
              </a:rPr>
              <a:t>hoạt</a:t>
            </a: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iCiel Pequena" pitchFamily="50" charset="0"/>
              </a:rPr>
              <a:t>động</a:t>
            </a: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iCiel Pequena" pitchFamily="50" charset="0"/>
              </a:rPr>
              <a:t>bưu</a:t>
            </a: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iCiel Pequena" pitchFamily="50" charset="0"/>
              </a:rPr>
              <a:t>điện</a:t>
            </a:r>
            <a:r>
              <a:rPr lang="en-US" altLang="en-US" sz="4400" dirty="0">
                <a:solidFill>
                  <a:srgbClr val="0000FF"/>
                </a:solidFill>
                <a:latin typeface="iCiel Pequena" pitchFamily="50" charset="0"/>
              </a:rPr>
              <a:t>:</a:t>
            </a:r>
          </a:p>
        </p:txBody>
      </p:sp>
      <p:sp>
        <p:nvSpPr>
          <p:cNvPr id="13" name="AutoShape 14"/>
          <p:cNvSpPr txBox="1">
            <a:spLocks noChangeArrowheads="1"/>
          </p:cNvSpPr>
          <p:nvPr/>
        </p:nvSpPr>
        <p:spPr>
          <a:xfrm>
            <a:off x="4030832" y="5814225"/>
            <a:ext cx="13449300" cy="3976502"/>
          </a:xfrm>
          <a:prstGeom prst="horizontalScroll">
            <a:avLst>
              <a:gd name="adj" fmla="val 12500"/>
            </a:avLst>
          </a:prstGeom>
          <a:solidFill>
            <a:srgbClr val="00B050"/>
          </a:solidFill>
          <a:ln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* </a:t>
            </a:r>
            <a:endParaRPr lang="en-US" altLang="en-US" dirty="0" smtClean="0">
              <a:solidFill>
                <a:schemeClr val="bg1"/>
              </a:solidFill>
              <a:latin typeface="iCiel Pequena" pitchFamily="50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 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Ích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lợi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của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hoạt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bưu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điện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trong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đời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sống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: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         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Hoạt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bưu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điện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giúp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chúng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ta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chuyển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phát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tin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tức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thư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tín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bưu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phẩm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gọi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điện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thoại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liên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iCiel Pequena" pitchFamily="50" charset="0"/>
              </a:rPr>
              <a:t>lạc</a:t>
            </a:r>
            <a:r>
              <a:rPr lang="en-US" altLang="en-US" dirty="0" smtClean="0">
                <a:solidFill>
                  <a:schemeClr val="bg1"/>
                </a:solidFill>
                <a:latin typeface="iCiel Pequena" pitchFamily="50" charset="0"/>
              </a:rPr>
              <a:t>,….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giữa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các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địa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phương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trong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nước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và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giữa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trong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nước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với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nước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  <a:latin typeface="iCiel Pequena" pitchFamily="50" charset="0"/>
              </a:rPr>
              <a:t>ngoài</a:t>
            </a:r>
            <a:r>
              <a:rPr lang="en-GB" altLang="en-US" dirty="0" smtClean="0">
                <a:solidFill>
                  <a:schemeClr val="bg1"/>
                </a:solidFill>
                <a:latin typeface="iCiel Pequena" pitchFamily="50" charset="0"/>
              </a:rPr>
              <a:t>.</a:t>
            </a:r>
            <a:endParaRPr lang="en-US" altLang="en-US" dirty="0">
              <a:solidFill>
                <a:schemeClr val="bg1"/>
              </a:solidFill>
              <a:latin typeface="iCiel Pequena" pitchFamily="50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667001" y="3657600"/>
            <a:ext cx="5576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000" b="1"/>
              <a:t> Nhận chuyển thư từ, báo chí, giấy tờ, tiền,hàng hóa,      bưu phẩm, điện hoa,…. …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839200" y="3771900"/>
            <a:ext cx="5829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000" b="1"/>
              <a:t> Gọi điện thoại, truy cập Internet,…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57975"/>
            <a:ext cx="18288000" cy="1007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941" y="5175251"/>
            <a:ext cx="7010400" cy="511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95" y="2155538"/>
            <a:ext cx="5054009" cy="511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" y="201886"/>
            <a:ext cx="5869172" cy="50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11975"/>
            <a:ext cx="18288000" cy="1007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8" name="Picture 19" descr="l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991" y="2866714"/>
            <a:ext cx="420290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da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41" y="2876239"/>
            <a:ext cx="419576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3775633" y="6867214"/>
            <a:ext cx="57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8119033" y="6960084"/>
            <a:ext cx="57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440834" y="8066203"/>
            <a:ext cx="13716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</a:pP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027582" y="1028700"/>
            <a:ext cx="13716000" cy="6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  <a:buClr>
                <a:srgbClr val="000000"/>
              </a:buClr>
              <a:buFont typeface="Book Antiqua" panose="02040602050305030304" pitchFamily="18" charset="0"/>
              <a:buNone/>
            </a:pPr>
            <a:r>
              <a:rPr lang="vi-VN" altLang="en-US" sz="4200" u="sng" dirty="0">
                <a:solidFill>
                  <a:srgbClr val="FF0000"/>
                </a:solidFill>
                <a:latin typeface="iCiel Pequena" pitchFamily="50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200" u="sng" dirty="0">
                <a:solidFill>
                  <a:srgbClr val="FF0000"/>
                </a:solidFill>
                <a:latin typeface="iCiel Pequena" pitchFamily="50" charset="0"/>
                <a:cs typeface="Times New Roman" panose="02020603050405020304" pitchFamily="18" charset="0"/>
              </a:rPr>
              <a:t>2</a:t>
            </a:r>
            <a:r>
              <a:rPr lang="vi-VN" altLang="en-US" sz="4200" dirty="0">
                <a:solidFill>
                  <a:srgbClr val="FF0000"/>
                </a:solidFill>
                <a:latin typeface="iCiel Pequena" pitchFamily="50" charset="0"/>
                <a:cs typeface="Times New Roman" panose="02020603050405020304" pitchFamily="18" charset="0"/>
              </a:rPr>
              <a:t>:</a:t>
            </a:r>
            <a:r>
              <a:rPr lang="vi-VN" altLang="en-US" sz="4200" dirty="0">
                <a:solidFill>
                  <a:schemeClr val="accent2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Hoạt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động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phát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thanh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,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truyền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hình</a:t>
            </a:r>
            <a:r>
              <a:rPr lang="en-US" altLang="en-US" sz="4200" dirty="0">
                <a:solidFill>
                  <a:srgbClr val="0000FF"/>
                </a:solidFill>
                <a:latin typeface="iCiel Pequena" pitchFamily="50" charset="0"/>
                <a:cs typeface="Times New Roman" panose="02020603050405020304" pitchFamily="18" charset="0"/>
              </a:rPr>
              <a:t>.</a:t>
            </a:r>
            <a:endParaRPr lang="en-US" altLang="en-US" sz="4200" dirty="0">
              <a:latin typeface="iCiel Pequena" pitchFamily="50" charset="0"/>
              <a:cs typeface="Times New Roman" panose="02020603050405020304" pitchFamily="18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2633883" y="6955321"/>
            <a:ext cx="57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76239"/>
            <a:ext cx="4997216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885959" y="947555"/>
            <a:ext cx="2906584" cy="115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71750" y="8283631"/>
            <a:ext cx="13144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700"/>
              </a:spcBef>
              <a:buClr>
                <a:srgbClr val="000000"/>
              </a:buClr>
            </a:pPr>
            <a:r>
              <a:rPr lang="en-GB" altLang="en-US" sz="42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Thu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và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5400" b="1" dirty="0" err="1" smtClean="0">
                <a:latin typeface="iCiel Cucho" pitchFamily="50" charset="0"/>
                <a:cs typeface="iCiel Cucho" pitchFamily="50" charset="0"/>
              </a:rPr>
              <a:t>phát</a:t>
            </a:r>
            <a:r>
              <a:rPr lang="en-GB" altLang="en-US" sz="4800" b="1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các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chương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trình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truyền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hình</a:t>
            </a:r>
            <a:endParaRPr lang="en-GB" altLang="en-US" sz="4800" b="1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310438" y="865429"/>
            <a:ext cx="9486900" cy="1714500"/>
          </a:xfrm>
          <a:prstGeom prst="cloudCallout">
            <a:avLst>
              <a:gd name="adj1" fmla="val -26648"/>
              <a:gd name="adj2" fmla="val 96472"/>
            </a:avLst>
          </a:prstGeom>
          <a:solidFill>
            <a:schemeClr val="bg1"/>
          </a:solidFill>
          <a:ln w="36720">
            <a:solidFill>
              <a:schemeClr val="tx1"/>
            </a:solidFill>
            <a:round/>
            <a:headEnd/>
            <a:tailEnd/>
          </a:ln>
        </p:spPr>
        <p:txBody>
          <a:bodyPr lIns="162540" tIns="95040" rIns="162540" bIns="9504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6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800" b="1"/>
              <a:t>Máy thu hình (Ti vi)</a:t>
            </a:r>
          </a:p>
        </p:txBody>
      </p:sp>
      <p:pic>
        <p:nvPicPr>
          <p:cNvPr id="153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46" y="3559102"/>
            <a:ext cx="7886700" cy="43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43250" y="7553326"/>
            <a:ext cx="11430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700"/>
              </a:spcBef>
              <a:buClr>
                <a:srgbClr val="000000"/>
              </a:buClr>
            </a:pPr>
            <a:r>
              <a:rPr lang="en-GB" altLang="en-US" sz="66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Thu,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phát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các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chương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trình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truyền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thanh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đến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người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GB" altLang="en-US" sz="4800" b="1" dirty="0" err="1">
                <a:latin typeface="iCiel Cucho" pitchFamily="50" charset="0"/>
                <a:cs typeface="iCiel Cucho" pitchFamily="50" charset="0"/>
              </a:rPr>
              <a:t>nghe</a:t>
            </a:r>
            <a:r>
              <a:rPr lang="en-GB" altLang="en-US" sz="4800" b="1" dirty="0">
                <a:latin typeface="iCiel Cucho" pitchFamily="50" charset="0"/>
                <a:cs typeface="iCiel Cucho" pitchFamily="50" charset="0"/>
              </a:rPr>
              <a:t>.</a:t>
            </a:r>
          </a:p>
        </p:txBody>
      </p:sp>
      <p:pic>
        <p:nvPicPr>
          <p:cNvPr id="16389" name="Picture 7" descr="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60" y="2849088"/>
            <a:ext cx="9160079" cy="429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486400" y="720587"/>
            <a:ext cx="11201400" cy="1714500"/>
          </a:xfrm>
          <a:prstGeom prst="cloudCallout">
            <a:avLst>
              <a:gd name="adj1" fmla="val -19324"/>
              <a:gd name="adj2" fmla="val 84028"/>
            </a:avLst>
          </a:prstGeom>
          <a:solidFill>
            <a:schemeClr val="bg1"/>
          </a:solidFill>
          <a:ln w="36720">
            <a:solidFill>
              <a:schemeClr val="tx1"/>
            </a:solidFill>
            <a:round/>
            <a:headEnd/>
            <a:tailEnd/>
          </a:ln>
        </p:spPr>
        <p:txBody>
          <a:bodyPr lIns="162540" tIns="95040" rIns="162540" bIns="9504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6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800" b="1" dirty="0" err="1"/>
              <a:t>Máy</a:t>
            </a:r>
            <a:r>
              <a:rPr lang="en-GB" altLang="en-US" sz="4800" b="1" dirty="0"/>
              <a:t> </a:t>
            </a:r>
            <a:r>
              <a:rPr lang="en-GB" altLang="en-US" sz="4800" b="1" dirty="0" err="1"/>
              <a:t>thu</a:t>
            </a:r>
            <a:r>
              <a:rPr lang="en-GB" altLang="en-US" sz="4800" b="1" dirty="0"/>
              <a:t> </a:t>
            </a:r>
            <a:r>
              <a:rPr lang="en-GB" altLang="en-US" sz="4800" b="1" dirty="0" err="1"/>
              <a:t>thanh</a:t>
            </a:r>
            <a:r>
              <a:rPr lang="en-GB" altLang="en-US" sz="4800" b="1" dirty="0"/>
              <a:t> (Ra-</a:t>
            </a:r>
            <a:r>
              <a:rPr lang="en-GB" altLang="en-US" sz="4800" b="1" dirty="0" err="1"/>
              <a:t>đi</a:t>
            </a:r>
            <a:r>
              <a:rPr lang="en-GB" altLang="en-US" sz="4800" b="1" dirty="0"/>
              <a:t>-ô)</a:t>
            </a:r>
          </a:p>
        </p:txBody>
      </p:sp>
    </p:spTree>
    <p:extLst>
      <p:ext uri="{BB962C8B-B14F-4D97-AF65-F5344CB8AC3E}">
        <p14:creationId xmlns:p14="http://schemas.microsoft.com/office/powerpoint/2010/main" val="233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9809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1CA7DD-3B72-40EF-B09D-ABB262EDE4DA}"/>
</file>

<file path=customXml/itemProps2.xml><?xml version="1.0" encoding="utf-8"?>
<ds:datastoreItem xmlns:ds="http://schemas.openxmlformats.org/officeDocument/2006/customXml" ds:itemID="{52CEAE8D-0A16-4099-AC5B-EF6D1D8AA7DD}"/>
</file>

<file path=customXml/itemProps3.xml><?xml version="1.0" encoding="utf-8"?>
<ds:datastoreItem xmlns:ds="http://schemas.openxmlformats.org/officeDocument/2006/customXml" ds:itemID="{DFEB05CE-357C-4B7E-83AA-72E73E6FE344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471</Words>
  <Application>Microsoft Office PowerPoint</Application>
  <PresentationFormat>Custom</PresentationFormat>
  <Paragraphs>56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Wingdings</vt:lpstr>
      <vt:lpstr>Franklin Gothic Medium</vt:lpstr>
      <vt:lpstr>iCiel Baliho Script</vt:lpstr>
      <vt:lpstr>iCiel Cucho</vt:lpstr>
      <vt:lpstr>ByTheButterfly</vt:lpstr>
      <vt:lpstr>Dancing Script Bold</vt:lpstr>
      <vt:lpstr>DG Jory</vt:lpstr>
      <vt:lpstr>Book Antiqua</vt:lpstr>
      <vt:lpstr>Dancing Script Bold Italics</vt:lpstr>
      <vt:lpstr>Times New Roman</vt:lpstr>
      <vt:lpstr>.VnAvant</vt:lpstr>
      <vt:lpstr>Arial</vt:lpstr>
      <vt:lpstr>Muli Extra Light</vt:lpstr>
      <vt:lpstr>Saira ExtraCondensed Bold Bold</vt:lpstr>
      <vt:lpstr>Sunn Bold</vt:lpstr>
      <vt:lpstr>iCiel Pequena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16.tnxh cÁC HOẠT ĐỘNG THÔNG TIN LIÊN LẠC</dc:title>
  <cp:lastModifiedBy>Trần Thị Thảo Linh</cp:lastModifiedBy>
  <cp:revision>13</cp:revision>
  <dcterms:created xsi:type="dcterms:W3CDTF">2006-08-16T00:00:00Z</dcterms:created>
  <dcterms:modified xsi:type="dcterms:W3CDTF">2021-11-29T09:25:07Z</dcterms:modified>
  <dc:identifier>DAExBADpwTk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