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4" r:id="rId21"/>
    <p:sldId id="279" r:id="rId22"/>
    <p:sldId id="280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1D991-06D4-40F5-9EAD-CF174D82D646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86063-93C0-4AEB-A24D-A13640A39E26}">
      <dgm:prSet phldrT="[Text]"/>
      <dgm:spPr/>
      <dgm:t>
        <a:bodyPr/>
        <a:lstStyle/>
        <a:p>
          <a:r>
            <a: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Hoạt động 1: </a:t>
          </a:r>
        </a:p>
      </dgm:t>
    </dgm:pt>
    <dgm:pt modelId="{65C97B09-0663-4841-A578-058147BB8696}" type="parTrans" cxnId="{ABBAA919-7FC5-4F4D-85B5-71A7067BDB3A}">
      <dgm:prSet/>
      <dgm:spPr/>
      <dgm:t>
        <a:bodyPr/>
        <a:lstStyle/>
        <a:p>
          <a:endParaRPr lang="en-US"/>
        </a:p>
      </dgm:t>
    </dgm:pt>
    <dgm:pt modelId="{F02172AD-C541-49E3-ACD0-19AF2FC7163D}" type="sibTrans" cxnId="{ABBAA919-7FC5-4F4D-85B5-71A7067BDB3A}">
      <dgm:prSet/>
      <dgm:spPr/>
      <dgm:t>
        <a:bodyPr/>
        <a:lstStyle/>
        <a:p>
          <a:endParaRPr lang="en-US"/>
        </a:p>
      </dgm:t>
    </dgm:pt>
    <dgm:pt modelId="{4C0843FE-1EBA-4225-AA9E-BE9EFE09049B}">
      <dgm:prSet phldrT="[Text]"/>
      <dgm:spPr/>
      <dgm:t>
        <a:bodyPr/>
        <a:lstStyle/>
        <a:p>
          <a:r>
            <a: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Hoạt động 2:</a:t>
          </a:r>
        </a:p>
      </dgm:t>
    </dgm:pt>
    <dgm:pt modelId="{095DF91B-7D6F-4C83-B4CA-8EB419CBDB19}" type="parTrans" cxnId="{B0CB80DA-8A11-4878-97C2-5BAEDC2BB212}">
      <dgm:prSet/>
      <dgm:spPr/>
      <dgm:t>
        <a:bodyPr/>
        <a:lstStyle/>
        <a:p>
          <a:endParaRPr lang="en-US"/>
        </a:p>
      </dgm:t>
    </dgm:pt>
    <dgm:pt modelId="{4C3318C5-EB33-457D-B203-FB5A051695A1}" type="sibTrans" cxnId="{B0CB80DA-8A11-4878-97C2-5BAEDC2BB212}">
      <dgm:prSet/>
      <dgm:spPr/>
      <dgm:t>
        <a:bodyPr/>
        <a:lstStyle/>
        <a:p>
          <a:endParaRPr lang="en-US"/>
        </a:p>
      </dgm:t>
    </dgm:pt>
    <dgm:pt modelId="{E7F11106-399B-4E82-B4A8-1155792A17C8}">
      <dgm:prSet phldrT="[Text]" custT="1"/>
      <dgm:spPr/>
      <dgm:t>
        <a:bodyPr/>
        <a:lstStyle/>
        <a:p>
          <a:r>
            <a:rPr lang="en-US" sz="4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Cơ quan tuần hoàn</a:t>
          </a:r>
        </a:p>
      </dgm:t>
    </dgm:pt>
    <dgm:pt modelId="{9E179B82-97B3-448D-ACC1-577EDBB7877B}" type="parTrans" cxnId="{F55D15AE-D891-461A-B5AF-D65B1A1F2737}">
      <dgm:prSet/>
      <dgm:spPr/>
      <dgm:t>
        <a:bodyPr/>
        <a:lstStyle/>
        <a:p>
          <a:endParaRPr lang="en-US"/>
        </a:p>
      </dgm:t>
    </dgm:pt>
    <dgm:pt modelId="{9C556F9B-B633-4722-A1B1-166F856499B6}" type="sibTrans" cxnId="{F55D15AE-D891-461A-B5AF-D65B1A1F2737}">
      <dgm:prSet/>
      <dgm:spPr/>
      <dgm:t>
        <a:bodyPr/>
        <a:lstStyle/>
        <a:p>
          <a:endParaRPr lang="en-US"/>
        </a:p>
      </dgm:t>
    </dgm:pt>
    <dgm:pt modelId="{81A5C77D-9A67-4A77-A88E-C695347097B2}">
      <dgm:prSet phldrT="[Text]"/>
      <dgm:spPr/>
      <dgm:t>
        <a:bodyPr/>
        <a:lstStyle/>
        <a:p>
          <a:r>
            <a: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Hoạt động 3:</a:t>
          </a:r>
        </a:p>
      </dgm:t>
    </dgm:pt>
    <dgm:pt modelId="{1DDB94C2-4634-433C-B896-995A134D8307}" type="parTrans" cxnId="{8671BE06-76B0-4FF9-8C20-09EDC28BBE0F}">
      <dgm:prSet/>
      <dgm:spPr/>
      <dgm:t>
        <a:bodyPr/>
        <a:lstStyle/>
        <a:p>
          <a:endParaRPr lang="en-US"/>
        </a:p>
      </dgm:t>
    </dgm:pt>
    <dgm:pt modelId="{14CB9637-0BE4-4D90-8DA5-A11D65F3E37F}" type="sibTrans" cxnId="{8671BE06-76B0-4FF9-8C20-09EDC28BBE0F}">
      <dgm:prSet/>
      <dgm:spPr/>
      <dgm:t>
        <a:bodyPr/>
        <a:lstStyle/>
        <a:p>
          <a:endParaRPr lang="en-US"/>
        </a:p>
      </dgm:t>
    </dgm:pt>
    <dgm:pt modelId="{6BFCAC89-0DF8-4D96-AA3F-78B7C332D2F9}">
      <dgm:prSet phldrT="[Text]" custT="1"/>
      <dgm:spPr/>
      <dgm:t>
        <a:bodyPr/>
        <a:lstStyle/>
        <a:p>
          <a:r>
            <a:rPr lang="en-US" sz="4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Hoạt động tuần hoàn</a:t>
          </a:r>
          <a:endParaRPr lang="en-US" sz="4400" b="1">
            <a:solidFill>
              <a:srgbClr val="00B050"/>
            </a:solidFill>
          </a:endParaRPr>
        </a:p>
      </dgm:t>
    </dgm:pt>
    <dgm:pt modelId="{C6609973-0682-4244-9468-526B9EDC6D92}" type="parTrans" cxnId="{35BC9FE4-AE9C-43A8-8FB0-F2848CBEC07E}">
      <dgm:prSet/>
      <dgm:spPr/>
      <dgm:t>
        <a:bodyPr/>
        <a:lstStyle/>
        <a:p>
          <a:endParaRPr lang="en-US"/>
        </a:p>
      </dgm:t>
    </dgm:pt>
    <dgm:pt modelId="{125BD921-8A38-47C9-A941-D9F09A4A9D07}" type="sibTrans" cxnId="{35BC9FE4-AE9C-43A8-8FB0-F2848CBEC07E}">
      <dgm:prSet/>
      <dgm:spPr/>
      <dgm:t>
        <a:bodyPr/>
        <a:lstStyle/>
        <a:p>
          <a:endParaRPr lang="en-US"/>
        </a:p>
      </dgm:t>
    </dgm:pt>
    <dgm:pt modelId="{9FFEAC38-8AAA-4DA2-B897-73A0AE375BCE}">
      <dgm:prSet custT="1"/>
      <dgm:spPr/>
      <dgm:t>
        <a:bodyPr/>
        <a:lstStyle/>
        <a:p>
          <a:r>
            <a:rPr lang="en-US" sz="44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Máu </a:t>
          </a:r>
        </a:p>
      </dgm:t>
    </dgm:pt>
    <dgm:pt modelId="{52988C93-F049-4FC8-867D-9FB57387207B}" type="parTrans" cxnId="{603D025F-AF61-42F7-B19D-43A6F1FA2E01}">
      <dgm:prSet/>
      <dgm:spPr/>
      <dgm:t>
        <a:bodyPr/>
        <a:lstStyle/>
        <a:p>
          <a:endParaRPr lang="en-US"/>
        </a:p>
      </dgm:t>
    </dgm:pt>
    <dgm:pt modelId="{F3911463-4D30-4D06-9298-F1975A1AF773}" type="sibTrans" cxnId="{603D025F-AF61-42F7-B19D-43A6F1FA2E01}">
      <dgm:prSet/>
      <dgm:spPr/>
      <dgm:t>
        <a:bodyPr/>
        <a:lstStyle/>
        <a:p>
          <a:endParaRPr lang="en-US"/>
        </a:p>
      </dgm:t>
    </dgm:pt>
    <dgm:pt modelId="{89417FF7-A08E-4950-8399-6874CF89F471}" type="pres">
      <dgm:prSet presAssocID="{4111D991-06D4-40F5-9EAD-CF174D82D6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7B7BC6-ECB8-48A5-8DDC-ECBCAE7CBAED}" type="pres">
      <dgm:prSet presAssocID="{A4E86063-93C0-4AEB-A24D-A13640A39E26}" presName="composite" presStyleCnt="0"/>
      <dgm:spPr/>
    </dgm:pt>
    <dgm:pt modelId="{4D91FC5E-89EC-46AD-8AB7-FAF2FBFAEA5E}" type="pres">
      <dgm:prSet presAssocID="{A4E86063-93C0-4AEB-A24D-A13640A39E26}" presName="parentText" presStyleLbl="alignNode1" presStyleIdx="0" presStyleCnt="3" custScaleX="1063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F381F-BCCA-4AA2-840F-74D16D4DF5C4}" type="pres">
      <dgm:prSet presAssocID="{A4E86063-93C0-4AEB-A24D-A13640A39E2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D8427-C67E-4EDE-B6B4-E1C005F3C337}" type="pres">
      <dgm:prSet presAssocID="{F02172AD-C541-49E3-ACD0-19AF2FC7163D}" presName="sp" presStyleCnt="0"/>
      <dgm:spPr/>
    </dgm:pt>
    <dgm:pt modelId="{5DFD4F27-FEA6-46DE-B5F2-CD2E53946EC0}" type="pres">
      <dgm:prSet presAssocID="{4C0843FE-1EBA-4225-AA9E-BE9EFE09049B}" presName="composite" presStyleCnt="0"/>
      <dgm:spPr/>
    </dgm:pt>
    <dgm:pt modelId="{D11C2308-F8C4-45BE-A0C5-C38560BD0719}" type="pres">
      <dgm:prSet presAssocID="{4C0843FE-1EBA-4225-AA9E-BE9EFE0904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D103F-61D4-4C1B-9899-E055A12B01C2}" type="pres">
      <dgm:prSet presAssocID="{4C0843FE-1EBA-4225-AA9E-BE9EFE09049B}" presName="descendantText" presStyleLbl="alignAcc1" presStyleIdx="1" presStyleCnt="3" custScaleX="99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031F4-CD1D-4C1C-98AF-29016A9CEBDB}" type="pres">
      <dgm:prSet presAssocID="{4C3318C5-EB33-457D-B203-FB5A051695A1}" presName="sp" presStyleCnt="0"/>
      <dgm:spPr/>
    </dgm:pt>
    <dgm:pt modelId="{46DAF948-8F34-4280-BBF5-DCCFA04B16C5}" type="pres">
      <dgm:prSet presAssocID="{81A5C77D-9A67-4A77-A88E-C695347097B2}" presName="composite" presStyleCnt="0"/>
      <dgm:spPr/>
    </dgm:pt>
    <dgm:pt modelId="{1D3BE4F7-3B99-4BCD-BB5D-9D955C27B698}" type="pres">
      <dgm:prSet presAssocID="{81A5C77D-9A67-4A77-A88E-C695347097B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45116-1CCE-40E7-AC7B-90B4EC481872}" type="pres">
      <dgm:prSet presAssocID="{81A5C77D-9A67-4A77-A88E-C695347097B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E4519-2237-449E-B41A-AFCA53F7C84F}" type="presOf" srcId="{4111D991-06D4-40F5-9EAD-CF174D82D646}" destId="{89417FF7-A08E-4950-8399-6874CF89F471}" srcOrd="0" destOrd="0" presId="urn:microsoft.com/office/officeart/2005/8/layout/chevron2"/>
    <dgm:cxn modelId="{F55D15AE-D891-461A-B5AF-D65B1A1F2737}" srcId="{4C0843FE-1EBA-4225-AA9E-BE9EFE09049B}" destId="{E7F11106-399B-4E82-B4A8-1155792A17C8}" srcOrd="0" destOrd="0" parTransId="{9E179B82-97B3-448D-ACC1-577EDBB7877B}" sibTransId="{9C556F9B-B633-4722-A1B1-166F856499B6}"/>
    <dgm:cxn modelId="{ABBAA919-7FC5-4F4D-85B5-71A7067BDB3A}" srcId="{4111D991-06D4-40F5-9EAD-CF174D82D646}" destId="{A4E86063-93C0-4AEB-A24D-A13640A39E26}" srcOrd="0" destOrd="0" parTransId="{65C97B09-0663-4841-A578-058147BB8696}" sibTransId="{F02172AD-C541-49E3-ACD0-19AF2FC7163D}"/>
    <dgm:cxn modelId="{B0CB80DA-8A11-4878-97C2-5BAEDC2BB212}" srcId="{4111D991-06D4-40F5-9EAD-CF174D82D646}" destId="{4C0843FE-1EBA-4225-AA9E-BE9EFE09049B}" srcOrd="1" destOrd="0" parTransId="{095DF91B-7D6F-4C83-B4CA-8EB419CBDB19}" sibTransId="{4C3318C5-EB33-457D-B203-FB5A051695A1}"/>
    <dgm:cxn modelId="{B799BF07-1ECC-4683-8860-EF00B46D6D6E}" type="presOf" srcId="{E7F11106-399B-4E82-B4A8-1155792A17C8}" destId="{834D103F-61D4-4C1B-9899-E055A12B01C2}" srcOrd="0" destOrd="0" presId="urn:microsoft.com/office/officeart/2005/8/layout/chevron2"/>
    <dgm:cxn modelId="{AA8ED24A-111E-45E7-AC21-EE83F9AA83A9}" type="presOf" srcId="{A4E86063-93C0-4AEB-A24D-A13640A39E26}" destId="{4D91FC5E-89EC-46AD-8AB7-FAF2FBFAEA5E}" srcOrd="0" destOrd="0" presId="urn:microsoft.com/office/officeart/2005/8/layout/chevron2"/>
    <dgm:cxn modelId="{35BC9FE4-AE9C-43A8-8FB0-F2848CBEC07E}" srcId="{81A5C77D-9A67-4A77-A88E-C695347097B2}" destId="{6BFCAC89-0DF8-4D96-AA3F-78B7C332D2F9}" srcOrd="0" destOrd="0" parTransId="{C6609973-0682-4244-9468-526B9EDC6D92}" sibTransId="{125BD921-8A38-47C9-A941-D9F09A4A9D07}"/>
    <dgm:cxn modelId="{84DA60EB-9998-44FE-A15E-0491B4D55352}" type="presOf" srcId="{9FFEAC38-8AAA-4DA2-B897-73A0AE375BCE}" destId="{DADF381F-BCCA-4AA2-840F-74D16D4DF5C4}" srcOrd="0" destOrd="0" presId="urn:microsoft.com/office/officeart/2005/8/layout/chevron2"/>
    <dgm:cxn modelId="{886B1252-44F5-47E5-A790-A36A304E4F7F}" type="presOf" srcId="{6BFCAC89-0DF8-4D96-AA3F-78B7C332D2F9}" destId="{4FF45116-1CCE-40E7-AC7B-90B4EC481872}" srcOrd="0" destOrd="0" presId="urn:microsoft.com/office/officeart/2005/8/layout/chevron2"/>
    <dgm:cxn modelId="{6A52FF9F-8060-4DFC-A29E-1B081AC02EC3}" type="presOf" srcId="{81A5C77D-9A67-4A77-A88E-C695347097B2}" destId="{1D3BE4F7-3B99-4BCD-BB5D-9D955C27B698}" srcOrd="0" destOrd="0" presId="urn:microsoft.com/office/officeart/2005/8/layout/chevron2"/>
    <dgm:cxn modelId="{8671BE06-76B0-4FF9-8C20-09EDC28BBE0F}" srcId="{4111D991-06D4-40F5-9EAD-CF174D82D646}" destId="{81A5C77D-9A67-4A77-A88E-C695347097B2}" srcOrd="2" destOrd="0" parTransId="{1DDB94C2-4634-433C-B896-995A134D8307}" sibTransId="{14CB9637-0BE4-4D90-8DA5-A11D65F3E37F}"/>
    <dgm:cxn modelId="{603D025F-AF61-42F7-B19D-43A6F1FA2E01}" srcId="{A4E86063-93C0-4AEB-A24D-A13640A39E26}" destId="{9FFEAC38-8AAA-4DA2-B897-73A0AE375BCE}" srcOrd="0" destOrd="0" parTransId="{52988C93-F049-4FC8-867D-9FB57387207B}" sibTransId="{F3911463-4D30-4D06-9298-F1975A1AF773}"/>
    <dgm:cxn modelId="{630F09E9-30CA-4AA2-A365-2C1E7D2B69C6}" type="presOf" srcId="{4C0843FE-1EBA-4225-AA9E-BE9EFE09049B}" destId="{D11C2308-F8C4-45BE-A0C5-C38560BD0719}" srcOrd="0" destOrd="0" presId="urn:microsoft.com/office/officeart/2005/8/layout/chevron2"/>
    <dgm:cxn modelId="{13FD164F-1206-4B86-83EF-5C1E4AD697D9}" type="presParOf" srcId="{89417FF7-A08E-4950-8399-6874CF89F471}" destId="{FC7B7BC6-ECB8-48A5-8DDC-ECBCAE7CBAED}" srcOrd="0" destOrd="0" presId="urn:microsoft.com/office/officeart/2005/8/layout/chevron2"/>
    <dgm:cxn modelId="{09629249-7FFB-439A-A7C5-719C84F0D4C4}" type="presParOf" srcId="{FC7B7BC6-ECB8-48A5-8DDC-ECBCAE7CBAED}" destId="{4D91FC5E-89EC-46AD-8AB7-FAF2FBFAEA5E}" srcOrd="0" destOrd="0" presId="urn:microsoft.com/office/officeart/2005/8/layout/chevron2"/>
    <dgm:cxn modelId="{5D8F3A3E-0BD4-4DFB-AC06-18FDD77CDA0B}" type="presParOf" srcId="{FC7B7BC6-ECB8-48A5-8DDC-ECBCAE7CBAED}" destId="{DADF381F-BCCA-4AA2-840F-74D16D4DF5C4}" srcOrd="1" destOrd="0" presId="urn:microsoft.com/office/officeart/2005/8/layout/chevron2"/>
    <dgm:cxn modelId="{F2707B92-AF41-4E3A-96C8-790AF08107FC}" type="presParOf" srcId="{89417FF7-A08E-4950-8399-6874CF89F471}" destId="{CA6D8427-C67E-4EDE-B6B4-E1C005F3C337}" srcOrd="1" destOrd="0" presId="urn:microsoft.com/office/officeart/2005/8/layout/chevron2"/>
    <dgm:cxn modelId="{88CB72E2-83CD-41D5-9862-128E46DE5C77}" type="presParOf" srcId="{89417FF7-A08E-4950-8399-6874CF89F471}" destId="{5DFD4F27-FEA6-46DE-B5F2-CD2E53946EC0}" srcOrd="2" destOrd="0" presId="urn:microsoft.com/office/officeart/2005/8/layout/chevron2"/>
    <dgm:cxn modelId="{26D7F948-40AC-48ED-AAD2-2581F0B02086}" type="presParOf" srcId="{5DFD4F27-FEA6-46DE-B5F2-CD2E53946EC0}" destId="{D11C2308-F8C4-45BE-A0C5-C38560BD0719}" srcOrd="0" destOrd="0" presId="urn:microsoft.com/office/officeart/2005/8/layout/chevron2"/>
    <dgm:cxn modelId="{EB80832D-B189-4559-B8C5-A302BF7AA147}" type="presParOf" srcId="{5DFD4F27-FEA6-46DE-B5F2-CD2E53946EC0}" destId="{834D103F-61D4-4C1B-9899-E055A12B01C2}" srcOrd="1" destOrd="0" presId="urn:microsoft.com/office/officeart/2005/8/layout/chevron2"/>
    <dgm:cxn modelId="{D6D76240-C573-456D-94E1-7FE2A9E097BD}" type="presParOf" srcId="{89417FF7-A08E-4950-8399-6874CF89F471}" destId="{849031F4-CD1D-4C1C-98AF-29016A9CEBDB}" srcOrd="3" destOrd="0" presId="urn:microsoft.com/office/officeart/2005/8/layout/chevron2"/>
    <dgm:cxn modelId="{9D750F3E-A27E-4175-8E13-80B329833D93}" type="presParOf" srcId="{89417FF7-A08E-4950-8399-6874CF89F471}" destId="{46DAF948-8F34-4280-BBF5-DCCFA04B16C5}" srcOrd="4" destOrd="0" presId="urn:microsoft.com/office/officeart/2005/8/layout/chevron2"/>
    <dgm:cxn modelId="{17885C5D-3315-4637-9115-7D036BA678DE}" type="presParOf" srcId="{46DAF948-8F34-4280-BBF5-DCCFA04B16C5}" destId="{1D3BE4F7-3B99-4BCD-BB5D-9D955C27B698}" srcOrd="0" destOrd="0" presId="urn:microsoft.com/office/officeart/2005/8/layout/chevron2"/>
    <dgm:cxn modelId="{67A57822-C9E8-4950-ACB9-1D8DD93696DD}" type="presParOf" srcId="{46DAF948-8F34-4280-BBF5-DCCFA04B16C5}" destId="{4FF45116-1CCE-40E7-AC7B-90B4EC4818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1FC5E-89EC-46AD-8AB7-FAF2FBFAEA5E}">
      <dsp:nvSpPr>
        <dsp:cNvPr id="0" name=""/>
        <dsp:cNvSpPr/>
      </dsp:nvSpPr>
      <dsp:spPr>
        <a:xfrm rot="5400000">
          <a:off x="-268142" y="252577"/>
          <a:ext cx="1929572" cy="14358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Hoạt động 1: </a:t>
          </a:r>
        </a:p>
      </dsp:txBody>
      <dsp:txXfrm rot="-5400000">
        <a:off x="-21293" y="723667"/>
        <a:ext cx="1435875" cy="493697"/>
      </dsp:txXfrm>
    </dsp:sp>
    <dsp:sp modelId="{DADF381F-BCCA-4AA2-840F-74D16D4DF5C4}">
      <dsp:nvSpPr>
        <dsp:cNvPr id="0" name=""/>
        <dsp:cNvSpPr/>
      </dsp:nvSpPr>
      <dsp:spPr>
        <a:xfrm rot="5400000">
          <a:off x="4133533" y="-2755809"/>
          <a:ext cx="125422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1" kern="120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Máu </a:t>
          </a:r>
        </a:p>
      </dsp:txBody>
      <dsp:txXfrm rot="-5400000">
        <a:off x="1371994" y="66956"/>
        <a:ext cx="6716073" cy="1131769"/>
      </dsp:txXfrm>
    </dsp:sp>
    <dsp:sp modelId="{D11C2308-F8C4-45BE-A0C5-C38560BD0719}">
      <dsp:nvSpPr>
        <dsp:cNvPr id="0" name=""/>
        <dsp:cNvSpPr/>
      </dsp:nvSpPr>
      <dsp:spPr>
        <a:xfrm rot="5400000">
          <a:off x="-310729" y="2033983"/>
          <a:ext cx="1929572" cy="13507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Hoạt động 2:</a:t>
          </a:r>
        </a:p>
      </dsp:txBody>
      <dsp:txXfrm rot="-5400000">
        <a:off x="-21293" y="2419897"/>
        <a:ext cx="1350700" cy="578872"/>
      </dsp:txXfrm>
    </dsp:sp>
    <dsp:sp modelId="{834D103F-61D4-4C1B-9899-E055A12B01C2}">
      <dsp:nvSpPr>
        <dsp:cNvPr id="0" name=""/>
        <dsp:cNvSpPr/>
      </dsp:nvSpPr>
      <dsp:spPr>
        <a:xfrm rot="5400000">
          <a:off x="4090945" y="-1006249"/>
          <a:ext cx="1254221" cy="6755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1" kern="1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Cơ quan tuần hoàn</a:t>
          </a:r>
        </a:p>
      </dsp:txBody>
      <dsp:txXfrm rot="-5400000">
        <a:off x="1340148" y="1805774"/>
        <a:ext cx="6694589" cy="1131769"/>
      </dsp:txXfrm>
    </dsp:sp>
    <dsp:sp modelId="{1D3BE4F7-3B99-4BCD-BB5D-9D955C27B698}">
      <dsp:nvSpPr>
        <dsp:cNvPr id="0" name=""/>
        <dsp:cNvSpPr/>
      </dsp:nvSpPr>
      <dsp:spPr>
        <a:xfrm rot="5400000">
          <a:off x="-310729" y="3772801"/>
          <a:ext cx="1929572" cy="13507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Hoạt động 3:</a:t>
          </a:r>
        </a:p>
      </dsp:txBody>
      <dsp:txXfrm rot="-5400000">
        <a:off x="-21293" y="4158715"/>
        <a:ext cx="1350700" cy="578872"/>
      </dsp:txXfrm>
    </dsp:sp>
    <dsp:sp modelId="{4FF45116-1CCE-40E7-AC7B-90B4EC481872}">
      <dsp:nvSpPr>
        <dsp:cNvPr id="0" name=""/>
        <dsp:cNvSpPr/>
      </dsp:nvSpPr>
      <dsp:spPr>
        <a:xfrm rot="5400000">
          <a:off x="4090945" y="721826"/>
          <a:ext cx="125422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1" kern="120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Hoạt động tuần hoàn</a:t>
          </a:r>
          <a:endParaRPr lang="en-US" sz="4400" b="1" kern="1200">
            <a:solidFill>
              <a:srgbClr val="00B050"/>
            </a:solidFill>
          </a:endParaRPr>
        </a:p>
      </dsp:txBody>
      <dsp:txXfrm rot="-5400000">
        <a:off x="1329406" y="3544591"/>
        <a:ext cx="6716073" cy="1131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25B-7C50-498D-9E37-34020E1DE7BA}" type="datetimeFigureOut">
              <a:rPr lang="en-SG" smtClean="0"/>
              <a:t>29/10/2021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5C36-4154-4A75-BAD8-7C7EB3FE2A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236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25B-7C50-498D-9E37-34020E1DE7BA}" type="datetimeFigureOut">
              <a:rPr lang="en-SG" smtClean="0"/>
              <a:t>29/10/2021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5C36-4154-4A75-BAD8-7C7EB3FE2A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945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25B-7C50-498D-9E37-34020E1DE7BA}" type="datetimeFigureOut">
              <a:rPr lang="en-SG" smtClean="0"/>
              <a:t>29/10/2021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5C36-4154-4A75-BAD8-7C7EB3FE2A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473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25B-7C50-498D-9E37-34020E1DE7BA}" type="datetimeFigureOut">
              <a:rPr lang="en-SG" smtClean="0"/>
              <a:t>29/10/2021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5C36-4154-4A75-BAD8-7C7EB3FE2A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101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25B-7C50-498D-9E37-34020E1DE7BA}" type="datetimeFigureOut">
              <a:rPr lang="en-SG" smtClean="0"/>
              <a:t>29/10/2021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5C36-4154-4A75-BAD8-7C7EB3FE2A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414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25B-7C50-498D-9E37-34020E1DE7BA}" type="datetimeFigureOut">
              <a:rPr lang="en-SG" smtClean="0"/>
              <a:t>29/10/2021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5C36-4154-4A75-BAD8-7C7EB3FE2A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564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25B-7C50-498D-9E37-34020E1DE7BA}" type="datetimeFigureOut">
              <a:rPr lang="en-SG" smtClean="0"/>
              <a:t>29/10/2021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5C36-4154-4A75-BAD8-7C7EB3FE2A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114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25B-7C50-498D-9E37-34020E1DE7BA}" type="datetimeFigureOut">
              <a:rPr lang="en-SG" smtClean="0"/>
              <a:t>29/10/2021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5C36-4154-4A75-BAD8-7C7EB3FE2A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96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25B-7C50-498D-9E37-34020E1DE7BA}" type="datetimeFigureOut">
              <a:rPr lang="en-SG" smtClean="0"/>
              <a:t>29/10/2021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5C36-4154-4A75-BAD8-7C7EB3FE2A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064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25B-7C50-498D-9E37-34020E1DE7BA}" type="datetimeFigureOut">
              <a:rPr lang="en-SG" smtClean="0"/>
              <a:t>29/10/2021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5C36-4154-4A75-BAD8-7C7EB3FE2A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678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25B-7C50-498D-9E37-34020E1DE7BA}" type="datetimeFigureOut">
              <a:rPr lang="en-SG" smtClean="0"/>
              <a:t>29/10/2021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5C36-4154-4A75-BAD8-7C7EB3FE2A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44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BB25B-7C50-498D-9E37-34020E1DE7BA}" type="datetimeFigureOut">
              <a:rPr lang="en-SG" smtClean="0"/>
              <a:t>29/10/2021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B5C36-4154-4A75-BAD8-7C7EB3FE2A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24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WordArt 8"/>
          <p:cNvSpPr>
            <a:spLocks noChangeArrowheads="1" noChangeShapeType="1" noTextEdit="1"/>
          </p:cNvSpPr>
          <p:nvPr/>
        </p:nvSpPr>
        <p:spPr bwMode="auto">
          <a:xfrm>
            <a:off x="3332486" y="1534345"/>
            <a:ext cx="5400675" cy="938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SG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SG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SG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SG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SG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WordArt 11"/>
          <p:cNvSpPr>
            <a:spLocks noChangeArrowheads="1" noChangeShapeType="1" noTextEdit="1"/>
          </p:cNvSpPr>
          <p:nvPr/>
        </p:nvSpPr>
        <p:spPr bwMode="auto">
          <a:xfrm>
            <a:off x="2536878" y="2713274"/>
            <a:ext cx="7438693" cy="1345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9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9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9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9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SG" sz="9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TextBox 1"/>
          <p:cNvSpPr txBox="1">
            <a:spLocks noChangeArrowheads="1"/>
          </p:cNvSpPr>
          <p:nvPr/>
        </p:nvSpPr>
        <p:spPr bwMode="auto">
          <a:xfrm>
            <a:off x="912184" y="364236"/>
            <a:ext cx="10241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195" descr="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533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8196"/>
          <p:cNvSpPr txBox="1">
            <a:spLocks noChangeArrowheads="1"/>
          </p:cNvSpPr>
          <p:nvPr/>
        </p:nvSpPr>
        <p:spPr bwMode="auto">
          <a:xfrm>
            <a:off x="6705600" y="1066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Huyết cầu</a:t>
            </a:r>
            <a:endParaRPr lang="en-US" alt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8197"/>
          <p:cNvSpPr txBox="1">
            <a:spLocks noChangeArrowheads="1"/>
          </p:cNvSpPr>
          <p:nvPr/>
        </p:nvSpPr>
        <p:spPr bwMode="auto">
          <a:xfrm>
            <a:off x="1524000" y="4191000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7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Huyết cầu trắng</a:t>
            </a: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</a:rPr>
              <a:t>còn được gọi l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i="1">
                <a:solidFill>
                  <a:schemeClr val="tx1"/>
                </a:solidFill>
                <a:latin typeface="Times New Roman" panose="02020603050405020304" pitchFamily="18" charset="0"/>
              </a:rPr>
              <a:t>bạch cầu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</a:rPr>
              <a:t> , có nhiệm vụ tiêu diệt các vi trùng lạ xâm nhập v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</a:rPr>
              <a:t>o cơ thể, giúp cơ thể phòng bệnh.</a:t>
            </a:r>
            <a:endParaRPr lang="en-US" altLang="en-US" sz="2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Text Box 8198"/>
          <p:cNvSpPr txBox="1">
            <a:spLocks noChangeArrowheads="1"/>
          </p:cNvSpPr>
          <p:nvPr/>
        </p:nvSpPr>
        <p:spPr bwMode="auto">
          <a:xfrm>
            <a:off x="1524000" y="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Huyết cầu có nhiều loại l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huyết cầu đỏ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huyết cầu trắng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 Box 8199"/>
          <p:cNvSpPr txBox="1">
            <a:spLocks noChangeArrowheads="1"/>
          </p:cNvSpPr>
          <p:nvPr/>
        </p:nvSpPr>
        <p:spPr bwMode="auto">
          <a:xfrm>
            <a:off x="1524000" y="1143001"/>
            <a:ext cx="3733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7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Huyết cầu đỏ</a:t>
            </a: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</a:rPr>
              <a:t>còn được gọi l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i="1">
                <a:solidFill>
                  <a:schemeClr val="tx1"/>
                </a:solidFill>
                <a:latin typeface="Times New Roman" panose="02020603050405020304" pitchFamily="18" charset="0"/>
              </a:rPr>
              <a:t>hồng cầu.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</a:rPr>
              <a:t> Có nhiệm vụ mang khí ôxi đi nuôi cơ thể v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</a:rPr>
              <a:t> mang khí cácbonic từ các cơ quan về phổi để thải ra ngo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700" b="1">
                <a:solidFill>
                  <a:schemeClr val="tx1"/>
                </a:solidFill>
                <a:latin typeface="Times New Roman" panose="02020603050405020304" pitchFamily="18" charset="0"/>
              </a:rPr>
              <a:t>i.</a:t>
            </a:r>
            <a:endParaRPr lang="en-US" altLang="en-US" sz="2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5559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 Box 9224"/>
          <p:cNvSpPr txBox="1">
            <a:spLocks noChangeArrowheads="1"/>
          </p:cNvSpPr>
          <p:nvPr/>
        </p:nvSpPr>
        <p:spPr bwMode="auto">
          <a:xfrm>
            <a:off x="152400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 Theo em, máu có ở những đâu trên cơ thể người? Dựa v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o đâu em biết được điều đó ?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9225"/>
          <p:cNvSpPr txBox="1">
            <a:spLocks noChangeArrowheads="1"/>
          </p:cNvSpPr>
          <p:nvPr/>
        </p:nvSpPr>
        <p:spPr bwMode="auto">
          <a:xfrm>
            <a:off x="1524000" y="121920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+ Máu có ở khắp nơi trong cơ thể người, trừ sợi tóc, móng tay vì khi ta bị thương ở đâu ta cũng thấy có máu chảy ra.</a:t>
            </a:r>
            <a:endParaRPr lang="en-US" alt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Text Box 9226"/>
          <p:cNvSpPr txBox="1">
            <a:spLocks noChangeArrowheads="1"/>
          </p:cNvSpPr>
          <p:nvPr/>
        </p:nvSpPr>
        <p:spPr bwMode="auto">
          <a:xfrm>
            <a:off x="1676400" y="3657600"/>
            <a:ext cx="883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    Máu l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 một chất lỏng m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u đỏ, gồm huyết tương v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 huyết cầu.</a:t>
            </a:r>
          </a:p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   Trong cơ thể, máu luôn được lưu thông. Cơ quan vận chuyển máu đi khắp cơ thể được gọi l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 cơ quan tuần ho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n.</a:t>
            </a:r>
            <a:endParaRPr lang="en-US" alt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Text Box 9228"/>
          <p:cNvSpPr txBox="1">
            <a:spLocks noChangeArrowheads="1"/>
          </p:cNvSpPr>
          <p:nvPr/>
        </p:nvSpPr>
        <p:spPr bwMode="auto">
          <a:xfrm>
            <a:off x="3886200" y="2971801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* Kết luận: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09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10246"/>
          <p:cNvSpPr txBox="1">
            <a:spLocks noChangeArrowheads="1"/>
          </p:cNvSpPr>
          <p:nvPr/>
        </p:nvSpPr>
        <p:spPr bwMode="auto">
          <a:xfrm>
            <a:off x="1524000" y="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2: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Cơ quan tuần ho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Text Box 10248"/>
          <p:cNvSpPr txBox="1">
            <a:spLocks noChangeArrowheads="1"/>
          </p:cNvSpPr>
          <p:nvPr/>
        </p:nvSpPr>
        <p:spPr bwMode="auto">
          <a:xfrm>
            <a:off x="1524000" y="762000"/>
            <a:ext cx="9144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-  Cơ quan tuần ho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n gồm những bộ phận n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o?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-  Tim nằm ở vị trí n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o trong lồng ngực?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(chỉ rõ trên hình vẽ v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 trên lồng ngực của em).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-   Mạch máu đi đến những đâu trong cơ thể người?</a:t>
            </a:r>
            <a:endParaRPr lang="en-US" alt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Rectangle 10249"/>
          <p:cNvSpPr>
            <a:spLocks noChangeArrowheads="1" noChangeShapeType="1" noTextEdit="1"/>
          </p:cNvSpPr>
          <p:nvPr/>
        </p:nvSpPr>
        <p:spPr bwMode="auto">
          <a:xfrm>
            <a:off x="1752600" y="4732338"/>
            <a:ext cx="434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4235971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1168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76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1270"/>
          <p:cNvSpPr txBox="1">
            <a:spLocks noChangeArrowheads="1"/>
          </p:cNvSpPr>
          <p:nvPr/>
        </p:nvSpPr>
        <p:spPr bwMode="auto">
          <a:xfrm>
            <a:off x="1524000" y="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2: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Cơ quan tuần ho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5" name="Picture 5" descr="IMG_1168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4038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1272"/>
          <p:cNvSpPr txBox="1">
            <a:spLocks noChangeArrowheads="1"/>
          </p:cNvSpPr>
          <p:nvPr/>
        </p:nvSpPr>
        <p:spPr bwMode="auto">
          <a:xfrm>
            <a:off x="1524000" y="609600"/>
            <a:ext cx="495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-  Cơ quan tuần ho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n gồm những bộ phận n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o?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1273"/>
          <p:cNvSpPr txBox="1">
            <a:spLocks noChangeArrowheads="1"/>
          </p:cNvSpPr>
          <p:nvPr/>
        </p:nvSpPr>
        <p:spPr bwMode="auto">
          <a:xfrm>
            <a:off x="1524000" y="1600201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 Gồm tim v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các mạch máu 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 Box 11274"/>
          <p:cNvSpPr txBox="1">
            <a:spLocks noChangeArrowheads="1"/>
          </p:cNvSpPr>
          <p:nvPr/>
        </p:nvSpPr>
        <p:spPr bwMode="auto">
          <a:xfrm>
            <a:off x="1524000" y="2133600"/>
            <a:ext cx="487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-  Tim nằm ở vị trí n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o trong lồng ngực? (chỉ rõ trên hình vẽ v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trên lồng ngực của em).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Text Box 11275"/>
          <p:cNvSpPr txBox="1">
            <a:spLocks noChangeArrowheads="1"/>
          </p:cNvSpPr>
          <p:nvPr/>
        </p:nvSpPr>
        <p:spPr bwMode="auto">
          <a:xfrm>
            <a:off x="1524000" y="3505200"/>
            <a:ext cx="495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Tim nằm ở lồng ngực phía bên trái.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 Box 11276"/>
          <p:cNvSpPr txBox="1">
            <a:spLocks noChangeArrowheads="1"/>
          </p:cNvSpPr>
          <p:nvPr/>
        </p:nvSpPr>
        <p:spPr bwMode="auto">
          <a:xfrm>
            <a:off x="1524000" y="4419600"/>
            <a:ext cx="495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-   Mạch máu đi đến những đâu trong cơ thể người?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11277"/>
          <p:cNvSpPr txBox="1">
            <a:spLocks noChangeArrowheads="1"/>
          </p:cNvSpPr>
          <p:nvPr/>
        </p:nvSpPr>
        <p:spPr bwMode="auto">
          <a:xfrm>
            <a:off x="1524000" y="5410200"/>
            <a:ext cx="4953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 Mạch máu đi đến khắp nơi trong cơ thể: đầu, chân, tay, mình, các nội tạng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0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  <p:bldP spid="11275" grpId="0"/>
      <p:bldP spid="11276" grpId="0"/>
      <p:bldP spid="11277" grpId="0"/>
      <p:bldP spid="112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G_1168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365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12297"/>
          <p:cNvSpPr txBox="1">
            <a:spLocks noChangeArrowheads="1"/>
          </p:cNvSpPr>
          <p:nvPr/>
        </p:nvSpPr>
        <p:spPr bwMode="auto">
          <a:xfrm>
            <a:off x="1524000" y="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2: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Cơ quan tuần ho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Text Box 12298"/>
          <p:cNvSpPr txBox="1">
            <a:spLocks noChangeArrowheads="1"/>
          </p:cNvSpPr>
          <p:nvPr/>
        </p:nvSpPr>
        <p:spPr bwMode="auto">
          <a:xfrm>
            <a:off x="1524000" y="1524001"/>
            <a:ext cx="54864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3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400" b="1" i="1">
                <a:solidFill>
                  <a:schemeClr val="tx1"/>
                </a:solidFill>
                <a:latin typeface="Times New Roman" panose="02020603050405020304" pitchFamily="18" charset="0"/>
              </a:rPr>
              <a:t>Cơ quan tuần ho</a:t>
            </a:r>
            <a:r>
              <a:rPr lang="en-US" altLang="en-US" sz="3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b="1" i="1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</a:rPr>
              <a:t> gồm </a:t>
            </a:r>
            <a:r>
              <a:rPr lang="en-US" altLang="en-US" sz="34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3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các mạch máu</a:t>
            </a: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</a:rPr>
              <a:t>Các mạch máu có thể đi đến tất cả mọi nơi trong cơ thể, vì thế nó có nhiệm vụ mang khí oxi v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</a:rPr>
              <a:t> chất dinh dưỡng đi nuôi cơ thể v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</a:rPr>
              <a:t> chuyên chở các chất thải, khí cacbonic về thận v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</a:rPr>
              <a:t> phổi để thải ra ngo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</a:rPr>
              <a:t>i.</a:t>
            </a:r>
            <a:endParaRPr lang="en-US" altLang="en-US" sz="3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0" name="Text Box 12299"/>
          <p:cNvSpPr txBox="1">
            <a:spLocks noChangeArrowheads="1"/>
          </p:cNvSpPr>
          <p:nvPr/>
        </p:nvSpPr>
        <p:spPr bwMode="auto">
          <a:xfrm>
            <a:off x="2743200" y="838201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* Kết luận: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humbs.dreamstime.com/z/easter-eggs-border-84343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518" y="1179367"/>
            <a:ext cx="1111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3: Hoạt độngtuần hoàn</a:t>
            </a:r>
            <a:endParaRPr lang="vi-VN" sz="4800" b="1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t="9804" r="8524" b="1764"/>
          <a:stretch/>
        </p:blipFill>
        <p:spPr>
          <a:xfrm>
            <a:off x="1521588" y="1957133"/>
            <a:ext cx="3004053" cy="3528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r="-114" b="2156"/>
          <a:stretch/>
        </p:blipFill>
        <p:spPr>
          <a:xfrm>
            <a:off x="6882584" y="2384329"/>
            <a:ext cx="3687880" cy="30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indfulnutritionseattle.com/wp-content/uploads/2012/03/Girl-with-hand-on-heart1-2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5" y="282387"/>
            <a:ext cx="4239619" cy="635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063739" y="4961467"/>
            <a:ext cx="1353993" cy="1454342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5800" y="455507"/>
            <a:ext cx="48234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solidFill>
                  <a:srgbClr val="C00000"/>
                </a:solidFill>
              </a:rPr>
              <a:t>Đặt tay lên ngực trái rồi tự đếm nhịp tim của mình trong một phút.</a:t>
            </a:r>
          </a:p>
        </p:txBody>
      </p:sp>
    </p:spTree>
    <p:extLst>
      <p:ext uri="{BB962C8B-B14F-4D97-AF65-F5344CB8AC3E}">
        <p14:creationId xmlns:p14="http://schemas.microsoft.com/office/powerpoint/2010/main" val="58640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owto.vn/wp-content/uploads/2014/05/670px-Calculate-Your-Body-Age-Step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532342"/>
            <a:ext cx="638175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0269" y="237067"/>
            <a:ext cx="51985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5200">
                <a:solidFill>
                  <a:srgbClr val="C00000"/>
                </a:solidFill>
              </a:rPr>
              <a:t>Để ngửa bàn tay trái lên bàn, đặt hai đầu ngón tay phải lên cổ tay trái (phía dưới ngón cái) và đếm nhịp mạch trong 1 phút</a:t>
            </a:r>
          </a:p>
        </p:txBody>
      </p:sp>
      <p:sp>
        <p:nvSpPr>
          <p:cNvPr id="6" name="Oval 5"/>
          <p:cNvSpPr/>
          <p:nvPr/>
        </p:nvSpPr>
        <p:spPr>
          <a:xfrm>
            <a:off x="5063739" y="4961467"/>
            <a:ext cx="1353993" cy="1454342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9556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9000" y="298069"/>
            <a:ext cx="10515600" cy="61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>
                <a:solidFill>
                  <a:srgbClr val="0070C0"/>
                </a:solidFill>
              </a:rPr>
              <a:t>BÁO CÁO KẾT QUẢ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7867" y="831977"/>
            <a:ext cx="11717866" cy="1545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4800">
                <a:solidFill>
                  <a:srgbClr val="C00000"/>
                </a:solidFill>
              </a:rPr>
              <a:t>Số lần đập của tim mình trong 1 phút </a:t>
            </a:r>
          </a:p>
          <a:p>
            <a:pPr algn="just"/>
            <a:r>
              <a:rPr lang="vi-VN" sz="4800">
                <a:solidFill>
                  <a:srgbClr val="C00000"/>
                </a:solidFill>
              </a:rPr>
              <a:t>Số lần đập của mạch mình trong 1 phút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867" y="2723666"/>
            <a:ext cx="11658946" cy="34732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6600">
                <a:solidFill>
                  <a:srgbClr val="C00000"/>
                </a:solidFill>
              </a:rPr>
              <a:t>       Tim luôn đập để bơm máu đi khắp cơ thể. Nếu tim ngừng đập, cơ thể sẽ chết.</a:t>
            </a:r>
          </a:p>
        </p:txBody>
      </p:sp>
      <p:pic>
        <p:nvPicPr>
          <p:cNvPr id="7" name="Picture 6" descr="https://scontent-hkg3-1.xx.fbcdn.net/hphotos-xfl1/v/l/t1.0-9/11951956_755342881244003_5567546352794494357_n.jpg?oh=b46cef7324d4b42c3bb90921403c0f52&amp;oe=56A34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3" t="44327" r="34536" b="34350"/>
          <a:stretch/>
        </p:blipFill>
        <p:spPr bwMode="auto">
          <a:xfrm>
            <a:off x="889000" y="2723666"/>
            <a:ext cx="1122680" cy="13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5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77251913"/>
              </p:ext>
            </p:extLst>
          </p:nvPr>
        </p:nvGraphicFramePr>
        <p:xfrm>
          <a:off x="2032000" y="9025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6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517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9954" y="-21863"/>
            <a:ext cx="4472063" cy="6605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solidFill>
                  <a:srgbClr val="C00000"/>
                </a:solidFill>
              </a:rPr>
              <a:t>- Tim luôn co bóp đẩy máu vào 2 vòng tuần hoàn.</a:t>
            </a:r>
          </a:p>
        </p:txBody>
      </p:sp>
    </p:spTree>
    <p:extLst>
      <p:ext uri="{BB962C8B-B14F-4D97-AF65-F5344CB8AC3E}">
        <p14:creationId xmlns:p14="http://schemas.microsoft.com/office/powerpoint/2010/main" val="116015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988" y="-173567"/>
            <a:ext cx="8253413" cy="72549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799" y="118533"/>
            <a:ext cx="4639734" cy="86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6532" y="102337"/>
            <a:ext cx="501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>
                <a:solidFill>
                  <a:srgbClr val="C00000"/>
                </a:solidFill>
              </a:rPr>
              <a:t>Mao mạch ở phổi</a:t>
            </a:r>
            <a:endParaRPr lang="vi-VN" sz="4800" b="1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6267" y="1082708"/>
            <a:ext cx="4182531" cy="86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7998" y="2046883"/>
            <a:ext cx="3860801" cy="86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41731" y="5027150"/>
            <a:ext cx="4047067" cy="1576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398" y="1131612"/>
            <a:ext cx="501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>
                <a:solidFill>
                  <a:srgbClr val="C00000"/>
                </a:solidFill>
              </a:rPr>
              <a:t>Tĩnh mạch phổi</a:t>
            </a:r>
            <a:endParaRPr lang="vi-VN" sz="4800" b="1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395" y="5027150"/>
            <a:ext cx="4250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>
                <a:solidFill>
                  <a:srgbClr val="C00000"/>
                </a:solidFill>
              </a:rPr>
              <a:t>Mao mạch ở các cơ quan</a:t>
            </a:r>
            <a:endParaRPr lang="vi-VN" sz="4800" b="1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V="1">
            <a:off x="3838707" y="3093526"/>
            <a:ext cx="1719653" cy="1316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2264" y="2097838"/>
            <a:ext cx="501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>
                <a:solidFill>
                  <a:srgbClr val="C00000"/>
                </a:solidFill>
              </a:rPr>
              <a:t>Động mạch chủ</a:t>
            </a:r>
            <a:endParaRPr lang="vi-VN" sz="4800" b="1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25" y="369458"/>
            <a:ext cx="3627175" cy="1576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28723" y="392949"/>
            <a:ext cx="4250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>
                <a:solidFill>
                  <a:srgbClr val="C00000"/>
                </a:solidFill>
              </a:rPr>
              <a:t>Động mạch phổi</a:t>
            </a:r>
            <a:endParaRPr lang="vi-VN" sz="4800" b="1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" y="2191022"/>
            <a:ext cx="3838706" cy="8715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28724" y="2231583"/>
            <a:ext cx="425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>
                <a:solidFill>
                  <a:srgbClr val="C00000"/>
                </a:solidFill>
              </a:rPr>
              <a:t>Tĩnh mạch chủ</a:t>
            </a:r>
            <a:endParaRPr lang="vi-VN" sz="4800" b="1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3467" y="3911600"/>
            <a:ext cx="1925240" cy="996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>
                <a:solidFill>
                  <a:srgbClr val="C00000"/>
                </a:solidFill>
              </a:rPr>
              <a:t>Tim</a:t>
            </a:r>
            <a:endParaRPr lang="vi-VN" sz="4800" b="1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592094" y="5858934"/>
            <a:ext cx="1502037" cy="109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1" grpId="0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616" y="365125"/>
            <a:ext cx="4696968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0" y="1633728"/>
            <a:ext cx="11908636" cy="5071872"/>
          </a:xfrm>
        </p:spPr>
      </p:pic>
    </p:spTree>
    <p:extLst>
      <p:ext uri="{BB962C8B-B14F-4D97-AF65-F5344CB8AC3E}">
        <p14:creationId xmlns:p14="http://schemas.microsoft.com/office/powerpoint/2010/main" val="265712507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ANH TAI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D:\DIEM CHAU\Picture\hinh trang tri\h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240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D:\DIEM CHAU\Picture\hinh trang tri\h2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3227">
            <a:off x="2262188" y="-20638"/>
            <a:ext cx="857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D:\DIEM CHAU\Picture\hinh trang tri\h 1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75325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502434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4102"/>
          <p:cNvSpPr txBox="1">
            <a:spLocks noChangeArrowheads="1"/>
          </p:cNvSpPr>
          <p:nvPr/>
        </p:nvSpPr>
        <p:spPr bwMode="auto">
          <a:xfrm>
            <a:off x="1524000" y="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* Hoạt động 1: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Tìm hiểu về máu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 Box 4104"/>
          <p:cNvSpPr txBox="1">
            <a:spLocks noChangeArrowheads="1"/>
          </p:cNvSpPr>
          <p:nvPr/>
        </p:nvSpPr>
        <p:spPr bwMode="auto">
          <a:xfrm>
            <a:off x="1524000" y="14478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 Em đã từng bị đứt tay hoặc trầy da bao giờ chưa?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Text Box 4105"/>
          <p:cNvSpPr txBox="1">
            <a:spLocks noChangeArrowheads="1"/>
          </p:cNvSpPr>
          <p:nvPr/>
        </p:nvSpPr>
        <p:spPr bwMode="auto">
          <a:xfrm>
            <a:off x="1524000" y="35814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 Khi bị đứt tay hoặc trầy da, em nhìn thấy gì ở vết thương?</a:t>
            </a:r>
            <a:endParaRPr lang="en-US" alt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8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5" grpId="0"/>
      <p:bldP spid="4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19">
              <a:srgbClr val="D6E6F5"/>
            </a:gs>
            <a:gs pos="33760">
              <a:srgbClr val="D9E8F6"/>
            </a:gs>
            <a:gs pos="47000">
              <a:srgbClr val="DBE9F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126"/>
          <p:cNvSpPr txBox="1">
            <a:spLocks noChangeArrowheads="1"/>
          </p:cNvSpPr>
          <p:nvPr/>
        </p:nvSpPr>
        <p:spPr bwMode="auto">
          <a:xfrm>
            <a:off x="1524000" y="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1. Hoạt động 1: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Tìm hiểu về máu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 Box 5127"/>
          <p:cNvSpPr txBox="1">
            <a:spLocks noChangeArrowheads="1"/>
          </p:cNvSpPr>
          <p:nvPr/>
        </p:nvSpPr>
        <p:spPr bwMode="auto">
          <a:xfrm>
            <a:off x="1524000" y="685800"/>
            <a:ext cx="937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* Quan sát các tranh SGK v</a:t>
            </a: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 trả lời các câu hỏi sau: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3"/>
          <p:cNvSpPr>
            <a:spLocks noChangeArrowheads="1"/>
          </p:cNvSpPr>
          <p:nvPr/>
        </p:nvSpPr>
        <p:spPr bwMode="auto">
          <a:xfrm>
            <a:off x="1676400" y="1600200"/>
            <a:ext cx="899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 Khi bị đứt tay hoặc trầy da, chúng ta có thể nhìn thấy những gì ở vết thương?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 Khi mới chảy ra cơ thể, máu có dạng lỏng như  nước hay đông đặc?</a:t>
            </a:r>
          </a:p>
        </p:txBody>
      </p:sp>
    </p:spTree>
    <p:extLst>
      <p:ext uri="{BB962C8B-B14F-4D97-AF65-F5344CB8AC3E}">
        <p14:creationId xmlns:p14="http://schemas.microsoft.com/office/powerpoint/2010/main" val="18649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3" y="766916"/>
            <a:ext cx="5451987" cy="503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xuoc 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6916"/>
            <a:ext cx="5088194" cy="503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622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19">
              <a:srgbClr val="D6E6F5"/>
            </a:gs>
            <a:gs pos="33760">
              <a:srgbClr val="D9E8F6"/>
            </a:gs>
            <a:gs pos="47000">
              <a:srgbClr val="DBE9F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6151"/>
          <p:cNvSpPr txBox="1">
            <a:spLocks noChangeArrowheads="1"/>
          </p:cNvSpPr>
          <p:nvPr/>
        </p:nvSpPr>
        <p:spPr bwMode="auto">
          <a:xfrm>
            <a:off x="1524000" y="6858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- Khi bị đứt tay hoặc trầy da, chúng ta có thể nhìn thấy những gì ở vết thương?</a:t>
            </a:r>
            <a:endParaRPr lang="en-US" alt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6152"/>
          <p:cNvSpPr txBox="1">
            <a:spLocks noChangeArrowheads="1"/>
          </p:cNvSpPr>
          <p:nvPr/>
        </p:nvSpPr>
        <p:spPr bwMode="auto">
          <a:xfrm>
            <a:off x="1524000" y="18288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chemeClr val="tx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000" b="1">
                <a:solidFill>
                  <a:schemeClr val="tx1"/>
                </a:solidFill>
                <a:latin typeface="Times New Roman" panose="02020603050405020304" pitchFamily="18" charset="0"/>
              </a:rPr>
              <a:t>Khi bị đứt tay hoặc trầy da, ta có thể nhìn thấy máu hoặc một ít nước m</a:t>
            </a:r>
            <a:r>
              <a:rPr lang="en-US" alt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>
                <a:solidFill>
                  <a:schemeClr val="tx1"/>
                </a:solidFill>
                <a:latin typeface="Times New Roman" panose="02020603050405020304" pitchFamily="18" charset="0"/>
              </a:rPr>
              <a:t>u v</a:t>
            </a:r>
            <a:r>
              <a:rPr lang="en-US" alt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>
                <a:solidFill>
                  <a:schemeClr val="tx1"/>
                </a:solidFill>
                <a:latin typeface="Times New Roman" panose="02020603050405020304" pitchFamily="18" charset="0"/>
              </a:rPr>
              <a:t>ng chảy ra từ vết thương.</a:t>
            </a:r>
            <a:endParaRPr lang="en-US" alt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Text Box 6153"/>
          <p:cNvSpPr txBox="1">
            <a:spLocks noChangeArrowheads="1"/>
          </p:cNvSpPr>
          <p:nvPr/>
        </p:nvSpPr>
        <p:spPr bwMode="auto">
          <a:xfrm>
            <a:off x="1524000" y="3657601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Khi mới chảy ra cơ thể, máu có dạng lỏng như nước hay đông đặc?</a:t>
            </a:r>
            <a:endParaRPr lang="en-US" alt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Text Box 6154"/>
          <p:cNvSpPr txBox="1">
            <a:spLocks noChangeArrowheads="1"/>
          </p:cNvSpPr>
          <p:nvPr/>
        </p:nvSpPr>
        <p:spPr bwMode="auto">
          <a:xfrm>
            <a:off x="1524000" y="4919664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chemeClr val="tx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000" b="1">
                <a:solidFill>
                  <a:schemeClr val="tx1"/>
                </a:solidFill>
                <a:latin typeface="Times New Roman" panose="02020603050405020304" pitchFamily="18" charset="0"/>
              </a:rPr>
              <a:t>Khi mới chảy ra khỏi cơ thể, máu có dạng lỏng, để lâu máu đặc khô, đông cứng lại.</a:t>
            </a:r>
            <a:endParaRPr lang="en-US" alt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 Box 5126"/>
          <p:cNvSpPr txBox="1">
            <a:spLocks noChangeArrowheads="1"/>
          </p:cNvSpPr>
          <p:nvPr/>
        </p:nvSpPr>
        <p:spPr bwMode="auto">
          <a:xfrm>
            <a:off x="1524000" y="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1. Hoạt động 1: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Tìm hiểu về máu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5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/>
      <p:bldP spid="6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126"/>
          <p:cNvSpPr txBox="1">
            <a:spLocks noChangeArrowheads="1"/>
          </p:cNvSpPr>
          <p:nvPr/>
        </p:nvSpPr>
        <p:spPr bwMode="auto">
          <a:xfrm>
            <a:off x="1524000" y="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1. Hoạt động 1: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Tìm hiểu về máu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 Box 5127"/>
          <p:cNvSpPr txBox="1">
            <a:spLocks noChangeArrowheads="1"/>
          </p:cNvSpPr>
          <p:nvPr/>
        </p:nvSpPr>
        <p:spPr bwMode="auto">
          <a:xfrm>
            <a:off x="1524000" y="685800"/>
            <a:ext cx="937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* Quan sát các tranh SGK v</a:t>
            </a: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 trả lời các câu hỏi sau: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3"/>
          <p:cNvSpPr>
            <a:spLocks noChangeArrowheads="1"/>
          </p:cNvSpPr>
          <p:nvPr/>
        </p:nvSpPr>
        <p:spPr bwMode="auto">
          <a:xfrm>
            <a:off x="1524000" y="16002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- Quan sát hình 2, trang 14 v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cho biết máu được chia th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nh mấy phần, đó l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những phần n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o?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- Quan sát hình 3, trang 14 v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nêu hình dạng của huyết cầu đỏ?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- Theo em, máu có ở những đâu trên cơ thể người?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Dựa v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o đâu em biết được điều đó?</a:t>
            </a: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7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52600" y="152400"/>
            <a:ext cx="51816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Quan sát hình 2, trang 11 và cho biết máu được chia thành mấy phần, đó là những phần nào?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en-US" sz="4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</a:rPr>
              <a:t>Máu được chia làm </a:t>
            </a:r>
            <a:r>
              <a:rPr lang="en-US" altLang="en-US" sz="4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</a:rPr>
              <a:t>là </a:t>
            </a:r>
            <a:r>
              <a:rPr lang="en-US" altLang="en-US" sz="4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huyết tương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</a:rPr>
              <a:t>và </a:t>
            </a:r>
            <a:r>
              <a:rPr lang="en-US" altLang="en-US" sz="4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huyết cầu.</a:t>
            </a:r>
          </a:p>
        </p:txBody>
      </p:sp>
      <p:pic>
        <p:nvPicPr>
          <p:cNvPr id="41989" name="Picture 5" descr="IMG_1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7162800" y="1981201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HUYẾT TƯƠNG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7543800" y="2819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vi-VN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8077200" y="2819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vi-VN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73914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vi-VN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8077200" y="571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vi-VN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7086600" y="4876801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HUYẾT CẦU</a:t>
            </a:r>
          </a:p>
        </p:txBody>
      </p:sp>
    </p:spTree>
    <p:extLst>
      <p:ext uri="{BB962C8B-B14F-4D97-AF65-F5344CB8AC3E}">
        <p14:creationId xmlns:p14="http://schemas.microsoft.com/office/powerpoint/2010/main" val="4022507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6"/>
          <p:cNvSpPr txBox="1">
            <a:spLocks noChangeArrowheads="1"/>
          </p:cNvSpPr>
          <p:nvPr/>
        </p:nvSpPr>
        <p:spPr bwMode="auto">
          <a:xfrm>
            <a:off x="7848600" y="3276601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HUYẾT TƯƠNG</a:t>
            </a:r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8229600" y="5562601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HUYẾT CẦU</a:t>
            </a:r>
          </a:p>
        </p:txBody>
      </p:sp>
      <p:pic>
        <p:nvPicPr>
          <p:cNvPr id="7180" name="Picture 4" descr="What-Is-Blood-Pla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 Box 7181"/>
          <p:cNvSpPr txBox="1">
            <a:spLocks noChangeArrowheads="1"/>
          </p:cNvSpPr>
          <p:nvPr/>
        </p:nvSpPr>
        <p:spPr bwMode="auto">
          <a:xfrm>
            <a:off x="1524000" y="1"/>
            <a:ext cx="914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 Quan sát hình 3, trang 14 v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nêu hình dạng của huyết cầu đỏ?</a:t>
            </a: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Text Box 7182"/>
          <p:cNvSpPr txBox="1"/>
          <p:nvPr/>
        </p:nvSpPr>
        <p:spPr>
          <a:xfrm>
            <a:off x="1752600" y="1752600"/>
            <a:ext cx="2895600" cy="4248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5400">
                <a:latin typeface="Times New Roman" panose="02020603050405020304" pitchFamily="18" charset="0"/>
              </a:rPr>
              <a:t>+ </a:t>
            </a:r>
            <a:r>
              <a:rPr lang="en-US" altLang="en-US" sz="5400" b="1">
                <a:latin typeface="Times New Roman" panose="02020603050405020304" pitchFamily="18" charset="0"/>
              </a:rPr>
              <a:t>Huyết cầu đỏ có dạng tròn như cái đĩa</a:t>
            </a:r>
            <a:r>
              <a:rPr lang="en-US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40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2" grpId="0"/>
      <p:bldP spid="71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953</Words>
  <Application>Microsoft Office PowerPoint</Application>
  <PresentationFormat>Widescreen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31</cp:revision>
  <dcterms:created xsi:type="dcterms:W3CDTF">2021-09-28T23:51:34Z</dcterms:created>
  <dcterms:modified xsi:type="dcterms:W3CDTF">2021-10-28T22:04:30Z</dcterms:modified>
</cp:coreProperties>
</file>