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65" r:id="rId2"/>
    <p:sldId id="256" r:id="rId3"/>
    <p:sldId id="276" r:id="rId4"/>
    <p:sldId id="258" r:id="rId5"/>
    <p:sldId id="272" r:id="rId6"/>
    <p:sldId id="260" r:id="rId7"/>
    <p:sldId id="268" r:id="rId8"/>
    <p:sldId id="262" r:id="rId9"/>
  </p:sldIdLst>
  <p:sldSz cx="9144000" cy="6858000" type="screen4x3"/>
  <p:notesSz cx="6858000" cy="9144000"/>
  <p:custDataLst>
    <p:tags r:id="rId11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A83B6-E925-44FD-9B00-546D73EA819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63132-CA29-46B0-A1FD-8FC0B232E5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Hình ảnh của Bản chiế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ơi giữ chỗ cho Ghi ch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63132-CA29-46B0-A1FD-8FC0B232E535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21"/>
          <p:cNvSpPr>
            <a:spLocks noChangeArrowheads="1" noChangeShapeType="1" noTextEdit="1"/>
          </p:cNvSpPr>
          <p:nvPr/>
        </p:nvSpPr>
        <p:spPr bwMode="auto">
          <a:xfrm>
            <a:off x="381000" y="3276600"/>
            <a:ext cx="85344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Luyện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chung</a:t>
            </a:r>
            <a:endParaRPr lang="en-US" sz="3600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en-US" sz="2400" b="1" kern="10" dirty="0">
                <a:ln w="9525">
                  <a:solidFill>
                    <a:srgbClr val="FF00FF"/>
                  </a:solidFill>
                  <a:round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( </a:t>
            </a:r>
            <a:r>
              <a:rPr lang="en-US" sz="24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Trang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178 )</a:t>
            </a:r>
          </a:p>
          <a:p>
            <a:pPr algn="ctr"/>
            <a:endParaRPr lang="en-US" sz="2400" b="1" kern="10" dirty="0">
              <a:ln w="9525">
                <a:solidFill>
                  <a:srgbClr val="FF00FF"/>
                </a:solidFill>
                <a:round/>
              </a:ln>
              <a:solidFill>
                <a:schemeClr val="tx1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WordArt 5"/>
          <p:cNvSpPr>
            <a:spLocks noChangeArrowheads="1" noChangeShapeType="1" noTextEdit="1"/>
          </p:cNvSpPr>
          <p:nvPr/>
        </p:nvSpPr>
        <p:spPr bwMode="auto">
          <a:xfrm>
            <a:off x="1988185" y="1890395"/>
            <a:ext cx="5168265" cy="977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u="sng" kern="10" dirty="0" err="1">
                <a:ln w="12700">
                  <a:solidFill>
                    <a:srgbClr val="FF0000"/>
                  </a:solidFill>
                  <a:round/>
                </a:ln>
                <a:solidFill>
                  <a:schemeClr val="tx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Toán</a:t>
            </a:r>
          </a:p>
        </p:txBody>
      </p:sp>
      <p:pic>
        <p:nvPicPr>
          <p:cNvPr id="16389" name="Picture 17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200"/>
            <a:ext cx="16192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7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0"/>
            <a:ext cx="16192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5562600"/>
            <a:ext cx="16192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486400"/>
            <a:ext cx="16192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57200"/>
            <a:ext cx="8600440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u="sng" dirty="0">
                <a:latin typeface="+mj-lt"/>
              </a:rPr>
              <a:t>Bài 1</a:t>
            </a:r>
            <a:r>
              <a:rPr lang="vi-VN" sz="3600" b="1" dirty="0">
                <a:latin typeface="+mj-lt"/>
              </a:rPr>
              <a:t>.</a:t>
            </a:r>
            <a:r>
              <a:rPr lang="vi-VN" sz="3600" dirty="0">
                <a:latin typeface="+mj-lt"/>
              </a:rPr>
              <a:t> a) Viết số liền trước của mỗi số sau: 8270;</a:t>
            </a:r>
            <a:r>
              <a:rPr lang="en-US" sz="3600" dirty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35 461</a:t>
            </a:r>
            <a:r>
              <a:rPr lang="en-US" sz="3600" dirty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;</a:t>
            </a:r>
            <a:r>
              <a:rPr lang="en-US" sz="3600" dirty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10 000</a:t>
            </a:r>
            <a:endParaRPr lang="en-US" sz="3600" dirty="0">
              <a:latin typeface="+mj-lt"/>
            </a:endParaRPr>
          </a:p>
          <a:p>
            <a:r>
              <a:rPr lang="en-US" altLang="vi-VN" sz="2800" dirty="0">
                <a:latin typeface="+mj-lt"/>
              </a:rPr>
              <a:t>      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Số liền trước của số 8270 là số </a:t>
            </a:r>
            <a:r>
              <a:rPr lang="vi-VN" sz="3600" dirty="0">
                <a:solidFill>
                  <a:srgbClr val="00B0F0"/>
                </a:solidFill>
                <a:latin typeface="+mj-lt"/>
              </a:rPr>
              <a:t>8269</a:t>
            </a:r>
            <a:endParaRPr lang="vi-VN" sz="3600" dirty="0">
              <a:solidFill>
                <a:srgbClr val="FF0000"/>
              </a:solidFill>
              <a:latin typeface="+mj-lt"/>
            </a:endParaRPr>
          </a:p>
          <a:p>
            <a:pPr marL="457200" indent="-457200"/>
            <a:r>
              <a:rPr lang="vi-VN" sz="3600" dirty="0">
                <a:solidFill>
                  <a:srgbClr val="FF0000"/>
                </a:solidFill>
                <a:latin typeface="+mj-lt"/>
              </a:rPr>
              <a:t>      Số liền trước của số 35 461 là số </a:t>
            </a:r>
            <a:r>
              <a:rPr lang="vi-VN" sz="3600" dirty="0">
                <a:solidFill>
                  <a:srgbClr val="00B0F0"/>
                </a:solidFill>
                <a:latin typeface="+mj-lt"/>
              </a:rPr>
              <a:t>35 460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 </a:t>
            </a:r>
          </a:p>
          <a:p>
            <a:pPr marL="457200" indent="-457200"/>
            <a:r>
              <a:rPr lang="vi-VN" sz="3600" dirty="0">
                <a:solidFill>
                  <a:srgbClr val="FF0000"/>
                </a:solidFill>
                <a:latin typeface="+mj-lt"/>
              </a:rPr>
              <a:t>      Số liền trước của số 10 000 là số </a:t>
            </a:r>
            <a:r>
              <a:rPr lang="vi-VN" sz="3600" dirty="0">
                <a:solidFill>
                  <a:srgbClr val="00B0F0"/>
                </a:solidFill>
                <a:latin typeface="+mj-lt"/>
              </a:rPr>
              <a:t>9 999</a:t>
            </a:r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 </a:t>
            </a:r>
            <a:r>
              <a:rPr lang="vi-VN" sz="4000" dirty="0">
                <a:latin typeface="+mj-lt"/>
              </a:rPr>
              <a:t>b)</a:t>
            </a:r>
            <a:r>
              <a:rPr lang="en-US" sz="4000" dirty="0">
                <a:latin typeface="+mj-lt"/>
              </a:rPr>
              <a:t> </a:t>
            </a:r>
            <a:r>
              <a:rPr lang="vi-VN" sz="4000" dirty="0">
                <a:latin typeface="+mj-lt"/>
              </a:rPr>
              <a:t>Khoanh vào chữ đặt trước số lớn nhất trong các số:</a:t>
            </a:r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           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42 963; </a:t>
            </a:r>
            <a:r>
              <a:rPr lang="vi-VN" sz="3600" dirty="0">
                <a:solidFill>
                  <a:srgbClr val="00B050"/>
                </a:solidFill>
                <a:latin typeface="+mj-lt"/>
              </a:rPr>
              <a:t>44 158;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 43 669; </a:t>
            </a:r>
            <a:r>
              <a:rPr lang="vi-VN" sz="3600" dirty="0">
                <a:solidFill>
                  <a:srgbClr val="00B050"/>
                </a:solidFill>
                <a:latin typeface="+mj-lt"/>
              </a:rPr>
              <a:t>44 202</a:t>
            </a:r>
          </a:p>
          <a:p>
            <a:r>
              <a:rPr lang="vi-VN" sz="3600" dirty="0">
                <a:latin typeface="+mj-lt"/>
              </a:rPr>
              <a:t>             A.</a:t>
            </a:r>
            <a:r>
              <a:rPr lang="vi-VN" sz="3600" dirty="0"/>
              <a:t> </a:t>
            </a:r>
            <a:r>
              <a:rPr lang="vi-VN" sz="3600" dirty="0">
                <a:latin typeface="+mj-lt"/>
              </a:rPr>
              <a:t>42 963             </a:t>
            </a:r>
            <a:r>
              <a:rPr lang="en-US" altLang="vi-VN" sz="3600" dirty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 C. 43 669</a:t>
            </a:r>
          </a:p>
          <a:p>
            <a:r>
              <a:rPr lang="vi-VN" sz="3600" dirty="0">
                <a:latin typeface="+mj-lt"/>
              </a:rPr>
              <a:t>             B. </a:t>
            </a:r>
            <a:r>
              <a:rPr lang="vi-VN" sz="3600" dirty="0">
                <a:solidFill>
                  <a:srgbClr val="00B050"/>
                </a:solidFill>
                <a:latin typeface="+mj-lt"/>
              </a:rPr>
              <a:t>44 158   </a:t>
            </a:r>
            <a:r>
              <a:rPr lang="vi-VN" sz="3600" dirty="0">
                <a:latin typeface="+mj-lt"/>
              </a:rPr>
              <a:t>            D. </a:t>
            </a:r>
            <a:r>
              <a:rPr lang="vi-VN" sz="3600" dirty="0">
                <a:solidFill>
                  <a:srgbClr val="00B050"/>
                </a:solidFill>
                <a:latin typeface="+mj-lt"/>
              </a:rPr>
              <a:t>44 202</a:t>
            </a:r>
            <a:endParaRPr lang="vi-VN" sz="3600" dirty="0">
              <a:latin typeface="+mj-lt"/>
            </a:endParaRPr>
          </a:p>
          <a:p>
            <a:endParaRPr lang="vi-VN" sz="3600" dirty="0"/>
          </a:p>
        </p:txBody>
      </p:sp>
      <p:sp>
        <p:nvSpPr>
          <p:cNvPr id="2" name="Oval 1"/>
          <p:cNvSpPr/>
          <p:nvPr/>
        </p:nvSpPr>
        <p:spPr>
          <a:xfrm flipH="1">
            <a:off x="5257800" y="5562600"/>
            <a:ext cx="836295" cy="5651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chemeClr val="tx1"/>
                </a:solidFill>
                <a:latin typeface="+mj-lt"/>
              </a:rPr>
              <a:t>D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5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8674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09600"/>
            <a:ext cx="85392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latin typeface="+mj-lt"/>
              </a:rPr>
              <a:t>Bài 2.</a:t>
            </a:r>
            <a:r>
              <a:rPr lang="vi-VN" sz="2800" b="1" dirty="0">
                <a:latin typeface="+mj-lt"/>
              </a:rPr>
              <a:t> Đặt tính rồi tính</a:t>
            </a:r>
            <a:endParaRPr lang="en-US" sz="2800" b="1" dirty="0">
              <a:latin typeface="+mj-lt"/>
            </a:endParaRPr>
          </a:p>
          <a:p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8129 + 5936 ;    49154 – 3728;     4605 x 4;        2918 : 9</a:t>
            </a:r>
          </a:p>
          <a:p>
            <a:endParaRPr lang="vi-V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500306"/>
            <a:ext cx="12144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8129</a:t>
            </a:r>
          </a:p>
          <a:p>
            <a:r>
              <a:rPr lang="vi-VN" sz="2800" dirty="0">
                <a:latin typeface="+mj-lt"/>
              </a:rPr>
              <a:t>  5936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2500306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49154                                 </a:t>
            </a:r>
          </a:p>
          <a:p>
            <a:r>
              <a:rPr lang="vi-VN" sz="2800" dirty="0">
                <a:latin typeface="+mj-lt"/>
              </a:rPr>
              <a:t>  3728</a:t>
            </a:r>
          </a:p>
          <a:p>
            <a:endParaRPr lang="vi-VN" sz="2800" dirty="0">
              <a:latin typeface="+mj-lt"/>
            </a:endParaRPr>
          </a:p>
          <a:p>
            <a:endParaRPr lang="vi-VN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2500306"/>
            <a:ext cx="13573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4605                     </a:t>
            </a:r>
          </a:p>
          <a:p>
            <a:r>
              <a:rPr lang="vi-VN" sz="2800" dirty="0">
                <a:latin typeface="+mj-lt"/>
              </a:rPr>
              <a:t>        4</a:t>
            </a:r>
          </a:p>
          <a:p>
            <a:r>
              <a:rPr lang="vi-VN" sz="2800" dirty="0">
                <a:latin typeface="+mj-lt"/>
              </a:rPr>
              <a:t> 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7400" y="2593626"/>
            <a:ext cx="990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2918</a:t>
            </a:r>
            <a:r>
              <a:rPr lang="vi-VN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29454" y="2548590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22966" y="3104847"/>
            <a:ext cx="30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43108" y="264318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_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158" y="2786058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+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14744" y="282445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x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6858016" y="2714620"/>
            <a:ext cx="0" cy="14001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16" y="3071810"/>
            <a:ext cx="9286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147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29058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5742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6024562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8674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1962" y="4953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686014" y="3429000"/>
            <a:ext cx="1082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latin typeface="+mj-lt"/>
              </a:rPr>
              <a:t>14065</a:t>
            </a:r>
          </a:p>
        </p:txBody>
      </p:sp>
      <p:sp>
        <p:nvSpPr>
          <p:cNvPr id="3" name="Rectangle 2"/>
          <p:cNvSpPr/>
          <p:nvPr/>
        </p:nvSpPr>
        <p:spPr>
          <a:xfrm>
            <a:off x="2489520" y="3429000"/>
            <a:ext cx="1082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latin typeface="+mj-lt"/>
              </a:rPr>
              <a:t>45426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1156" y="3393834"/>
            <a:ext cx="1082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latin typeface="+mj-lt"/>
              </a:rPr>
              <a:t>18420</a:t>
            </a:r>
            <a:endParaRPr lang="en-US" sz="2800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93431" y="301689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62708" y="3400489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54241" y="3810000"/>
            <a:ext cx="415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 rot="10800000" flipV="1">
            <a:off x="7250925" y="3104845"/>
            <a:ext cx="6136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latin typeface="+mj-lt"/>
              </a:rPr>
              <a:t>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044407" y="310484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dirty="0">
                <a:latin typeface="+mj-lt"/>
              </a:rPr>
              <a:t>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024154" y="303318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/>
          </a:p>
        </p:txBody>
      </p:sp>
      <p:sp>
        <p:nvSpPr>
          <p:cNvPr id="29" name="Rectangle 28"/>
          <p:cNvSpPr/>
          <p:nvPr/>
        </p:nvSpPr>
        <p:spPr>
          <a:xfrm>
            <a:off x="6193431" y="340329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  <p:bldP spid="12" grpId="0"/>
      <p:bldP spid="13" grpId="0"/>
      <p:bldP spid="16" grpId="0"/>
      <p:bldP spid="17" grpId="0"/>
      <p:bldP spid="18" grpId="0"/>
      <p:bldP spid="2" grpId="0"/>
      <p:bldP spid="3" grpId="0"/>
      <p:bldP spid="7" grpId="0"/>
      <p:bldP spid="8" grpId="0"/>
      <p:bldP spid="10" grpId="0"/>
      <p:bldP spid="14" grpId="0"/>
      <p:bldP spid="15" grpId="0"/>
      <p:bldP spid="24" grpId="0"/>
      <p:bldP spid="25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533400"/>
            <a:ext cx="826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latin typeface="+mj-lt"/>
              </a:rPr>
              <a:t>Bài 3</a:t>
            </a:r>
            <a:r>
              <a:rPr lang="vi-VN" sz="3200" b="1" dirty="0">
                <a:latin typeface="+mj-lt"/>
              </a:rPr>
              <a:t>.</a:t>
            </a:r>
            <a:r>
              <a:rPr lang="vi-VN" sz="3200" dirty="0">
                <a:latin typeface="+mj-lt"/>
              </a:rPr>
              <a:t> Một cửa hàng có 840 cái bút chì,đã bán được </a:t>
            </a:r>
            <a:r>
              <a:rPr lang="en-US" sz="3200" dirty="0">
                <a:latin typeface="+mj-lt"/>
              </a:rPr>
              <a:t>    </a:t>
            </a:r>
            <a:r>
              <a:rPr lang="vi-VN" sz="3200" dirty="0">
                <a:latin typeface="+mj-lt"/>
              </a:rPr>
              <a:t> số bút chì đó. Hỏi cửa hàng còn lại bao nhiêu bút chì?</a:t>
            </a:r>
            <a:br>
              <a:rPr lang="vi-VN" sz="3200" dirty="0"/>
            </a:b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2415313"/>
            <a:ext cx="74295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:  840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……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600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361017" y="879474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341967" y="1260474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1437217" y="1365249"/>
            <a:ext cx="22860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228850" y="3465474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209800" y="3846474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305050" y="3951249"/>
            <a:ext cx="22860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389" name="Picture 17" descr="floral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91885" y="5079365"/>
            <a:ext cx="2969260" cy="1645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33400"/>
            <a:ext cx="8262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latin typeface="+mj-lt"/>
              </a:rPr>
              <a:t>Bài 3</a:t>
            </a:r>
            <a:r>
              <a:rPr lang="vi-VN" sz="3200" b="1" dirty="0">
                <a:latin typeface="+mj-lt"/>
              </a:rPr>
              <a:t>.</a:t>
            </a:r>
            <a:r>
              <a:rPr lang="vi-VN" sz="3200" dirty="0">
                <a:latin typeface="+mj-lt"/>
              </a:rPr>
              <a:t> Một cửa hàng có 840 cái bút chì,đã bán được </a:t>
            </a:r>
            <a:r>
              <a:rPr lang="en-US" sz="3200" dirty="0">
                <a:latin typeface="+mj-lt"/>
              </a:rPr>
              <a:t>       </a:t>
            </a:r>
            <a:r>
              <a:rPr lang="vi-VN" sz="3200" dirty="0">
                <a:latin typeface="+mj-lt"/>
              </a:rPr>
              <a:t>số bút chì đó. Hỏi cửa hàng còn lại bao nhiêu bút chì?</a:t>
            </a:r>
            <a:br>
              <a:rPr lang="vi-VN" sz="3200" dirty="0"/>
            </a:b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2415313"/>
            <a:ext cx="74295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600" dirty="0">
                <a:latin typeface="+mj-lt"/>
              </a:rPr>
              <a:t>Cửa hàng đã bán được số bút chì là</a:t>
            </a:r>
            <a:r>
              <a:rPr lang="en-US" sz="3600" dirty="0">
                <a:latin typeface="+mj-lt"/>
              </a:rPr>
              <a:t>:</a:t>
            </a:r>
            <a:endParaRPr lang="vi-VN" sz="3600" dirty="0">
              <a:latin typeface="+mj-lt"/>
            </a:endParaRPr>
          </a:p>
          <a:p>
            <a:pPr algn="ctr"/>
            <a:r>
              <a:rPr lang="vi-VN" sz="3600" dirty="0">
                <a:latin typeface="+mj-lt"/>
              </a:rPr>
              <a:t>    840 : 8 = 105 (bút chì)</a:t>
            </a:r>
          </a:p>
          <a:p>
            <a:pPr algn="ctr"/>
            <a:r>
              <a:rPr lang="vi-VN" sz="3600" dirty="0">
                <a:latin typeface="+mj-lt"/>
              </a:rPr>
              <a:t>Cửa hàng còn lại số cái bút chì là</a:t>
            </a:r>
            <a:r>
              <a:rPr lang="en-US" sz="3600" dirty="0">
                <a:latin typeface="+mj-lt"/>
              </a:rPr>
              <a:t>:</a:t>
            </a:r>
            <a:endParaRPr lang="vi-VN" sz="3600" dirty="0">
              <a:latin typeface="+mj-lt"/>
            </a:endParaRPr>
          </a:p>
          <a:p>
            <a:pPr algn="ctr"/>
            <a:r>
              <a:rPr lang="vi-VN" sz="3600" dirty="0">
                <a:latin typeface="+mj-lt"/>
              </a:rPr>
              <a:t>        840 – 105 =735</a:t>
            </a:r>
            <a:r>
              <a:rPr lang="vi-VN" sz="3600" dirty="0"/>
              <a:t> </a:t>
            </a:r>
            <a:r>
              <a:rPr lang="vi-VN" sz="3600" dirty="0">
                <a:latin typeface="+mj-lt"/>
              </a:rPr>
              <a:t>(bút chì)</a:t>
            </a:r>
          </a:p>
          <a:p>
            <a:pPr algn="ctr"/>
            <a:r>
              <a:rPr lang="vi-VN" sz="3600" dirty="0">
                <a:latin typeface="+mj-lt"/>
              </a:rPr>
              <a:t>              </a:t>
            </a:r>
            <a:r>
              <a:rPr lang="vi-VN" sz="3600" u="sng" dirty="0">
                <a:latin typeface="+mj-lt"/>
              </a:rPr>
              <a:t>Đ</a:t>
            </a:r>
            <a:r>
              <a:rPr lang="en-US" sz="3600" u="sng" dirty="0" err="1">
                <a:latin typeface="+mj-lt"/>
              </a:rPr>
              <a:t>áp</a:t>
            </a:r>
            <a:r>
              <a:rPr lang="en-US" sz="3600" u="sng" dirty="0">
                <a:latin typeface="+mj-lt"/>
              </a:rPr>
              <a:t> </a:t>
            </a:r>
            <a:r>
              <a:rPr lang="en-US" sz="3600" u="sng" dirty="0" err="1">
                <a:latin typeface="+mj-lt"/>
              </a:rPr>
              <a:t>số</a:t>
            </a:r>
            <a:r>
              <a:rPr lang="en-US" sz="3600" u="sng" dirty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: 735 bút chì</a:t>
            </a:r>
          </a:p>
          <a:p>
            <a:endParaRPr lang="vi-VN" sz="3600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543050" y="893732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524000" y="1274732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1619250" y="1379507"/>
            <a:ext cx="22860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52400"/>
            <a:ext cx="730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4.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Xem bảng đây rồi trả lời câu hỏi: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0999" y="914401"/>
          <a:ext cx="8458200" cy="502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83173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Tên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người mua</a:t>
                      </a:r>
                      <a:endParaRPr lang="vi-VN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Búp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bê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12000đồng</a:t>
                      </a:r>
                      <a:endParaRPr lang="vi-VN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Ô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tô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2000đồng</a:t>
                      </a:r>
                      <a:endParaRPr lang="vi-VN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Máy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bay</a:t>
                      </a:r>
                    </a:p>
                    <a:p>
                      <a:pPr algn="ctr"/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6000 đồng</a:t>
                      </a:r>
                      <a:endParaRPr lang="vi-VN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Số tiền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phải trả</a:t>
                      </a:r>
                      <a:endParaRPr lang="vi-VN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5342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Nga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20 000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đồng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5342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Mỹ</a:t>
                      </a:r>
                      <a:r>
                        <a:rPr lang="vi-VN" sz="28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vi-VN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20 000 đồng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5342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Đức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0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vi-VN" sz="2800" dirty="0">
                          <a:solidFill>
                            <a:schemeClr val="tx1"/>
                          </a:solidFill>
                          <a:latin typeface="+mj-lt"/>
                        </a:rPr>
                        <a:t>20 000 đồng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304800" y="685800"/>
            <a:ext cx="8534400" cy="50929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a,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200" dirty="0">
                <a:latin typeface="+mj-lt"/>
              </a:rPr>
              <a:t>Mỗi cột của bảng trên cho biết những gì?</a:t>
            </a:r>
          </a:p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b</a:t>
            </a:r>
            <a:r>
              <a:rPr lang="vi-VN" sz="3200" dirty="0">
                <a:latin typeface="+mj-lt"/>
              </a:rPr>
              <a:t>, Mỗi bạn Nga, Mỹ ,Đức mua những loại dồ chơi nào và số lượng mỗi loại là bao nhiêu?</a:t>
            </a:r>
          </a:p>
          <a:p>
            <a:r>
              <a:rPr lang="vi-VN" sz="3200" dirty="0">
                <a:latin typeface="+mj-lt"/>
              </a:rPr>
              <a:t>     </a:t>
            </a:r>
            <a:endParaRPr lang="en-US" sz="3200" dirty="0">
              <a:latin typeface="+mj-lt"/>
            </a:endParaRPr>
          </a:p>
          <a:p>
            <a:r>
              <a:rPr lang="vi-VN" sz="3200" dirty="0">
                <a:latin typeface="+mj-lt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Mẫu: Bạn Nga mua 1 búp bê và 4 ô tô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  <a:p>
            <a:endParaRPr lang="vi-VN" sz="3200" dirty="0">
              <a:solidFill>
                <a:srgbClr val="FF0000"/>
              </a:solidFill>
              <a:latin typeface="+mj-lt"/>
            </a:endParaRPr>
          </a:p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c,</a:t>
            </a:r>
            <a:r>
              <a:rPr lang="en-US" sz="3200" dirty="0">
                <a:latin typeface="+mj-lt"/>
              </a:rPr>
              <a:t> </a:t>
            </a:r>
            <a:r>
              <a:rPr lang="vi-VN" sz="3200" dirty="0">
                <a:latin typeface="+mj-lt"/>
              </a:rPr>
              <a:t>Mỗi bạn phải trả bao nhiêu tiền?</a:t>
            </a:r>
          </a:p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d</a:t>
            </a:r>
            <a:r>
              <a:rPr lang="vi-VN" sz="3200" dirty="0">
                <a:latin typeface="+mj-lt"/>
              </a:rPr>
              <a:t>,Em có thể mua những loại đồ chơi nào,với số lượng mỗi loại là bao nhiêu để phải trả 20 000 đồng?</a:t>
            </a:r>
          </a:p>
        </p:txBody>
      </p:sp>
      <p:pic>
        <p:nvPicPr>
          <p:cNvPr id="5" name="Picture 3" descr="flora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5418138"/>
            <a:ext cx="16192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381000"/>
            <a:ext cx="8534400" cy="60016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sz="3200" dirty="0" err="1">
                <a:solidFill>
                  <a:srgbClr val="FF0000"/>
                </a:solidFill>
                <a:latin typeface="+mj-lt"/>
              </a:rPr>
              <a:t>a</a:t>
            </a:r>
            <a:r>
              <a:rPr lang="vi-VN" sz="3200" dirty="0" err="1">
                <a:latin typeface="+mj-lt"/>
              </a:rPr>
              <a:t>,Cột</a:t>
            </a:r>
            <a:r>
              <a:rPr lang="vi-VN" sz="3200" dirty="0">
                <a:latin typeface="+mj-lt"/>
              </a:rPr>
              <a:t> 1 cho biết tên người mua là Nga, </a:t>
            </a:r>
            <a:r>
              <a:rPr lang="vi-VN" sz="3200" dirty="0" err="1">
                <a:latin typeface="+mj-lt"/>
              </a:rPr>
              <a:t>Mỹ</a:t>
            </a:r>
            <a:r>
              <a:rPr lang="vi-VN" sz="3200" dirty="0">
                <a:latin typeface="+mj-lt"/>
              </a:rPr>
              <a:t>, Đức</a:t>
            </a:r>
          </a:p>
          <a:p>
            <a:r>
              <a:rPr lang="vi-VN" sz="3200" dirty="0">
                <a:latin typeface="+mj-lt"/>
              </a:rPr>
              <a:t>   </a:t>
            </a:r>
            <a:r>
              <a:rPr lang="vi-VN" sz="3200" dirty="0" err="1">
                <a:latin typeface="+mj-lt"/>
              </a:rPr>
              <a:t>Cột</a:t>
            </a:r>
            <a:r>
              <a:rPr lang="vi-VN" sz="3200" dirty="0">
                <a:latin typeface="+mj-lt"/>
              </a:rPr>
              <a:t> 2 cho biết giá của búp bê là 12 000 đồng</a:t>
            </a:r>
          </a:p>
          <a:p>
            <a:r>
              <a:rPr lang="vi-VN" sz="3200" dirty="0">
                <a:latin typeface="+mj-lt"/>
              </a:rPr>
              <a:t>   </a:t>
            </a:r>
            <a:r>
              <a:rPr lang="vi-VN" sz="3200" dirty="0" err="1">
                <a:latin typeface="+mj-lt"/>
              </a:rPr>
              <a:t>Cột</a:t>
            </a:r>
            <a:r>
              <a:rPr lang="vi-VN" sz="3200" dirty="0">
                <a:latin typeface="+mj-lt"/>
              </a:rPr>
              <a:t> 3 cho biết giá của ô tô là 2000 đồng</a:t>
            </a:r>
          </a:p>
          <a:p>
            <a:r>
              <a:rPr lang="vi-VN" sz="3200" dirty="0">
                <a:latin typeface="+mj-lt"/>
              </a:rPr>
              <a:t>   </a:t>
            </a:r>
            <a:r>
              <a:rPr lang="vi-VN" sz="3200" dirty="0" err="1">
                <a:latin typeface="+mj-lt"/>
              </a:rPr>
              <a:t>Cột</a:t>
            </a:r>
            <a:r>
              <a:rPr lang="vi-VN" sz="3200" dirty="0">
                <a:latin typeface="+mj-lt"/>
              </a:rPr>
              <a:t> 4 cho biết giá  của máy bay là 6000 đồng</a:t>
            </a:r>
          </a:p>
          <a:p>
            <a:r>
              <a:rPr lang="vi-VN" sz="3200" dirty="0">
                <a:latin typeface="+mj-lt"/>
              </a:rPr>
              <a:t>   Cột 5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vi-VN" sz="3200" dirty="0">
                <a:latin typeface="+mj-lt"/>
              </a:rPr>
              <a:t> biết số tiền phải trả khi các bạn mua các đồ chơi trong bảng</a:t>
            </a:r>
          </a:p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b,</a:t>
            </a:r>
            <a:r>
              <a:rPr lang="vi-VN" sz="3200" dirty="0">
                <a:latin typeface="+mj-lt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mua 1 búp bê 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tô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+mj-lt"/>
              </a:rPr>
              <a:t>   </a:t>
            </a:r>
            <a:r>
              <a:rPr lang="vi-VN" sz="3200" dirty="0">
                <a:latin typeface="+mj-lt"/>
              </a:rPr>
              <a:t>Bạn Mỹ mua 1 búp bê , 1 ô tô và 1 máy bay</a:t>
            </a:r>
          </a:p>
          <a:p>
            <a:r>
              <a:rPr lang="vi-VN" sz="3200" dirty="0">
                <a:latin typeface="+mj-lt"/>
              </a:rPr>
              <a:t>    </a:t>
            </a:r>
            <a:r>
              <a:rPr lang="vi-VN" sz="3200" dirty="0" err="1">
                <a:latin typeface="+mj-lt"/>
              </a:rPr>
              <a:t>Bạn</a:t>
            </a:r>
            <a:r>
              <a:rPr lang="vi-VN" sz="3200" dirty="0">
                <a:latin typeface="+mj-lt"/>
              </a:rPr>
              <a:t> Đức mua 1 ô tô và 3 máy bay</a:t>
            </a:r>
          </a:p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c,</a:t>
            </a:r>
            <a:r>
              <a:rPr lang="vi-VN" sz="3200" dirty="0">
                <a:latin typeface="+mj-lt"/>
              </a:rPr>
              <a:t>Mỗi bạn phải trả 20 000 đồng</a:t>
            </a:r>
          </a:p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d,</a:t>
            </a:r>
            <a:r>
              <a:rPr lang="vi-VN" sz="3200" dirty="0">
                <a:latin typeface="+mj-lt"/>
              </a:rPr>
              <a:t>Em có thể mua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dirty="0">
                <a:latin typeface="+mj-lt"/>
              </a:rPr>
              <a:t> </a:t>
            </a:r>
            <a:r>
              <a:rPr lang="vi-VN" sz="3200" dirty="0">
                <a:latin typeface="+mj-lt"/>
              </a:rPr>
              <a:t>ô tô</a:t>
            </a:r>
          </a:p>
          <a:p>
            <a:r>
              <a:rPr lang="vi-VN" sz="3200" dirty="0">
                <a:latin typeface="+mj-lt"/>
              </a:rPr>
              <a:t>   Em có thể mua 2 máy bay và 4 ô tô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5418138"/>
            <a:ext cx="16192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9.0&quot;&gt;&lt;object type=&quot;1&quot; unique_id=&quot;10001&quot;&gt;&lt;object type=&quot;2&quot; unique_id=&quot;10234&quot;&gt;&lt;object type=&quot;3&quot; unique_id=&quot;10236&quot;&gt;&lt;property id=&quot;20148&quot; value=&quot;5&quot;/&gt;&lt;property id=&quot;20300&quot; value=&quot;Slide 2&quot;/&gt;&lt;property id=&quot;20307&quot; value=&quot;265&quot;/&gt;&lt;/object&gt;&lt;object type=&quot;3&quot; unique_id=&quot;10237&quot;&gt;&lt;property id=&quot;20148&quot; value=&quot;5&quot;/&gt;&lt;property id=&quot;20300&quot; value=&quot;Slide 3&quot;/&gt;&lt;property id=&quot;20307&quot; value=&quot;256&quot;/&gt;&lt;/object&gt;&lt;object type=&quot;3&quot; unique_id=&quot;10238&quot;&gt;&lt;property id=&quot;20148&quot; value=&quot;5&quot;/&gt;&lt;property id=&quot;20300&quot; value=&quot;Slide 4&quot;/&gt;&lt;property id=&quot;20307&quot; value=&quot;261&quot;/&gt;&lt;/object&gt;&lt;object type=&quot;3&quot; unique_id=&quot;10239&quot;&gt;&lt;property id=&quot;20148&quot; value=&quot;5&quot;/&gt;&lt;property id=&quot;20300&quot; value=&quot;Slide 5&quot;/&gt;&lt;property id=&quot;20307&quot; value=&quot;258&quot;/&gt;&lt;/object&gt;&lt;object type=&quot;3&quot; unique_id=&quot;10240&quot;&gt;&lt;property id=&quot;20148&quot; value=&quot;5&quot;/&gt;&lt;property id=&quot;20300&quot; value=&quot;Slide 6&quot;/&gt;&lt;property id=&quot;20307&quot; value=&quot;260&quot;/&gt;&lt;/object&gt;&lt;object type=&quot;3&quot; unique_id=&quot;10241&quot;&gt;&lt;property id=&quot;20148&quot; value=&quot;5&quot;/&gt;&lt;property id=&quot;20300&quot; value=&quot;Slide 7&quot;/&gt;&lt;property id=&quot;20307&quot; value=&quot;262&quot;/&gt;&lt;/object&gt;&lt;object type=&quot;3&quot; unique_id=&quot;10242&quot;&gt;&lt;property id=&quot;20148&quot; value=&quot;5&quot;/&gt;&lt;property id=&quot;20300&quot; value=&quot;Slide 8&quot;/&gt;&lt;property id=&quot;20307&quot; value=&quot;263&quot;/&gt;&lt;/object&gt;&lt;object type=&quot;3&quot; unique_id=&quot;10283&quot;&gt;&lt;property id=&quot;20148&quot; value=&quot;5&quot;/&gt;&lt;property id=&quot;20300&quot; value=&quot;Slide 1&quot;/&gt;&lt;property id=&quot;20307&quot; value=&quot;266&quot;/&gt;&lt;/object&gt;&lt;/object&gt;&lt;object type=&quot;8&quot; unique_id=&quot;1025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574</Words>
  <Application>Microsoft Office PowerPoint</Application>
  <PresentationFormat>On-screen Show (4:3)</PresentationFormat>
  <Paragraphs>97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Nguyen Thang</cp:lastModifiedBy>
  <cp:revision>44</cp:revision>
  <dcterms:created xsi:type="dcterms:W3CDTF">2016-08-17T14:33:00Z</dcterms:created>
  <dcterms:modified xsi:type="dcterms:W3CDTF">2022-05-30T07:01:26Z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5AFE2131EEF44CA89390729AC4C0A60C</vt:lpwstr>
  </property>
  <property fmtid="{D5CDD505-2E9C-101B-9397-08002B2CF9AE}" pid="3" name="KSOProductBuildVer">
    <vt:lpwstr>1033-11.2.0.11042</vt:lpwstr>
  </property>
</Properties>
</file>