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21" r:id="rId3"/>
    <p:sldId id="261" r:id="rId4"/>
    <p:sldId id="257" r:id="rId5"/>
    <p:sldId id="258" r:id="rId6"/>
    <p:sldId id="270" r:id="rId7"/>
    <p:sldId id="271" r:id="rId8"/>
    <p:sldId id="272" r:id="rId9"/>
    <p:sldId id="259" r:id="rId10"/>
    <p:sldId id="31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D9715-E041-47B0-A424-86AC75C62D0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9390-E30A-4EB3-94D1-28E48184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5215596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7023867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423964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73986807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69564073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70774360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9023617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34545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0591430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5067600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6387256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7565390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7188108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5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76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0846" cy="685685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791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advClick="0" advTm="300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97" y="582455"/>
            <a:ext cx="9745277" cy="61042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" y="3314681"/>
            <a:ext cx="12143107" cy="3543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458318" y="2388109"/>
            <a:ext cx="1007472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Chương</a:t>
            </a:r>
            <a:r>
              <a:rPr lang="en-US" altLang="zh-CN" sz="4800" b="1" dirty="0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trình</a:t>
            </a:r>
            <a:r>
              <a:rPr lang="en-US" altLang="zh-CN" sz="4800" b="1" dirty="0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xiếc</a:t>
            </a:r>
            <a:r>
              <a:rPr lang="en-US" altLang="zh-CN" sz="4800" b="1" dirty="0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đặc</a:t>
            </a:r>
            <a:r>
              <a:rPr lang="en-US" altLang="zh-CN" sz="4800" b="1" dirty="0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Snap ITC" panose="04040A07060A02020202" pitchFamily="82" charset="0"/>
                <a:ea typeface="黑体" panose="02010609060101010101" pitchFamily="2" charset="-122"/>
              </a:rPr>
              <a:t>sắc</a:t>
            </a:r>
            <a:endParaRPr lang="en-US" altLang="zh-CN" sz="4800" b="1" dirty="0">
              <a:solidFill>
                <a:srgbClr val="FF0066"/>
              </a:solidFill>
              <a:latin typeface="Snap ITC" panose="04040A07060A02020202" pitchFamily="82" charset="0"/>
              <a:ea typeface="黑体" panose="02010609060101010101" pitchFamily="2" charset="-122"/>
            </a:endParaRPr>
          </a:p>
        </p:txBody>
      </p:sp>
      <p:sp>
        <p:nvSpPr>
          <p:cNvPr id="2055" name="文本框 2054"/>
          <p:cNvSpPr txBox="1"/>
          <p:nvPr/>
        </p:nvSpPr>
        <p:spPr>
          <a:xfrm>
            <a:off x="4536191" y="1442623"/>
            <a:ext cx="5158723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 err="1">
                <a:solidFill>
                  <a:srgbClr val="000000"/>
                </a:solidFill>
                <a:latin typeface="Circle" panose="020B0703020102020204" pitchFamily="34" charset="0"/>
                <a:ea typeface="黑体" panose="02010609060101010101" pitchFamily="2" charset="-122"/>
              </a:rPr>
              <a:t>Tập</a:t>
            </a:r>
            <a:r>
              <a:rPr lang="en-US" altLang="zh-CN" sz="4800" dirty="0">
                <a:solidFill>
                  <a:srgbClr val="000000"/>
                </a:solidFill>
                <a:latin typeface="Circle" panose="020B0703020102020204" pitchFamily="34" charset="0"/>
                <a:ea typeface="黑体" panose="02010609060101010101" pitchFamily="2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ircle" panose="020B0703020102020204" pitchFamily="34" charset="0"/>
                <a:ea typeface="黑体" panose="02010609060101010101" pitchFamily="2" charset="-122"/>
              </a:rPr>
              <a:t>đọc</a:t>
            </a:r>
            <a:endParaRPr lang="zh-CN" altLang="en-US" sz="4800" dirty="0">
              <a:solidFill>
                <a:srgbClr val="000000"/>
              </a:solidFill>
              <a:latin typeface="Circle" panose="020B0703020102020204" pitchFamily="34" charset="0"/>
              <a:ea typeface="黑体" panose="02010609060101010101" pitchFamily="2" charset="-122"/>
            </a:endParaRP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551" y="3954527"/>
            <a:ext cx="9227106" cy="354446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0CFD-0CC3-4AE0-BFE5-62B74BC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latin typeface="+mn-lt"/>
              </a:rPr>
              <a:t>II. </a:t>
            </a:r>
            <a:r>
              <a:rPr lang="en-US" b="1" i="1" u="sng" dirty="0" err="1">
                <a:latin typeface="+mn-lt"/>
              </a:rPr>
              <a:t>Tìm</a:t>
            </a:r>
            <a:r>
              <a:rPr lang="en-US" b="1" i="1" u="sng" dirty="0">
                <a:latin typeface="+mn-lt"/>
              </a:rPr>
              <a:t> </a:t>
            </a:r>
            <a:r>
              <a:rPr lang="en-US" b="1" i="1" u="sng" dirty="0" err="1">
                <a:latin typeface="+mn-lt"/>
              </a:rPr>
              <a:t>hiểu</a:t>
            </a:r>
            <a:r>
              <a:rPr lang="en-US" b="1" i="1" u="sng" dirty="0">
                <a:latin typeface="+mn-lt"/>
              </a:rPr>
              <a:t> </a:t>
            </a:r>
            <a:r>
              <a:rPr lang="en-US" b="1" i="1" u="sng" dirty="0" err="1">
                <a:latin typeface="+mn-lt"/>
              </a:rPr>
              <a:t>bài</a:t>
            </a:r>
            <a:r>
              <a:rPr lang="en-US" b="1" i="1" u="sng" dirty="0">
                <a:latin typeface="+mn-lt"/>
              </a:rPr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92E7A-46F6-426C-B1DC-75292D6C1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89825" l="9899" r="89899">
                        <a14:foregroundMark x1="58990" y1="9123" x2="58990" y2="9123"/>
                        <a14:foregroundMark x1="58788" y1="6667" x2="58788" y2="6667"/>
                        <a14:foregroundMark x1="76768" y1="17895" x2="76768" y2="17895"/>
                        <a14:foregroundMark x1="71111" y1="15789" x2="71111" y2="15789"/>
                        <a14:foregroundMark x1="73333" y1="21754" x2="73333" y2="21754"/>
                        <a14:foregroundMark x1="71515" y1="18947" x2="71515" y2="18947"/>
                        <a14:foregroundMark x1="38586" y1="69825" x2="38586" y2="69825"/>
                        <a14:foregroundMark x1="34949" y1="72982" x2="34949" y2="72982"/>
                        <a14:foregroundMark x1="37980" y1="72281" x2="37980" y2="72281"/>
                        <a14:foregroundMark x1="34545" y1="77544" x2="34545" y2="77544"/>
                        <a14:foregroundMark x1="18182" y1="57193" x2="18182" y2="57193"/>
                        <a14:foregroundMark x1="23636" y1="71930" x2="23636" y2="71930"/>
                        <a14:foregroundMark x1="22020" y1="88421" x2="22020" y2="88421"/>
                        <a14:foregroundMark x1="20606" y1="87018" x2="20606" y2="87018"/>
                        <a14:foregroundMark x1="42424" y1="14737" x2="42424" y2="14737"/>
                        <a14:foregroundMark x1="74545" y1="3509" x2="74545" y2="3509"/>
                        <a14:foregroundMark x1="73333" y1="8421" x2="73333" y2="8421"/>
                        <a14:foregroundMark x1="77374" y1="38596" x2="77374" y2="38596"/>
                        <a14:foregroundMark x1="72323" y1="41754" x2="72323" y2="41754"/>
                        <a14:foregroundMark x1="18384" y1="86316" x2="18384" y2="86316"/>
                        <a14:foregroundMark x1="38384" y1="79649" x2="38384" y2="79649"/>
                        <a14:foregroundMark x1="42020" y1="78947" x2="42020" y2="78947"/>
                        <a14:foregroundMark x1="82020" y1="35439" x2="82020" y2="35439"/>
                        <a14:foregroundMark x1="73333" y1="17895" x2="73333" y2="17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8233" y="2643792"/>
            <a:ext cx="4715533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A087-7E53-42C9-A6FE-F058A70D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algn="just"/>
            <a:r>
              <a:rPr lang="en-US" b="1" dirty="0">
                <a:latin typeface="+mn-lt"/>
              </a:rPr>
              <a:t>1. </a:t>
            </a:r>
            <a:r>
              <a:rPr lang="en-US" b="1" dirty="0" err="1">
                <a:latin typeface="+mn-lt"/>
              </a:rPr>
              <a:t>Rạp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xiếc</a:t>
            </a:r>
            <a:r>
              <a:rPr lang="en-US" b="1" dirty="0">
                <a:latin typeface="+mn-lt"/>
              </a:rPr>
              <a:t> in </a:t>
            </a:r>
            <a:r>
              <a:rPr lang="en-US" b="1" dirty="0" err="1">
                <a:latin typeface="+mn-lt"/>
              </a:rPr>
              <a:t>tờ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quảng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cáo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này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để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làm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gì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DEFC-E288-407C-B88B-2F26AF8B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Rạp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xiếc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in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tờ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quảng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này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để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giới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thiệu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chương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trình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lôi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cuốn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mọi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ng</a:t>
            </a:r>
            <a:r>
              <a:rPr lang="vi-VN" dirty="0">
                <a:solidFill>
                  <a:srgbClr val="0070C0"/>
                </a:solidFill>
                <a:sym typeface="Wingdings" panose="05000000000000000000" pitchFamily="2" charset="2"/>
              </a:rPr>
              <a:t>ư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ời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đến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rạp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xem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xiếc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A9093-CBD2-4A57-90B0-0656E3E42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3" r="7915"/>
          <a:stretch/>
        </p:blipFill>
        <p:spPr>
          <a:xfrm>
            <a:off x="4620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96CB-B41A-4799-B723-5CDFE309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67848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2. </a:t>
            </a:r>
            <a:r>
              <a:rPr lang="en-US" sz="3200" b="1" dirty="0" err="1">
                <a:latin typeface="+mn-lt"/>
              </a:rPr>
              <a:t>Từng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phần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nội</a:t>
            </a:r>
            <a:r>
              <a:rPr lang="en-US" sz="3200" b="1" dirty="0">
                <a:latin typeface="+mn-lt"/>
              </a:rPr>
              <a:t> dung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tờ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quảng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em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biết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điều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gì</a:t>
            </a:r>
            <a:r>
              <a:rPr lang="en-US" sz="3200" b="1" dirty="0">
                <a:latin typeface="+mn-lt"/>
              </a:rPr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399EDC-C537-4877-AEB2-336C7F652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331" y="853107"/>
            <a:ext cx="4919870" cy="6004893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23D29AA5-F1F5-48CB-9687-B7329D9B75F3}"/>
              </a:ext>
            </a:extLst>
          </p:cNvPr>
          <p:cNvSpPr/>
          <p:nvPr/>
        </p:nvSpPr>
        <p:spPr>
          <a:xfrm>
            <a:off x="3346575" y="1531591"/>
            <a:ext cx="449541" cy="932449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56CEA48-56ED-4067-88F1-786D977DC246}"/>
              </a:ext>
            </a:extLst>
          </p:cNvPr>
          <p:cNvSpPr/>
          <p:nvPr/>
        </p:nvSpPr>
        <p:spPr>
          <a:xfrm>
            <a:off x="4249083" y="3260842"/>
            <a:ext cx="388251" cy="77964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E8656CE-43F1-482E-87F1-3BBFDB0E049F}"/>
              </a:ext>
            </a:extLst>
          </p:cNvPr>
          <p:cNvSpPr/>
          <p:nvPr/>
        </p:nvSpPr>
        <p:spPr>
          <a:xfrm>
            <a:off x="4271965" y="4185063"/>
            <a:ext cx="388251" cy="67848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B04E5-69C4-493A-A81C-3C21F9D3909E}"/>
              </a:ext>
            </a:extLst>
          </p:cNvPr>
          <p:cNvSpPr txBox="1"/>
          <p:nvPr/>
        </p:nvSpPr>
        <p:spPr>
          <a:xfrm>
            <a:off x="8614744" y="2554631"/>
            <a:ext cx="32298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b.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,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rạp</a:t>
            </a:r>
            <a:r>
              <a:rPr lang="en-US" dirty="0"/>
              <a:t> </a:t>
            </a:r>
            <a:r>
              <a:rPr lang="en-US" dirty="0" err="1"/>
              <a:t>xiếc</a:t>
            </a:r>
            <a:endParaRPr lang="en-US" dirty="0"/>
          </a:p>
        </p:txBody>
      </p:sp>
      <p:sp>
        <p:nvSpPr>
          <p:cNvPr id="12" name="Star: 8 Points 11">
            <a:extLst>
              <a:ext uri="{FF2B5EF4-FFF2-40B4-BE49-F238E27FC236}">
                <a16:creationId xmlns:a16="http://schemas.microsoft.com/office/drawing/2014/main" id="{370EF10A-81D5-4CB3-97BB-80CF7156F5D2}"/>
              </a:ext>
            </a:extLst>
          </p:cNvPr>
          <p:cNvSpPr/>
          <p:nvPr/>
        </p:nvSpPr>
        <p:spPr>
          <a:xfrm>
            <a:off x="2709435" y="1743575"/>
            <a:ext cx="444365" cy="5084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Star: 8 Points 12">
            <a:extLst>
              <a:ext uri="{FF2B5EF4-FFF2-40B4-BE49-F238E27FC236}">
                <a16:creationId xmlns:a16="http://schemas.microsoft.com/office/drawing/2014/main" id="{59A99150-5A5B-4BDB-B75C-7845DF5F99A3}"/>
              </a:ext>
            </a:extLst>
          </p:cNvPr>
          <p:cNvSpPr/>
          <p:nvPr/>
        </p:nvSpPr>
        <p:spPr>
          <a:xfrm>
            <a:off x="3427948" y="2586770"/>
            <a:ext cx="444365" cy="5084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Star: 8 Points 13">
            <a:extLst>
              <a:ext uri="{FF2B5EF4-FFF2-40B4-BE49-F238E27FC236}">
                <a16:creationId xmlns:a16="http://schemas.microsoft.com/office/drawing/2014/main" id="{4D54B728-E058-4A14-B90E-2B0159D43FEC}"/>
              </a:ext>
            </a:extLst>
          </p:cNvPr>
          <p:cNvSpPr/>
          <p:nvPr/>
        </p:nvSpPr>
        <p:spPr>
          <a:xfrm>
            <a:off x="3626018" y="3390452"/>
            <a:ext cx="444365" cy="5084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2D31624C-DE7E-4B98-BE22-DAB614243C6C}"/>
              </a:ext>
            </a:extLst>
          </p:cNvPr>
          <p:cNvSpPr/>
          <p:nvPr/>
        </p:nvSpPr>
        <p:spPr>
          <a:xfrm>
            <a:off x="3827600" y="4241474"/>
            <a:ext cx="444365" cy="508480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801B8A-757C-4A08-A1F4-FB58C9BC0ED0}"/>
              </a:ext>
            </a:extLst>
          </p:cNvPr>
          <p:cNvSpPr txBox="1"/>
          <p:nvPr/>
        </p:nvSpPr>
        <p:spPr>
          <a:xfrm>
            <a:off x="8498584" y="2067389"/>
            <a:ext cx="162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92771"/>
                </a:highlight>
              </a:rPr>
              <a:t> a. </a:t>
            </a:r>
            <a:r>
              <a:rPr lang="en-US" dirty="0" err="1">
                <a:highlight>
                  <a:srgbClr val="F92771"/>
                </a:highlight>
              </a:rPr>
              <a:t>Các</a:t>
            </a:r>
            <a:r>
              <a:rPr lang="en-US" dirty="0">
                <a:highlight>
                  <a:srgbClr val="F92771"/>
                </a:highlight>
              </a:rPr>
              <a:t> </a:t>
            </a:r>
            <a:r>
              <a:rPr lang="en-US" dirty="0" err="1">
                <a:highlight>
                  <a:srgbClr val="F92771"/>
                </a:highlight>
              </a:rPr>
              <a:t>tiết</a:t>
            </a:r>
            <a:r>
              <a:rPr lang="en-US" dirty="0">
                <a:highlight>
                  <a:srgbClr val="F92771"/>
                </a:highlight>
              </a:rPr>
              <a:t> </a:t>
            </a:r>
            <a:r>
              <a:rPr lang="en-US" dirty="0" err="1">
                <a:highlight>
                  <a:srgbClr val="F92771"/>
                </a:highlight>
              </a:rPr>
              <a:t>mục</a:t>
            </a:r>
            <a:endParaRPr lang="en-US" dirty="0">
              <a:highlight>
                <a:srgbClr val="F92771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80E08A-5559-4A4C-9DA0-9AC0F17C6442}"/>
              </a:ext>
            </a:extLst>
          </p:cNvPr>
          <p:cNvSpPr txBox="1"/>
          <p:nvPr/>
        </p:nvSpPr>
        <p:spPr>
          <a:xfrm>
            <a:off x="8545888" y="3061977"/>
            <a:ext cx="361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 c. </a:t>
            </a:r>
            <a:r>
              <a:rPr lang="en-US" dirty="0" err="1">
                <a:highlight>
                  <a:srgbClr val="00FFFF"/>
                </a:highlight>
              </a:rPr>
              <a:t>Cơ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sở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vật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chất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và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mức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giảm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giá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vé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827F63-E1F2-4182-ADB7-25612E3E9402}"/>
              </a:ext>
            </a:extLst>
          </p:cNvPr>
          <p:cNvSpPr txBox="1"/>
          <p:nvPr/>
        </p:nvSpPr>
        <p:spPr>
          <a:xfrm>
            <a:off x="8545888" y="3455442"/>
            <a:ext cx="367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00FF"/>
                </a:highlight>
              </a:rPr>
              <a:t> d. </a:t>
            </a:r>
            <a:r>
              <a:rPr lang="en-US" dirty="0" err="1">
                <a:highlight>
                  <a:srgbClr val="FF00FF"/>
                </a:highlight>
              </a:rPr>
              <a:t>Thời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gian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biểu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diễn</a:t>
            </a:r>
            <a:r>
              <a:rPr lang="en-US" dirty="0">
                <a:highlight>
                  <a:srgbClr val="FF00FF"/>
                </a:highlight>
              </a:rPr>
              <a:t>, </a:t>
            </a:r>
            <a:r>
              <a:rPr lang="en-US" dirty="0" err="1">
                <a:highlight>
                  <a:srgbClr val="FF00FF"/>
                </a:highlight>
              </a:rPr>
              <a:t>cách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liên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hệ</a:t>
            </a:r>
            <a:endParaRPr lang="en-US" dirty="0">
              <a:highlight>
                <a:srgbClr val="FF00FF"/>
              </a:highlight>
            </a:endParaRPr>
          </a:p>
          <a:p>
            <a:r>
              <a:rPr lang="en-US" dirty="0" err="1">
                <a:highlight>
                  <a:srgbClr val="FF00FF"/>
                </a:highlight>
              </a:rPr>
              <a:t>mua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vé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và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lời</a:t>
            </a:r>
            <a:r>
              <a:rPr lang="en-US" dirty="0">
                <a:highlight>
                  <a:srgbClr val="FF00FF"/>
                </a:highlight>
              </a:rPr>
              <a:t> </a:t>
            </a:r>
            <a:r>
              <a:rPr lang="en-US" dirty="0" err="1">
                <a:highlight>
                  <a:srgbClr val="FF00FF"/>
                </a:highlight>
              </a:rPr>
              <a:t>mời</a:t>
            </a:r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1A1265-6E8E-4F36-B1C4-999D963739A2}"/>
              </a:ext>
            </a:extLst>
          </p:cNvPr>
          <p:cNvSpPr txBox="1"/>
          <p:nvPr/>
        </p:nvSpPr>
        <p:spPr>
          <a:xfrm>
            <a:off x="8579957" y="5181025"/>
            <a:ext cx="309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nội</a:t>
            </a:r>
            <a:r>
              <a:rPr lang="en-US" sz="2400" dirty="0">
                <a:solidFill>
                  <a:srgbClr val="FF0000"/>
                </a:solidFill>
              </a:rPr>
              <a:t> dung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tờ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cáo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Vì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sao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9B7B403B-EBF5-4728-BB20-08913098B9E8}"/>
              </a:ext>
            </a:extLst>
          </p:cNvPr>
          <p:cNvSpPr/>
          <p:nvPr/>
        </p:nvSpPr>
        <p:spPr>
          <a:xfrm>
            <a:off x="4054330" y="2557903"/>
            <a:ext cx="421592" cy="64114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11 0.00208 L -0.13711 0.00231 C -0.14088 0.00416 -0.14466 0.00601 -0.14843 0.00833 C -0.14987 0.00902 -0.15117 0.01041 -0.15273 0.01134 C -0.15534 0.01296 -0.15768 0.01319 -0.16041 0.01435 C -0.16133 0.01481 -0.16211 0.0155 -0.16302 0.01597 L -0.16992 0.01898 C -0.17695 0.02731 -0.17109 0.02129 -0.18802 0.02523 L -0.19492 0.02662 C -0.19583 0.02777 -0.19648 0.02916 -0.19752 0.02963 C -0.20026 0.03125 -0.20612 0.03287 -0.20612 0.0331 C -0.21028 0.03773 -0.2095 0.03726 -0.21653 0.0405 C -0.22031 0.04213 -0.22448 0.04444 -0.22851 0.04513 C -0.23281 0.04583 -0.23711 0.04606 -0.24153 0.04675 L -0.31901 0.04513 C -0.32096 0.04513 -0.32252 0.04398 -0.32422 0.04351 C -0.3276 0.04282 -0.33112 0.04259 -0.3345 0.04213 C -0.33659 0.04097 -0.33854 0.03958 -0.34062 0.03888 C -0.34401 0.03773 -0.36041 0.03333 -0.36562 0.03125 C -0.37304 0.02824 -0.38047 0.02546 -0.38802 0.02361 C -0.39114 0.02291 -0.39427 0.02268 -0.39752 0.02199 C -0.4026 0.02013 -0.40625 0.01828 -0.41146 0.01736 C -0.41588 0.01666 -0.42044 0.01643 -0.42513 0.01597 L -0.43633 0.01435 C -0.44961 0.00856 -0.43646 0.01412 -0.45182 0.00833 C -0.45299 0.00787 -0.45403 0.00694 -0.45521 0.00671 C -0.46015 0.00578 -0.46497 0.00555 -0.46992 0.00509 C -0.47135 0.00463 -0.47278 0.00416 -0.47422 0.0037 C -0.47513 0.00324 -0.47591 0.00231 -0.47682 0.00208 C -0.47995 0.00138 -0.48307 0.00115 -0.48633 0.00046 C -0.48854 4.44444E-6 -0.49088 -0.00047 -0.49323 -0.00093 C -0.49622 -0.00186 -0.50703 -0.0051 -0.51133 -0.00556 C -0.53424 -0.0088 -0.56692 -0.00811 -0.58541 -0.00857 L -0.59323 -0.01181 C -0.59427 -0.01227 -0.59544 -0.01297 -0.59661 -0.0132 C -0.60091 -0.01412 -0.60521 -0.01436 -0.6095 -0.01482 C -0.61302 -0.01575 -0.61653 -0.01644 -0.61992 -0.01783 C -0.62474 -0.02014 -0.62213 -0.01899 -0.6276 -0.02107 C -0.63593 -0.02037 -0.64427 -0.02037 -0.6526 -0.01945 C -0.65468 -0.01922 -0.65677 -0.01899 -0.65872 -0.01783 C -0.6651 -0.01436 -0.65677 -0.01459 -0.66471 -0.01181 C -0.66784 -0.01065 -0.67109 -0.01065 -0.67422 -0.01019 C -0.68333 -0.00695 -0.68164 -0.00718 -0.69661 -0.00718 C -0.69804 -0.00718 -0.69948 -0.00811 -0.70091 -0.00857 C -0.70195 -0.01227 -0.70429 -0.02014 -0.70429 -0.02408 L -0.70429 -0.02547 L -0.70429 -0.02524 " pathEditMode="relative" rAng="0" ptsTypes="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5 -0.00023 L -0.07305 -0.00023 C -0.07747 0.0007 -0.08177 0.00093 -0.08607 0.00278 C -0.09805 0.00764 -0.09388 0.01019 -0.10586 0.01806 C -0.10859 0.01991 -0.11172 0.01968 -0.11445 0.02107 C -0.11797 0.02269 -0.12135 0.02523 -0.12487 0.02732 C -0.12799 0.02894 -0.13125 0.02986 -0.13437 0.03171 C -0.13698 0.03357 -0.13932 0.03634 -0.14206 0.03796 C -0.14492 0.03958 -0.14791 0.03982 -0.15065 0.04097 C -0.15482 0.04282 -0.15885 0.04468 -0.16276 0.04722 C -0.17943 0.05695 -0.16302 0.05046 -0.18086 0.05625 L -0.20586 0.07315 C -0.20989 0.07593 -0.2138 0.0794 -0.21797 0.08079 L -0.22747 0.0838 C -0.23646 0.08982 -0.24284 0.09468 -0.25325 0.09769 C -0.25677 0.09861 -0.26015 0.09954 -0.26367 0.1007 C -0.26484 0.10116 -0.26588 0.10185 -0.26706 0.10232 C -0.27057 0.10347 -0.27396 0.10417 -0.27747 0.10532 C -0.27864 0.10579 -0.27969 0.10671 -0.28086 0.10695 C -0.28633 0.1081 -0.2918 0.1088 -0.29726 0.10995 L -0.31797 0.11458 C -0.32956 0.11713 -0.32174 0.11482 -0.33086 0.11759 C -0.34818 0.12778 -0.33594 0.12199 -0.36888 0.12384 C -0.38815 0.13519 -0.36875 0.12407 -0.42396 0.12824 C -0.42682 0.12847 -0.42969 0.1294 -0.43268 0.12986 C -0.43945 0.13102 -0.44635 0.13241 -0.45325 0.13287 L -0.47396 0.13449 C -0.48607 0.13704 -0.47864 0.13588 -0.49635 0.13588 L -0.49635 0.13588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16 0.00486 L -0.15716 0.00486 C -0.15977 0.00532 -0.1625 0.00509 -0.16497 0.00625 C -0.16849 0.00787 -0.17175 0.01111 -0.17539 0.0125 C -0.18164 0.01458 -0.17813 0.01366 -0.18568 0.01551 C -0.18737 0.01643 -0.18919 0.01736 -0.19089 0.01852 C -0.19284 0.01991 -0.19479 0.02222 -0.19688 0.02315 C -0.19974 0.02431 -0.20261 0.02407 -0.20547 0.02477 C -0.21224 0.0287 -0.21471 0.03079 -0.22188 0.03241 C -0.22591 0.03333 -0.22995 0.03333 -0.23399 0.0338 C -0.23685 0.03542 -0.23971 0.03727 -0.24258 0.03843 C -0.24583 0.03981 -0.25573 0.0412 -0.25807 0.04143 C -0.26042 0.04259 -0.26276 0.04329 -0.26497 0.04468 C -0.26823 0.0463 -0.27122 0.04907 -0.27448 0.05069 C -0.27643 0.05162 -0.27852 0.05162 -0.28047 0.05231 C -0.2819 0.05278 -0.28346 0.05301 -0.28477 0.0537 C -0.28659 0.05463 -0.28828 0.05579 -0.28997 0.05694 C -0.29232 0.05833 -0.29453 0.06065 -0.29688 0.06134 C -0.3 0.0625 -0.30326 0.0625 -0.30638 0.06296 L -0.31497 0.06597 C -0.31888 0.06736 -0.32227 0.06806 -0.32617 0.06921 C -0.33177 0.07315 -0.33125 0.07292 -0.33828 0.07685 C -0.34024 0.07778 -0.34232 0.07893 -0.34427 0.07986 C -0.34596 0.08056 -0.34779 0.08079 -0.34948 0.08148 C -0.35143 0.08287 -0.35339 0.08472 -0.35547 0.08588 C -0.35899 0.08819 -0.35951 0.08704 -0.36328 0.08912 C -0.37162 0.09352 -0.36849 0.09398 -0.37708 0.09676 C -0.37956 0.09745 -0.38229 0.09745 -0.38477 0.09815 C -0.38737 0.09907 -0.38997 0.10023 -0.39258 0.10139 C -0.39466 0.10208 -0.39649 0.1037 -0.39857 0.1044 C -0.40143 0.10532 -0.4043 0.10532 -0.40729 0.10579 C -0.4112 0.10741 -0.41979 0.11088 -0.42357 0.11204 C -0.42617 0.11273 -0.42878 0.11296 -0.43138 0.11366 C -0.44649 0.12037 -0.42891 0.11319 -0.44857 0.11806 C -0.45117 0.11875 -0.45378 0.12083 -0.45638 0.1213 C -0.46667 0.12245 -0.47708 0.12222 -0.48737 0.12268 L -0.51328 0.12593 C -0.5319 0.12593 -0.55065 0.12477 -0.56927 0.12431 C -0.57526 0.12083 -0.56823 0.12593 -0.57448 0.11667 C -0.57513 0.11551 -0.57617 0.11528 -0.57708 0.11505 C -0.58112 0.11458 -0.58516 0.11505 -0.58906 0.11505 L -0.58906 0.11505 " pathEditMode="relative" ptsTypes="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81 0.00393 L -0.15781 0.00393 C -0.16159 0.00694 -0.16523 0.01018 -0.16914 0.01296 C -0.17018 0.01388 -0.17148 0.01365 -0.17252 0.01458 C -0.17435 0.01574 -0.17591 0.01805 -0.17773 0.01921 C -0.18047 0.0206 -0.18359 0.0206 -0.18633 0.02222 C -0.18724 0.02268 -0.18802 0.02314 -0.18893 0.02361 C -0.19036 0.02476 -0.19179 0.02592 -0.19323 0.02685 C -0.19596 0.02847 -0.19909 0.02893 -0.20182 0.02986 C -0.20325 0.03032 -0.20468 0.03078 -0.20612 0.03148 C -0.20729 0.03333 -0.20807 0.03634 -0.20963 0.0375 C -0.21146 0.03888 -0.21367 0.03842 -0.21562 0.03912 C -0.21731 0.03958 -0.21914 0.04004 -0.22083 0.04051 C -0.22278 0.04259 -0.22474 0.0449 -0.22682 0.04676 C -0.22864 0.04814 -0.23216 0.04907 -0.23372 0.04976 C -0.23489 0.05069 -0.23593 0.05208 -0.23724 0.05277 C -0.23971 0.05463 -0.24258 0.05486 -0.24492 0.0574 C -0.24635 0.05902 -0.24765 0.06088 -0.24922 0.06203 C -0.25091 0.06296 -0.25273 0.06296 -0.25442 0.06342 C -0.25586 0.06388 -0.25729 0.06458 -0.25872 0.06504 C -0.26041 0.06666 -0.26211 0.06851 -0.26393 0.06967 C -0.26927 0.07291 -0.27291 0.07314 -0.27851 0.0743 C -0.28151 0.07638 -0.28424 0.07893 -0.28724 0.08032 C -0.28919 0.08148 -0.29127 0.08078 -0.29323 0.08194 C -0.29596 0.08333 -0.2983 0.08611 -0.30104 0.08796 C -0.31054 0.09467 -0.30677 0.0912 -0.31653 0.0956 C -0.33242 0.10324 -0.30703 0.09351 -0.33034 0.10185 C -0.33203 0.10324 -0.33372 0.10532 -0.33541 0.10648 C -0.33711 0.1074 -0.34479 0.10926 -0.34583 0.10949 C -0.34752 0.11041 -0.34948 0.11088 -0.35104 0.1125 C -0.35234 0.11412 -0.35299 0.11736 -0.35442 0.11875 C -0.35625 0.12013 -0.35846 0.11944 -0.36041 0.12013 C -0.36393 0.12152 -0.36731 0.12338 -0.37083 0.12476 C -0.37278 0.12546 -0.37487 0.12569 -0.37682 0.12638 C -0.38685 0.12893 -0.37708 0.12685 -0.39062 0.12939 C -0.40156 0.14236 -0.38932 0.12986 -0.40351 0.13703 C -0.40521 0.13773 -0.40638 0.14027 -0.40794 0.14166 C -0.40872 0.14236 -0.40963 0.14282 -0.41041 0.14305 C -0.41185 0.14375 -0.41341 0.14398 -0.41484 0.14467 C -0.41705 0.1456 -0.4194 0.14676 -0.42174 0.14768 C -0.42278 0.14814 -0.42396 0.14884 -0.42513 0.1493 C -0.42656 0.14976 -0.42799 0.15 -0.42942 0.15069 C -0.43125 0.15162 -0.43281 0.15301 -0.43463 0.15393 C -0.43854 0.15555 -0.44362 0.15578 -0.44752 0.15694 C -0.45039 0.15763 -0.45325 0.15902 -0.45612 0.15995 C -0.45729 0.16111 -0.45846 0.16203 -0.45963 0.16296 C -0.46471 0.16689 -0.47044 0.16551 -0.47604 0.1662 C -0.47942 0.16805 -0.48281 0.17037 -0.48633 0.17222 C -0.4875 0.17291 -0.48854 0.17361 -0.48984 0.17384 C -0.51445 0.17523 -0.53919 0.17569 -0.56393 0.17685 C -0.57109 0.17708 -0.58541 0.17847 -0.58541 0.17847 L -0.58541 0.17847 " pathEditMode="relative" ptsTypes="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1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F255-0BF6-4E6D-9899-AB0A76D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just"/>
            <a:r>
              <a:rPr lang="en-US" sz="2800" b="1" dirty="0">
                <a:latin typeface="+mn-lt"/>
              </a:rPr>
              <a:t>3. </a:t>
            </a:r>
            <a:r>
              <a:rPr lang="en-US" sz="2800" b="1" dirty="0" err="1">
                <a:latin typeface="+mn-lt"/>
              </a:rPr>
              <a:t>Câu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văn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trong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tờ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quảng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cáo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có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ngắn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gọn</a:t>
            </a:r>
            <a:r>
              <a:rPr lang="en-US" sz="2800" b="1" dirty="0">
                <a:latin typeface="+mn-lt"/>
              </a:rPr>
              <a:t>, </a:t>
            </a:r>
            <a:r>
              <a:rPr lang="en-US" sz="2800" b="1" dirty="0" err="1">
                <a:latin typeface="+mn-lt"/>
              </a:rPr>
              <a:t>rõ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ràng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không</a:t>
            </a:r>
            <a:r>
              <a:rPr lang="en-US" sz="2800" b="1" dirty="0">
                <a:latin typeface="+mn-lt"/>
              </a:rPr>
              <a:t>? </a:t>
            </a:r>
            <a:r>
              <a:rPr lang="en-US" sz="2800" b="1" dirty="0" err="1">
                <a:latin typeface="+mn-lt"/>
              </a:rPr>
              <a:t>Tại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sao</a:t>
            </a:r>
            <a:r>
              <a:rPr lang="en-US" sz="2800" b="1" dirty="0">
                <a:latin typeface="+mn-lt"/>
              </a:rPr>
              <a:t> ng</a:t>
            </a:r>
            <a:r>
              <a:rPr lang="vi-VN" sz="2800" b="1" dirty="0">
                <a:latin typeface="+mn-lt"/>
              </a:rPr>
              <a:t>ư</a:t>
            </a:r>
            <a:r>
              <a:rPr lang="en-US" sz="2800" b="1" dirty="0" err="1">
                <a:latin typeface="+mn-lt"/>
              </a:rPr>
              <a:t>ời</a:t>
            </a:r>
            <a:r>
              <a:rPr lang="en-US" sz="2800" b="1" dirty="0">
                <a:latin typeface="+mn-lt"/>
              </a:rPr>
              <a:t> ta </a:t>
            </a:r>
            <a:r>
              <a:rPr lang="en-US" sz="2800" b="1" dirty="0" err="1">
                <a:latin typeface="+mn-lt"/>
              </a:rPr>
              <a:t>lại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viết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ngắn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gọn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nh</a:t>
            </a:r>
            <a:r>
              <a:rPr lang="vi-VN" sz="2800" b="1" dirty="0">
                <a:latin typeface="+mn-lt"/>
              </a:rPr>
              <a:t>ư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vậy</a:t>
            </a:r>
            <a:r>
              <a:rPr lang="en-US" sz="2800" b="1" dirty="0">
                <a:latin typeface="+mn-lt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A348B7-C0C9-4048-8604-4A537952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câu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văn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trong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tờ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quảng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rất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ngắn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gọn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rõ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ràng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dễ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nhớ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Người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ta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viết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</a:t>
            </a:r>
            <a:r>
              <a:rPr lang="vi-VN" dirty="0">
                <a:solidFill>
                  <a:srgbClr val="0070C0"/>
                </a:solidFill>
                <a:sym typeface="Wingdings" panose="05000000000000000000" pitchFamily="2" charset="2"/>
              </a:rPr>
              <a:t>ư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vậy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để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ng</a:t>
            </a:r>
            <a:r>
              <a:rPr lang="vi-VN" dirty="0">
                <a:solidFill>
                  <a:srgbClr val="0070C0"/>
                </a:solidFill>
                <a:sym typeface="Wingdings" panose="05000000000000000000" pitchFamily="2" charset="2"/>
              </a:rPr>
              <a:t>ư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ời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đọc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không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mất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thời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gian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nhưng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vẫn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nhớ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được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thông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tin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của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buổi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biểu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diễn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45410-2740-4436-A9DA-C23D7C05A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3" r="791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3F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6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F255-0BF6-4E6D-9899-AB0A76D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algn="just"/>
            <a:r>
              <a:rPr lang="en-US" sz="3200" b="1" dirty="0">
                <a:latin typeface="+mn-lt"/>
              </a:rPr>
              <a:t>4. </a:t>
            </a:r>
            <a:r>
              <a:rPr lang="en-US" sz="3200" b="1" dirty="0" err="1">
                <a:latin typeface="+mn-lt"/>
              </a:rPr>
              <a:t>Trong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tờ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quảng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mấy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kiểu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chữ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màu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sắc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của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chữ</a:t>
            </a:r>
            <a:r>
              <a:rPr lang="en-US" sz="3200" b="1" dirty="0">
                <a:latin typeface="+mn-lt"/>
              </a:rPr>
              <a:t> ra </a:t>
            </a:r>
            <a:r>
              <a:rPr lang="en-US" sz="3200" b="1" dirty="0" err="1">
                <a:latin typeface="+mn-lt"/>
              </a:rPr>
              <a:t>sao</a:t>
            </a:r>
            <a:r>
              <a:rPr lang="en-US" sz="3200" b="1" dirty="0">
                <a:latin typeface="+mn-lt"/>
              </a:rPr>
              <a:t>? </a:t>
            </a:r>
            <a:r>
              <a:rPr lang="en-US" sz="3200" b="1" dirty="0" err="1">
                <a:latin typeface="+mn-lt"/>
              </a:rPr>
              <a:t>Viết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chữ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như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vậy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tác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dụng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gì</a:t>
            </a:r>
            <a:r>
              <a:rPr lang="en-US" sz="3200" b="1" dirty="0">
                <a:latin typeface="+mn-lt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A348B7-C0C9-4048-8604-4A537952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Những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từ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ngữ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quan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trọng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được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in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đậm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Chữ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được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trình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bày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với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nhiều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kích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cỡ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khác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nhau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kiểu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chữ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thẳng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chữ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nghiêng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chữ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uốn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cong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khác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màu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sắc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khác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nhau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Viết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chữ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như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vậy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để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thu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hút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người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đọc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45410-2740-4436-A9DA-C23D7C05A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3" r="791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787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F255-0BF6-4E6D-9899-AB0A76D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+mn-lt"/>
              </a:rPr>
              <a:t>5. </a:t>
            </a:r>
            <a:r>
              <a:rPr lang="en-US" sz="3200" b="1" dirty="0" err="1">
                <a:latin typeface="+mn-lt"/>
              </a:rPr>
              <a:t>Ngoài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phần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thông</a:t>
            </a:r>
            <a:r>
              <a:rPr lang="en-US" sz="3200" b="1" dirty="0">
                <a:latin typeface="+mn-lt"/>
              </a:rPr>
              <a:t> tin, </a:t>
            </a:r>
            <a:r>
              <a:rPr lang="en-US" sz="3200" b="1" dirty="0" err="1">
                <a:latin typeface="+mn-lt"/>
              </a:rPr>
              <a:t>tờ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quảng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còn</a:t>
            </a:r>
            <a:r>
              <a:rPr lang="en-US" sz="3200" b="1" dirty="0">
                <a:latin typeface="+mn-lt"/>
              </a:rPr>
              <a:t> đ</a:t>
            </a:r>
            <a:r>
              <a:rPr lang="vi-VN" sz="3200" b="1" dirty="0">
                <a:latin typeface="+mn-lt"/>
              </a:rPr>
              <a:t>ư</a:t>
            </a:r>
            <a:r>
              <a:rPr lang="en-US" sz="3200" b="1" dirty="0" err="1">
                <a:latin typeface="+mn-lt"/>
              </a:rPr>
              <a:t>ợc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trang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trí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nh</a:t>
            </a:r>
            <a:r>
              <a:rPr lang="vi-VN" sz="3200" b="1" dirty="0">
                <a:latin typeface="+mn-lt"/>
              </a:rPr>
              <a:t>ư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thế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nào</a:t>
            </a:r>
            <a:r>
              <a:rPr lang="en-US" sz="3200" b="1" dirty="0">
                <a:latin typeface="+mn-lt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A348B7-C0C9-4048-8604-4A537952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Tờ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quảng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còn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có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tranh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minh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họa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làm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nội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dung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quảng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đẹp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hơn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hấp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dẫn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ấn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tượng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hơn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45410-2740-4436-A9DA-C23D7C05A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3" r="791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632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F255-0BF6-4E6D-9899-AB0A76DB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just"/>
            <a:r>
              <a:rPr lang="en-US" sz="3600" b="1" dirty="0">
                <a:latin typeface="+mn-lt"/>
              </a:rPr>
              <a:t>6. </a:t>
            </a:r>
            <a:r>
              <a:rPr lang="en-US" sz="3600" b="1" dirty="0" err="1">
                <a:latin typeface="+mn-lt"/>
              </a:rPr>
              <a:t>Em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thường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thấy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quảng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cáo</a:t>
            </a:r>
            <a:r>
              <a:rPr lang="en-US" sz="3600" b="1" dirty="0">
                <a:latin typeface="+mn-lt"/>
              </a:rPr>
              <a:t> ở </a:t>
            </a:r>
            <a:r>
              <a:rPr lang="en-US" sz="3600" b="1" dirty="0" err="1">
                <a:latin typeface="+mn-lt"/>
              </a:rPr>
              <a:t>những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đâu</a:t>
            </a:r>
            <a:r>
              <a:rPr lang="en-US" sz="3600" b="1" dirty="0">
                <a:latin typeface="+mn-lt"/>
              </a:rPr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A348B7-C0C9-4048-8604-4A537952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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Quảng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có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ở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nhiều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nơi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như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băng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treo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trên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đường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trên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nóc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tòa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nhà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cao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tầng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trong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khu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vui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chơi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giải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trí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trên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báo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đài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70C0"/>
                </a:solidFill>
                <a:sym typeface="Wingdings" panose="05000000000000000000" pitchFamily="2" charset="2"/>
              </a:rPr>
              <a:t>tivi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,…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F45410-2740-4436-A9DA-C23D7C05A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53" r="791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822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0CFD-0CC3-4AE0-BFE5-62B74BC8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latin typeface="+mn-lt"/>
              </a:rPr>
              <a:t>III. </a:t>
            </a:r>
            <a:r>
              <a:rPr lang="en-US" b="1" i="1" u="sng" dirty="0" err="1">
                <a:latin typeface="+mn-lt"/>
              </a:rPr>
              <a:t>Luyện</a:t>
            </a:r>
            <a:r>
              <a:rPr lang="en-US" b="1" i="1" u="sng" dirty="0">
                <a:latin typeface="+mn-lt"/>
              </a:rPr>
              <a:t> </a:t>
            </a:r>
            <a:r>
              <a:rPr lang="en-US" b="1" i="1" u="sng" dirty="0" err="1">
                <a:latin typeface="+mn-lt"/>
              </a:rPr>
              <a:t>đọc</a:t>
            </a:r>
            <a:r>
              <a:rPr lang="en-US" b="1" i="1" u="sng" dirty="0">
                <a:latin typeface="+mn-lt"/>
              </a:rPr>
              <a:t> </a:t>
            </a:r>
            <a:r>
              <a:rPr lang="en-US" b="1" i="1" u="sng" dirty="0" err="1">
                <a:latin typeface="+mn-lt"/>
              </a:rPr>
              <a:t>lại</a:t>
            </a:r>
            <a:r>
              <a:rPr lang="en-US" b="1" i="1" u="sng" dirty="0">
                <a:latin typeface="+mn-lt"/>
              </a:rPr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92E7A-46F6-426C-B1DC-75292D6C1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89825" l="9899" r="89899">
                        <a14:foregroundMark x1="58990" y1="9123" x2="58990" y2="9123"/>
                        <a14:foregroundMark x1="58788" y1="6667" x2="58788" y2="6667"/>
                        <a14:foregroundMark x1="76768" y1="17895" x2="76768" y2="17895"/>
                        <a14:foregroundMark x1="71111" y1="15789" x2="71111" y2="15789"/>
                        <a14:foregroundMark x1="73333" y1="21754" x2="73333" y2="21754"/>
                        <a14:foregroundMark x1="71515" y1="18947" x2="71515" y2="18947"/>
                        <a14:foregroundMark x1="38586" y1="69825" x2="38586" y2="69825"/>
                        <a14:foregroundMark x1="34949" y1="72982" x2="34949" y2="72982"/>
                        <a14:foregroundMark x1="37980" y1="72281" x2="37980" y2="72281"/>
                        <a14:foregroundMark x1="34545" y1="77544" x2="34545" y2="77544"/>
                        <a14:foregroundMark x1="18182" y1="57193" x2="18182" y2="57193"/>
                        <a14:foregroundMark x1="23636" y1="71930" x2="23636" y2="71930"/>
                        <a14:foregroundMark x1="22020" y1="88421" x2="22020" y2="88421"/>
                        <a14:foregroundMark x1="20606" y1="87018" x2="20606" y2="87018"/>
                        <a14:foregroundMark x1="42424" y1="14737" x2="42424" y2="14737"/>
                        <a14:foregroundMark x1="74545" y1="3509" x2="74545" y2="3509"/>
                        <a14:foregroundMark x1="73333" y1="8421" x2="73333" y2="8421"/>
                        <a14:foregroundMark x1="77374" y1="38596" x2="77374" y2="38596"/>
                        <a14:foregroundMark x1="72323" y1="41754" x2="72323" y2="41754"/>
                        <a14:foregroundMark x1="18384" y1="86316" x2="18384" y2="86316"/>
                        <a14:foregroundMark x1="38384" y1="79649" x2="38384" y2="79649"/>
                        <a14:foregroundMark x1="42020" y1="78947" x2="42020" y2="78947"/>
                        <a14:foregroundMark x1="82020" y1="35439" x2="82020" y2="35439"/>
                        <a14:foregroundMark x1="73333" y1="17895" x2="73333" y2="17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8233" y="2643792"/>
            <a:ext cx="4715533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79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215C5-A191-4F79-BC59-F3D35CDA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85" y="0"/>
            <a:ext cx="5618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7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DC26-AEFC-4E5B-A0A2-29C03265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u="sng" dirty="0">
                <a:latin typeface="+mn-lt"/>
              </a:rPr>
              <a:t>I. </a:t>
            </a:r>
            <a:r>
              <a:rPr lang="en-US" b="1" i="1" u="sng" dirty="0" err="1">
                <a:latin typeface="+mn-lt"/>
              </a:rPr>
              <a:t>Luyện</a:t>
            </a:r>
            <a:r>
              <a:rPr lang="en-US" b="1" i="1" u="sng" dirty="0">
                <a:latin typeface="+mn-lt"/>
              </a:rPr>
              <a:t> </a:t>
            </a:r>
            <a:r>
              <a:rPr lang="en-US" b="1" i="1" u="sng" dirty="0" err="1">
                <a:latin typeface="+mn-lt"/>
              </a:rPr>
              <a:t>đọc</a:t>
            </a:r>
            <a:r>
              <a:rPr lang="en-US" b="1" i="1" u="sng" dirty="0">
                <a:latin typeface="+mn-lt"/>
              </a:rPr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E19F95-1066-4EF4-B873-64C34D9AC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89825" l="9899" r="89899">
                        <a14:foregroundMark x1="58990" y1="9123" x2="58990" y2="9123"/>
                        <a14:foregroundMark x1="58788" y1="6667" x2="58788" y2="6667"/>
                        <a14:foregroundMark x1="76768" y1="17895" x2="76768" y2="17895"/>
                        <a14:foregroundMark x1="71111" y1="15789" x2="71111" y2="15789"/>
                        <a14:foregroundMark x1="73333" y1="21754" x2="73333" y2="21754"/>
                        <a14:foregroundMark x1="71515" y1="18947" x2="71515" y2="18947"/>
                        <a14:foregroundMark x1="38586" y1="69825" x2="38586" y2="69825"/>
                        <a14:foregroundMark x1="34949" y1="72982" x2="34949" y2="72982"/>
                        <a14:foregroundMark x1="37980" y1="72281" x2="37980" y2="72281"/>
                        <a14:foregroundMark x1="34545" y1="77544" x2="34545" y2="77544"/>
                        <a14:foregroundMark x1="18182" y1="57193" x2="18182" y2="57193"/>
                        <a14:foregroundMark x1="23636" y1="71930" x2="23636" y2="71930"/>
                        <a14:foregroundMark x1="22020" y1="88421" x2="22020" y2="88421"/>
                        <a14:foregroundMark x1="20606" y1="87018" x2="20606" y2="87018"/>
                        <a14:foregroundMark x1="42424" y1="14737" x2="42424" y2="14737"/>
                        <a14:foregroundMark x1="74545" y1="3509" x2="74545" y2="3509"/>
                        <a14:foregroundMark x1="73333" y1="8421" x2="73333" y2="8421"/>
                        <a14:foregroundMark x1="77374" y1="38596" x2="77374" y2="38596"/>
                        <a14:foregroundMark x1="72323" y1="41754" x2="72323" y2="41754"/>
                        <a14:foregroundMark x1="18384" y1="86316" x2="18384" y2="86316"/>
                        <a14:foregroundMark x1="38384" y1="79649" x2="38384" y2="79649"/>
                        <a14:foregroundMark x1="42020" y1="78947" x2="42020" y2="78947"/>
                        <a14:foregroundMark x1="82020" y1="35439" x2="82020" y2="35439"/>
                        <a14:foregroundMark x1="73333" y1="17895" x2="73333" y2="17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8233" y="2643792"/>
            <a:ext cx="4715533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5215C5-A191-4F79-BC59-F3D35CDA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585" y="0"/>
            <a:ext cx="5618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8788-FCAF-441C-9CB2-D9438AC0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7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latin typeface="+mn-lt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ƠNG TRÌNH XIẾC ĐẶC SẮC</a:t>
            </a:r>
            <a:br>
              <a:rPr lang="en-US" b="1" dirty="0">
                <a:latin typeface="+mn-lt"/>
                <a:cs typeface="Times New Roman" panose="02020603050405020304" pitchFamily="18" charset="0"/>
              </a:rPr>
            </a:b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nhi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1-6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A369-A07B-4157-8A03-BE83C91A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973"/>
            <a:ext cx="10515600" cy="44574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RẠP XIẾC CHÚ NGỰA VẰN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AACD2-E1EA-4227-B8EB-F75FD84B7B18}"/>
              </a:ext>
            </a:extLst>
          </p:cNvPr>
          <p:cNvSpPr txBox="1"/>
          <p:nvPr/>
        </p:nvSpPr>
        <p:spPr>
          <a:xfrm>
            <a:off x="847436" y="2032611"/>
            <a:ext cx="103731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Xiếc</a:t>
            </a:r>
            <a:r>
              <a:rPr lang="en-US" sz="2000" b="1" dirty="0"/>
              <a:t> </a:t>
            </a:r>
            <a:r>
              <a:rPr lang="en-US" sz="2000" b="1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nhộn</a:t>
            </a:r>
            <a:r>
              <a:rPr lang="en-US" sz="2000" dirty="0"/>
              <a:t>, </a:t>
            </a:r>
            <a:r>
              <a:rPr lang="en-US" sz="2000" dirty="0" err="1"/>
              <a:t>dí</a:t>
            </a:r>
            <a:r>
              <a:rPr lang="en-US" sz="2000" dirty="0"/>
              <a:t> </a:t>
            </a:r>
            <a:r>
              <a:rPr lang="en-US" sz="2000" dirty="0" err="1"/>
              <a:t>dỏm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Ảo</a:t>
            </a:r>
            <a:r>
              <a:rPr lang="en-US" sz="2000" b="1" dirty="0"/>
              <a:t> </a:t>
            </a:r>
            <a:r>
              <a:rPr lang="en-US" sz="2000" b="1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ngờ</a:t>
            </a:r>
            <a:r>
              <a:rPr lang="en-US" sz="2000" dirty="0"/>
              <a:t>,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Xiếc</a:t>
            </a:r>
            <a:r>
              <a:rPr lang="en-US" sz="2000" b="1" dirty="0"/>
              <a:t> </a:t>
            </a:r>
            <a:r>
              <a:rPr lang="en-US" sz="2000" b="1" dirty="0" err="1"/>
              <a:t>nhào</a:t>
            </a:r>
            <a:r>
              <a:rPr lang="en-US" sz="2000" b="1" dirty="0"/>
              <a:t> </a:t>
            </a:r>
            <a:r>
              <a:rPr lang="en-US" sz="2000" b="1" dirty="0" err="1"/>
              <a:t>lộn</a:t>
            </a:r>
            <a:r>
              <a:rPr lang="en-US" sz="2000" dirty="0"/>
              <a:t> </a:t>
            </a:r>
            <a:r>
              <a:rPr lang="en-US" sz="2000" dirty="0" err="1"/>
              <a:t>khéo</a:t>
            </a:r>
            <a:r>
              <a:rPr lang="en-US" sz="2000" dirty="0"/>
              <a:t> </a:t>
            </a:r>
            <a:r>
              <a:rPr lang="en-US" sz="2000" dirty="0" err="1"/>
              <a:t>léo</a:t>
            </a:r>
            <a:r>
              <a:rPr lang="en-US" sz="2000" dirty="0"/>
              <a:t>, </a:t>
            </a:r>
            <a:r>
              <a:rPr lang="en-US" sz="2000" dirty="0" err="1"/>
              <a:t>dẻo</a:t>
            </a:r>
            <a:r>
              <a:rPr lang="en-US" sz="2000" dirty="0"/>
              <a:t> </a:t>
            </a:r>
            <a:r>
              <a:rPr lang="en-US" sz="2000" dirty="0" err="1"/>
              <a:t>dai</a:t>
            </a:r>
            <a:r>
              <a:rPr lang="en-US" sz="2000" dirty="0"/>
              <a:t>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dirty="0" err="1"/>
              <a:t>Rạp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bổ</a:t>
            </a:r>
            <a:r>
              <a:rPr lang="en-US" sz="2000" dirty="0"/>
              <a:t> </a:t>
            </a:r>
            <a:r>
              <a:rPr lang="en-US" sz="2000" dirty="0" err="1"/>
              <a:t>thoáng</a:t>
            </a:r>
            <a:r>
              <a:rPr lang="en-US" sz="2000" dirty="0"/>
              <a:t> </a:t>
            </a:r>
            <a:r>
              <a:rPr lang="en-US" sz="2000" dirty="0" err="1"/>
              <a:t>mát</a:t>
            </a:r>
            <a:r>
              <a:rPr lang="en-US" sz="2000" dirty="0"/>
              <a:t>, </a:t>
            </a:r>
            <a:r>
              <a:rPr lang="en-US" sz="2000" dirty="0" err="1"/>
              <a:t>ghế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, </a:t>
            </a:r>
            <a:r>
              <a:rPr lang="en-US" sz="2000" dirty="0" err="1"/>
              <a:t>thoải</a:t>
            </a:r>
            <a:r>
              <a:rPr lang="en-US" sz="2000" dirty="0"/>
              <a:t> </a:t>
            </a:r>
            <a:r>
              <a:rPr lang="en-US" sz="2000" dirty="0" err="1"/>
              <a:t>mái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mọi</a:t>
            </a:r>
            <a:r>
              <a:rPr lang="en-US" sz="2000" dirty="0"/>
              <a:t> </a:t>
            </a:r>
            <a:r>
              <a:rPr lang="en-US" sz="2000" dirty="0" err="1"/>
              <a:t>lứa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r>
              <a:rPr lang="en-US" sz="2000" dirty="0"/>
              <a:t>. </a:t>
            </a:r>
          </a:p>
          <a:p>
            <a:pPr algn="just"/>
            <a:r>
              <a:rPr lang="en-US" sz="2000" b="1" dirty="0" err="1"/>
              <a:t>Giảm</a:t>
            </a:r>
            <a:r>
              <a:rPr lang="en-US" sz="2000" b="1" dirty="0"/>
              <a:t> </a:t>
            </a:r>
            <a:r>
              <a:rPr lang="en-US" sz="2000" b="1" dirty="0" err="1"/>
              <a:t>giá</a:t>
            </a:r>
            <a:r>
              <a:rPr lang="en-US" sz="2000" b="1" dirty="0"/>
              <a:t> </a:t>
            </a:r>
            <a:r>
              <a:rPr lang="en-US" sz="2000" b="1" dirty="0" err="1"/>
              <a:t>vé</a:t>
            </a:r>
            <a:r>
              <a:rPr lang="en-US" sz="2000" b="1" dirty="0"/>
              <a:t> 50%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nhi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Giảm</a:t>
            </a:r>
            <a:r>
              <a:rPr lang="en-US" sz="2000" b="1" dirty="0"/>
              <a:t> 10%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.</a:t>
            </a:r>
          </a:p>
          <a:p>
            <a:pPr algn="ctr"/>
            <a:r>
              <a:rPr lang="en-US" sz="2000" b="1" dirty="0"/>
              <a:t>MỞ MÀN</a:t>
            </a:r>
            <a:endParaRPr lang="en-US" sz="2000" dirty="0"/>
          </a:p>
          <a:p>
            <a:pPr marL="285750" lvl="2" indent="-285750" algn="just">
              <a:buFontTx/>
              <a:buChar char="-"/>
            </a:pP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: 19 </a:t>
            </a:r>
            <a:r>
              <a:rPr lang="en-US" sz="2000" dirty="0" err="1"/>
              <a:t>giờ</a:t>
            </a:r>
            <a:r>
              <a:rPr lang="en-US" sz="2000" b="1" dirty="0"/>
              <a:t>.</a:t>
            </a:r>
          </a:p>
          <a:p>
            <a:pPr marL="288925" lvl="2" indent="-285750" algn="just">
              <a:buFontTx/>
              <a:buChar char="-"/>
            </a:pP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lễ</a:t>
            </a:r>
            <a:r>
              <a:rPr lang="en-US" sz="2000" dirty="0"/>
              <a:t>: 8 </a:t>
            </a:r>
            <a:r>
              <a:rPr lang="en-US" sz="2000" dirty="0" err="1"/>
              <a:t>giờ</a:t>
            </a:r>
            <a:r>
              <a:rPr lang="en-US" sz="2000" dirty="0"/>
              <a:t>, 15 </a:t>
            </a:r>
            <a:r>
              <a:rPr lang="en-US" sz="2000" dirty="0" err="1"/>
              <a:t>giờ</a:t>
            </a:r>
            <a:r>
              <a:rPr lang="en-US" sz="2000" dirty="0"/>
              <a:t>, 19 </a:t>
            </a:r>
            <a:r>
              <a:rPr lang="en-US" sz="2000" dirty="0" err="1"/>
              <a:t>giờ</a:t>
            </a:r>
            <a:r>
              <a:rPr lang="en-US" sz="2000" dirty="0"/>
              <a:t>.</a:t>
            </a:r>
          </a:p>
          <a:p>
            <a:pPr marL="288925" lvl="2" indent="-285750" algn="just">
              <a:buFontTx/>
              <a:buChar char="-"/>
            </a:pP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rạp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b="1" dirty="0" err="1"/>
              <a:t>điện</a:t>
            </a:r>
            <a:r>
              <a:rPr lang="en-US" sz="2000" b="1" dirty="0"/>
              <a:t> </a:t>
            </a:r>
            <a:r>
              <a:rPr lang="en-US" sz="2000" b="1" dirty="0" err="1"/>
              <a:t>thoại</a:t>
            </a:r>
            <a:r>
              <a:rPr lang="en-US" sz="2000" dirty="0"/>
              <a:t>: 5180360.</a:t>
            </a:r>
          </a:p>
          <a:p>
            <a:pPr algn="ctr"/>
            <a:endParaRPr lang="en-US" sz="2000" i="1" dirty="0"/>
          </a:p>
          <a:p>
            <a:pPr algn="just"/>
            <a:r>
              <a:rPr lang="en-US" sz="2000" i="1" dirty="0"/>
              <a:t>                               </a:t>
            </a:r>
            <a:r>
              <a:rPr lang="en-US" sz="2000" i="1" dirty="0" err="1"/>
              <a:t>Rất</a:t>
            </a:r>
            <a:r>
              <a:rPr lang="en-US" sz="2000" i="1" dirty="0"/>
              <a:t> </a:t>
            </a:r>
            <a:r>
              <a:rPr lang="en-US" sz="2000" i="1" dirty="0" err="1"/>
              <a:t>hân</a:t>
            </a:r>
            <a:r>
              <a:rPr lang="en-US" sz="2000" i="1" dirty="0"/>
              <a:t> </a:t>
            </a:r>
            <a:r>
              <a:rPr lang="en-US" sz="2000" i="1" dirty="0" err="1"/>
              <a:t>hạnh</a:t>
            </a:r>
            <a:r>
              <a:rPr lang="en-US" sz="2000" i="1" dirty="0"/>
              <a:t> đ</a:t>
            </a:r>
            <a:r>
              <a:rPr lang="vi-VN" sz="2000" i="1" dirty="0"/>
              <a:t>ư</a:t>
            </a:r>
            <a:r>
              <a:rPr lang="en-US" sz="2000" i="1" dirty="0" err="1"/>
              <a:t>ợc</a:t>
            </a:r>
            <a:r>
              <a:rPr lang="en-US" sz="2000" i="1" dirty="0"/>
              <a:t> </a:t>
            </a:r>
            <a:r>
              <a:rPr lang="en-US" sz="2000" i="1" dirty="0" err="1"/>
              <a:t>phục</a:t>
            </a:r>
            <a:r>
              <a:rPr lang="en-US" sz="2000" i="1" dirty="0"/>
              <a:t> </a:t>
            </a:r>
            <a:r>
              <a:rPr lang="en-US" sz="2000" i="1" dirty="0" err="1"/>
              <a:t>vụ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nhỏ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quý</a:t>
            </a:r>
            <a:r>
              <a:rPr lang="en-US" sz="2000" i="1" dirty="0"/>
              <a:t> </a:t>
            </a:r>
            <a:r>
              <a:rPr lang="en-US" sz="2000" i="1" dirty="0" err="1"/>
              <a:t>khách</a:t>
            </a:r>
            <a:r>
              <a:rPr lang="en-US" sz="2000" i="1" dirty="0"/>
              <a:t>.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23FF0-C2E3-4275-BF35-8612D41FF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89825" l="9899" r="89899">
                        <a14:foregroundMark x1="58990" y1="9123" x2="58990" y2="9123"/>
                        <a14:foregroundMark x1="58788" y1="6667" x2="58788" y2="6667"/>
                        <a14:foregroundMark x1="76768" y1="17895" x2="76768" y2="17895"/>
                        <a14:foregroundMark x1="71111" y1="15789" x2="71111" y2="15789"/>
                        <a14:foregroundMark x1="73333" y1="21754" x2="73333" y2="21754"/>
                        <a14:foregroundMark x1="71515" y1="18947" x2="71515" y2="18947"/>
                        <a14:foregroundMark x1="38586" y1="69825" x2="38586" y2="69825"/>
                        <a14:foregroundMark x1="34949" y1="72982" x2="34949" y2="72982"/>
                        <a14:foregroundMark x1="37980" y1="72281" x2="37980" y2="72281"/>
                        <a14:foregroundMark x1="34545" y1="77544" x2="34545" y2="77544"/>
                        <a14:foregroundMark x1="18182" y1="57193" x2="18182" y2="57193"/>
                        <a14:foregroundMark x1="23636" y1="71930" x2="23636" y2="71930"/>
                        <a14:foregroundMark x1="22020" y1="88421" x2="22020" y2="88421"/>
                        <a14:foregroundMark x1="20606" y1="87018" x2="20606" y2="87018"/>
                        <a14:foregroundMark x1="42424" y1="14737" x2="42424" y2="14737"/>
                        <a14:foregroundMark x1="74545" y1="3509" x2="74545" y2="3509"/>
                        <a14:foregroundMark x1="73333" y1="8421" x2="73333" y2="8421"/>
                        <a14:foregroundMark x1="77374" y1="38596" x2="77374" y2="38596"/>
                        <a14:foregroundMark x1="72323" y1="41754" x2="72323" y2="41754"/>
                        <a14:foregroundMark x1="18384" y1="86316" x2="18384" y2="86316"/>
                        <a14:foregroundMark x1="38384" y1="79649" x2="38384" y2="79649"/>
                        <a14:foregroundMark x1="42020" y1="78947" x2="42020" y2="78947"/>
                        <a14:foregroundMark x1="82020" y1="35439" x2="82020" y2="35439"/>
                        <a14:foregroundMark x1="73333" y1="17895" x2="73333" y2="17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3070" y="3665145"/>
            <a:ext cx="5346585" cy="307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9A13B-1DFA-4ACB-90DF-1BF3F05A683B}"/>
              </a:ext>
            </a:extLst>
          </p:cNvPr>
          <p:cNvSpPr txBox="1"/>
          <p:nvPr/>
        </p:nvSpPr>
        <p:spPr>
          <a:xfrm>
            <a:off x="7148950" y="1856509"/>
            <a:ext cx="383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B050"/>
                </a:solidFill>
              </a:rPr>
              <a:t>Nhiều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tiết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mục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mới</a:t>
            </a:r>
            <a:r>
              <a:rPr lang="en-US" sz="2000" i="1" dirty="0">
                <a:solidFill>
                  <a:srgbClr val="00B050"/>
                </a:solidFill>
              </a:rPr>
              <a:t> ra </a:t>
            </a:r>
            <a:r>
              <a:rPr lang="en-US" sz="2000" i="1" dirty="0" err="1">
                <a:solidFill>
                  <a:srgbClr val="00B050"/>
                </a:solidFill>
              </a:rPr>
              <a:t>mắt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lần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đầu</a:t>
            </a:r>
            <a:r>
              <a:rPr lang="en-US" sz="2000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084404C-6152-4C62-B3C8-6628BD746676}"/>
              </a:ext>
            </a:extLst>
          </p:cNvPr>
          <p:cNvSpPr/>
          <p:nvPr/>
        </p:nvSpPr>
        <p:spPr>
          <a:xfrm>
            <a:off x="8403937" y="377268"/>
            <a:ext cx="2576768" cy="797752"/>
          </a:xfrm>
          <a:prstGeom prst="cloudCallout">
            <a:avLst>
              <a:gd name="adj1" fmla="val -70029"/>
              <a:gd name="adj2" fmla="val 17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Mùng</a:t>
            </a:r>
            <a:r>
              <a:rPr lang="en-US" dirty="0"/>
              <a:t> 1 </a:t>
            </a:r>
            <a:r>
              <a:rPr lang="en-US" dirty="0" err="1"/>
              <a:t>tháng</a:t>
            </a:r>
            <a:r>
              <a:rPr lang="en-US" dirty="0"/>
              <a:t> 6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ECC4C38-09A8-45B4-8E17-FEE040569FF3}"/>
              </a:ext>
            </a:extLst>
          </p:cNvPr>
          <p:cNvSpPr/>
          <p:nvPr/>
        </p:nvSpPr>
        <p:spPr>
          <a:xfrm>
            <a:off x="2586182" y="2632364"/>
            <a:ext cx="2041237" cy="1256145"/>
          </a:xfrm>
          <a:prstGeom prst="cloudCallout">
            <a:avLst>
              <a:gd name="adj1" fmla="val -57937"/>
              <a:gd name="adj2" fmla="val 8014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mươi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trăm</a:t>
            </a:r>
            <a:endParaRPr lang="en-US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37AE642C-B96F-4C32-8A97-AAD708DDD566}"/>
              </a:ext>
            </a:extLst>
          </p:cNvPr>
          <p:cNvSpPr/>
          <p:nvPr/>
        </p:nvSpPr>
        <p:spPr>
          <a:xfrm>
            <a:off x="2246342" y="4249334"/>
            <a:ext cx="2041237" cy="1256145"/>
          </a:xfrm>
          <a:prstGeom prst="cloudCallout">
            <a:avLst>
              <a:gd name="adj1" fmla="val -60652"/>
              <a:gd name="adj2" fmla="val -147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Mười</a:t>
            </a:r>
            <a:endParaRPr lang="en-US" dirty="0"/>
          </a:p>
          <a:p>
            <a:pPr algn="ctr"/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trăm</a:t>
            </a:r>
            <a:endParaRPr lang="en-US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87B5142-BF8B-4933-A4EA-5ED8D017ABC2}"/>
              </a:ext>
            </a:extLst>
          </p:cNvPr>
          <p:cNvSpPr/>
          <p:nvPr/>
        </p:nvSpPr>
        <p:spPr>
          <a:xfrm>
            <a:off x="5742307" y="5329384"/>
            <a:ext cx="2284093" cy="1547780"/>
          </a:xfrm>
          <a:prstGeom prst="cloudCallout">
            <a:avLst>
              <a:gd name="adj1" fmla="val -60652"/>
              <a:gd name="adj2" fmla="val -14705"/>
            </a:avLst>
          </a:prstGeom>
          <a:solidFill>
            <a:srgbClr val="F92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tám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ba</a:t>
            </a:r>
            <a:endParaRPr lang="en-US" dirty="0"/>
          </a:p>
          <a:p>
            <a:pPr algn="ctr"/>
            <a:r>
              <a:rPr lang="en-US" dirty="0" err="1"/>
              <a:t>sáu</a:t>
            </a:r>
            <a:r>
              <a:rPr lang="en-US" dirty="0"/>
              <a:t> </a:t>
            </a:r>
            <a:r>
              <a:rPr lang="en-US" dirty="0" err="1"/>
              <a:t>không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D8788-FCAF-441C-9CB2-D9438AC0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77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  <a:cs typeface="Times New Roman" panose="02020603050405020304" pitchFamily="18" charset="0"/>
              </a:rPr>
              <a:t>CH</a:t>
            </a:r>
            <a:r>
              <a:rPr lang="vi-VN" sz="2400" b="1" dirty="0">
                <a:latin typeface="+mn-lt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ƠNG TRÌNH XIẾC ĐẶC SẮC</a:t>
            </a:r>
            <a:br>
              <a:rPr lang="en-US" b="1" dirty="0">
                <a:latin typeface="+mn-lt"/>
                <a:cs typeface="Times New Roman" panose="02020603050405020304" pitchFamily="18" charset="0"/>
              </a:rPr>
            </a:b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cs typeface="Times New Roman" panose="02020603050405020304" pitchFamily="18" charset="0"/>
              </a:rPr>
              <a:t>nhi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1-6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A369-A07B-4157-8A03-BE83C91A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973"/>
            <a:ext cx="10515600" cy="445749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Arch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RẠP XIẾC CHÚ NGỰA VẰN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AACD2-E1EA-4227-B8EB-F75FD84B7B18}"/>
              </a:ext>
            </a:extLst>
          </p:cNvPr>
          <p:cNvSpPr txBox="1"/>
          <p:nvPr/>
        </p:nvSpPr>
        <p:spPr>
          <a:xfrm>
            <a:off x="847436" y="2032611"/>
            <a:ext cx="103731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Xiếc</a:t>
            </a:r>
            <a:r>
              <a:rPr lang="en-US" sz="2000" b="1" dirty="0"/>
              <a:t> </a:t>
            </a:r>
            <a:r>
              <a:rPr lang="en-US" sz="2000" b="1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nhộn</a:t>
            </a:r>
            <a:r>
              <a:rPr lang="en-US" sz="2000" dirty="0"/>
              <a:t>, </a:t>
            </a:r>
            <a:r>
              <a:rPr lang="en-US" sz="2000" dirty="0" err="1"/>
              <a:t>dí</a:t>
            </a:r>
            <a:r>
              <a:rPr lang="en-US" sz="2000" dirty="0"/>
              <a:t> </a:t>
            </a:r>
            <a:r>
              <a:rPr lang="en-US" sz="2000" dirty="0" err="1"/>
              <a:t>dỏm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Ảo</a:t>
            </a:r>
            <a:r>
              <a:rPr lang="en-US" sz="2000" b="1" dirty="0"/>
              <a:t> </a:t>
            </a:r>
            <a:r>
              <a:rPr lang="en-US" sz="2000" b="1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ngờ</a:t>
            </a:r>
            <a:r>
              <a:rPr lang="en-US" sz="2000" dirty="0"/>
              <a:t>, </a:t>
            </a:r>
            <a:r>
              <a:rPr lang="en-US" sz="2000" dirty="0" err="1"/>
              <a:t>thú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Xiếc</a:t>
            </a:r>
            <a:r>
              <a:rPr lang="en-US" sz="2000" b="1" dirty="0"/>
              <a:t> </a:t>
            </a:r>
            <a:r>
              <a:rPr lang="en-US" sz="2000" b="1" dirty="0" err="1"/>
              <a:t>nhào</a:t>
            </a:r>
            <a:r>
              <a:rPr lang="en-US" sz="2000" b="1" dirty="0"/>
              <a:t> </a:t>
            </a:r>
            <a:r>
              <a:rPr lang="en-US" sz="2000" b="1" dirty="0" err="1"/>
              <a:t>lộn</a:t>
            </a:r>
            <a:r>
              <a:rPr lang="en-US" sz="2000" dirty="0"/>
              <a:t> </a:t>
            </a:r>
            <a:r>
              <a:rPr lang="en-US" sz="2000" dirty="0" err="1"/>
              <a:t>khéo</a:t>
            </a:r>
            <a:r>
              <a:rPr lang="en-US" sz="2000" dirty="0"/>
              <a:t> </a:t>
            </a:r>
            <a:r>
              <a:rPr lang="en-US" sz="2000" dirty="0" err="1"/>
              <a:t>léo</a:t>
            </a:r>
            <a:r>
              <a:rPr lang="en-US" sz="2000" dirty="0"/>
              <a:t>, </a:t>
            </a:r>
            <a:r>
              <a:rPr lang="en-US" sz="2000" dirty="0" err="1"/>
              <a:t>dẻo</a:t>
            </a:r>
            <a:r>
              <a:rPr lang="en-US" sz="2000" dirty="0"/>
              <a:t> </a:t>
            </a:r>
            <a:r>
              <a:rPr lang="en-US" sz="2000" dirty="0" err="1"/>
              <a:t>dai</a:t>
            </a:r>
            <a:r>
              <a:rPr lang="en-US" sz="2000" dirty="0"/>
              <a:t>.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dirty="0" err="1"/>
              <a:t>Rạp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bổ</a:t>
            </a:r>
            <a:r>
              <a:rPr lang="en-US" sz="2000" dirty="0"/>
              <a:t> </a:t>
            </a:r>
            <a:r>
              <a:rPr lang="en-US" sz="2000" dirty="0" err="1"/>
              <a:t>thoáng</a:t>
            </a:r>
            <a:r>
              <a:rPr lang="en-US" sz="2000" dirty="0"/>
              <a:t> </a:t>
            </a:r>
            <a:r>
              <a:rPr lang="en-US" sz="2000" dirty="0" err="1"/>
              <a:t>mát</a:t>
            </a:r>
            <a:r>
              <a:rPr lang="en-US" sz="2000" dirty="0"/>
              <a:t>, </a:t>
            </a:r>
            <a:r>
              <a:rPr lang="en-US" sz="2000" dirty="0" err="1"/>
              <a:t>ghế</a:t>
            </a:r>
            <a:r>
              <a:rPr lang="en-US" sz="2000" dirty="0"/>
              <a:t> </a:t>
            </a:r>
            <a:r>
              <a:rPr lang="en-US" sz="2000" dirty="0" err="1"/>
              <a:t>ngồi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, </a:t>
            </a:r>
            <a:r>
              <a:rPr lang="en-US" sz="2000" dirty="0" err="1"/>
              <a:t>thoải</a:t>
            </a:r>
            <a:r>
              <a:rPr lang="en-US" sz="2000" dirty="0"/>
              <a:t> </a:t>
            </a:r>
            <a:r>
              <a:rPr lang="en-US" sz="2000" dirty="0" err="1"/>
              <a:t>mái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mọi</a:t>
            </a:r>
            <a:r>
              <a:rPr lang="en-US" sz="2000" dirty="0"/>
              <a:t> </a:t>
            </a:r>
            <a:r>
              <a:rPr lang="en-US" sz="2000" dirty="0" err="1"/>
              <a:t>lứa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r>
              <a:rPr lang="en-US" sz="2000" dirty="0"/>
              <a:t>. </a:t>
            </a:r>
          </a:p>
          <a:p>
            <a:pPr algn="just"/>
            <a:r>
              <a:rPr lang="en-US" sz="2000" b="1" dirty="0" err="1"/>
              <a:t>Giảm</a:t>
            </a:r>
            <a:r>
              <a:rPr lang="en-US" sz="2000" b="1" dirty="0"/>
              <a:t> </a:t>
            </a:r>
            <a:r>
              <a:rPr lang="en-US" sz="2000" b="1" dirty="0" err="1"/>
              <a:t>giá</a:t>
            </a:r>
            <a:r>
              <a:rPr lang="en-US" sz="2000" b="1" dirty="0"/>
              <a:t> </a:t>
            </a:r>
            <a:r>
              <a:rPr lang="en-US" sz="2000" b="1" dirty="0" err="1"/>
              <a:t>vé</a:t>
            </a:r>
            <a:r>
              <a:rPr lang="en-US" sz="2000" b="1" dirty="0"/>
              <a:t> 50%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nhi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err="1"/>
              <a:t>Giảm</a:t>
            </a:r>
            <a:r>
              <a:rPr lang="en-US" sz="2000" b="1" dirty="0"/>
              <a:t> 10%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đoàn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.</a:t>
            </a:r>
          </a:p>
          <a:p>
            <a:pPr algn="ctr"/>
            <a:r>
              <a:rPr lang="en-US" sz="2000" b="1" dirty="0"/>
              <a:t>MỞ MÀN</a:t>
            </a:r>
            <a:endParaRPr lang="en-US" sz="2000" dirty="0"/>
          </a:p>
          <a:p>
            <a:pPr marL="285750" lvl="2" indent="-285750" algn="just">
              <a:buFontTx/>
              <a:buChar char="-"/>
            </a:pP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: 19 </a:t>
            </a:r>
            <a:r>
              <a:rPr lang="en-US" sz="2000" dirty="0" err="1"/>
              <a:t>giờ</a:t>
            </a:r>
            <a:r>
              <a:rPr lang="en-US" sz="2000" b="1" dirty="0"/>
              <a:t>.</a:t>
            </a:r>
          </a:p>
          <a:p>
            <a:pPr marL="288925" lvl="2" indent="-285750" algn="just">
              <a:buFontTx/>
              <a:buChar char="-"/>
            </a:pP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lễ</a:t>
            </a:r>
            <a:r>
              <a:rPr lang="en-US" sz="2000" dirty="0"/>
              <a:t>: 8 </a:t>
            </a:r>
            <a:r>
              <a:rPr lang="en-US" sz="2000" dirty="0" err="1"/>
              <a:t>giờ</a:t>
            </a:r>
            <a:r>
              <a:rPr lang="en-US" sz="2000" dirty="0"/>
              <a:t>, 15 </a:t>
            </a:r>
            <a:r>
              <a:rPr lang="en-US" sz="2000" dirty="0" err="1"/>
              <a:t>giờ</a:t>
            </a:r>
            <a:r>
              <a:rPr lang="en-US" sz="2000" dirty="0"/>
              <a:t>, 19 </a:t>
            </a:r>
            <a:r>
              <a:rPr lang="en-US" sz="2000" dirty="0" err="1"/>
              <a:t>giờ</a:t>
            </a:r>
            <a:r>
              <a:rPr lang="en-US" sz="2000" dirty="0"/>
              <a:t>.</a:t>
            </a:r>
          </a:p>
          <a:p>
            <a:pPr marL="288925" lvl="2" indent="-285750" algn="just">
              <a:buFontTx/>
              <a:buChar char="-"/>
            </a:pP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rạp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b="1" dirty="0" err="1"/>
              <a:t>điện</a:t>
            </a:r>
            <a:r>
              <a:rPr lang="en-US" sz="2000" b="1" dirty="0"/>
              <a:t> </a:t>
            </a:r>
            <a:r>
              <a:rPr lang="en-US" sz="2000" b="1" dirty="0" err="1"/>
              <a:t>thoại</a:t>
            </a:r>
            <a:r>
              <a:rPr lang="en-US" sz="2000" dirty="0"/>
              <a:t>: 5180360.</a:t>
            </a:r>
          </a:p>
          <a:p>
            <a:pPr algn="ctr"/>
            <a:endParaRPr lang="en-US" sz="2000" i="1" dirty="0"/>
          </a:p>
          <a:p>
            <a:pPr algn="just"/>
            <a:r>
              <a:rPr lang="en-US" sz="2000" i="1" dirty="0"/>
              <a:t>                               </a:t>
            </a:r>
            <a:r>
              <a:rPr lang="en-US" sz="2000" i="1" dirty="0" err="1"/>
              <a:t>Rất</a:t>
            </a:r>
            <a:r>
              <a:rPr lang="en-US" sz="2000" i="1" dirty="0"/>
              <a:t> </a:t>
            </a:r>
            <a:r>
              <a:rPr lang="en-US" sz="2000" i="1" dirty="0" err="1"/>
              <a:t>hân</a:t>
            </a:r>
            <a:r>
              <a:rPr lang="en-US" sz="2000" i="1" dirty="0"/>
              <a:t> </a:t>
            </a:r>
            <a:r>
              <a:rPr lang="en-US" sz="2000" i="1" dirty="0" err="1"/>
              <a:t>hạnh</a:t>
            </a:r>
            <a:r>
              <a:rPr lang="en-US" sz="2000" i="1" dirty="0"/>
              <a:t> đ</a:t>
            </a:r>
            <a:r>
              <a:rPr lang="vi-VN" sz="2000" i="1" dirty="0"/>
              <a:t>ư</a:t>
            </a:r>
            <a:r>
              <a:rPr lang="en-US" sz="2000" i="1" dirty="0" err="1"/>
              <a:t>ợc</a:t>
            </a:r>
            <a:r>
              <a:rPr lang="en-US" sz="2000" i="1" dirty="0"/>
              <a:t> </a:t>
            </a:r>
            <a:r>
              <a:rPr lang="en-US" sz="2000" i="1" dirty="0" err="1"/>
              <a:t>phục</a:t>
            </a:r>
            <a:r>
              <a:rPr lang="en-US" sz="2000" i="1" dirty="0"/>
              <a:t> </a:t>
            </a:r>
            <a:r>
              <a:rPr lang="en-US" sz="2000" i="1" dirty="0" err="1"/>
              <a:t>vụ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nhỏ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quý</a:t>
            </a:r>
            <a:r>
              <a:rPr lang="en-US" sz="2000" i="1" dirty="0"/>
              <a:t> </a:t>
            </a:r>
            <a:r>
              <a:rPr lang="en-US" sz="2000" i="1" dirty="0" err="1"/>
              <a:t>khách</a:t>
            </a:r>
            <a:r>
              <a:rPr lang="en-US" sz="2000" i="1" dirty="0"/>
              <a:t>.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23FF0-C2E3-4275-BF35-8612D41FF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89825" l="9899" r="89899">
                        <a14:foregroundMark x1="58990" y1="9123" x2="58990" y2="9123"/>
                        <a14:foregroundMark x1="58788" y1="6667" x2="58788" y2="6667"/>
                        <a14:foregroundMark x1="76768" y1="17895" x2="76768" y2="17895"/>
                        <a14:foregroundMark x1="71111" y1="15789" x2="71111" y2="15789"/>
                        <a14:foregroundMark x1="73333" y1="21754" x2="73333" y2="21754"/>
                        <a14:foregroundMark x1="71515" y1="18947" x2="71515" y2="18947"/>
                        <a14:foregroundMark x1="38586" y1="69825" x2="38586" y2="69825"/>
                        <a14:foregroundMark x1="34949" y1="72982" x2="34949" y2="72982"/>
                        <a14:foregroundMark x1="37980" y1="72281" x2="37980" y2="72281"/>
                        <a14:foregroundMark x1="34545" y1="77544" x2="34545" y2="77544"/>
                        <a14:foregroundMark x1="18182" y1="57193" x2="18182" y2="57193"/>
                        <a14:foregroundMark x1="23636" y1="71930" x2="23636" y2="71930"/>
                        <a14:foregroundMark x1="22020" y1="88421" x2="22020" y2="88421"/>
                        <a14:foregroundMark x1="20606" y1="87018" x2="20606" y2="87018"/>
                        <a14:foregroundMark x1="42424" y1="14737" x2="42424" y2="14737"/>
                        <a14:foregroundMark x1="74545" y1="3509" x2="74545" y2="3509"/>
                        <a14:foregroundMark x1="73333" y1="8421" x2="73333" y2="8421"/>
                        <a14:foregroundMark x1="77374" y1="38596" x2="77374" y2="38596"/>
                        <a14:foregroundMark x1="72323" y1="41754" x2="72323" y2="41754"/>
                        <a14:foregroundMark x1="18384" y1="86316" x2="18384" y2="86316"/>
                        <a14:foregroundMark x1="38384" y1="79649" x2="38384" y2="79649"/>
                        <a14:foregroundMark x1="42020" y1="78947" x2="42020" y2="78947"/>
                        <a14:foregroundMark x1="82020" y1="35439" x2="82020" y2="35439"/>
                        <a14:foregroundMark x1="73333" y1="17895" x2="73333" y2="178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3070" y="3665145"/>
            <a:ext cx="5346585" cy="3078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9A13B-1DFA-4ACB-90DF-1BF3F05A683B}"/>
              </a:ext>
            </a:extLst>
          </p:cNvPr>
          <p:cNvSpPr txBox="1"/>
          <p:nvPr/>
        </p:nvSpPr>
        <p:spPr>
          <a:xfrm>
            <a:off x="7148950" y="1856509"/>
            <a:ext cx="383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B050"/>
                </a:solidFill>
              </a:rPr>
              <a:t>Nhiều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tiết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mục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mới</a:t>
            </a:r>
            <a:r>
              <a:rPr lang="en-US" sz="2000" i="1" dirty="0">
                <a:solidFill>
                  <a:srgbClr val="00B050"/>
                </a:solidFill>
              </a:rPr>
              <a:t> ra </a:t>
            </a:r>
            <a:r>
              <a:rPr lang="en-US" sz="2000" i="1" dirty="0" err="1">
                <a:solidFill>
                  <a:srgbClr val="00B050"/>
                </a:solidFill>
              </a:rPr>
              <a:t>mắt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lần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err="1">
                <a:solidFill>
                  <a:srgbClr val="00B050"/>
                </a:solidFill>
              </a:rPr>
              <a:t>đầu</a:t>
            </a:r>
            <a:r>
              <a:rPr lang="en-US" sz="2000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9E6B3095-797F-45D3-9ADC-6E621D5C9654}"/>
              </a:ext>
            </a:extLst>
          </p:cNvPr>
          <p:cNvSpPr/>
          <p:nvPr/>
        </p:nvSpPr>
        <p:spPr>
          <a:xfrm>
            <a:off x="7869381" y="1816418"/>
            <a:ext cx="895927" cy="480291"/>
          </a:xfrm>
          <a:prstGeom prst="ellipse">
            <a:avLst/>
          </a:prstGeom>
          <a:noFill/>
          <a:ln w="34925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7DFD789C-B487-451A-AEB3-929C3E22EC37}"/>
              </a:ext>
            </a:extLst>
          </p:cNvPr>
          <p:cNvSpPr/>
          <p:nvPr/>
        </p:nvSpPr>
        <p:spPr>
          <a:xfrm>
            <a:off x="2373745" y="3858910"/>
            <a:ext cx="766619" cy="41563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F790FA-6180-4BF1-9868-DDBFD735FDEA}"/>
              </a:ext>
            </a:extLst>
          </p:cNvPr>
          <p:cNvSpPr/>
          <p:nvPr/>
        </p:nvSpPr>
        <p:spPr>
          <a:xfrm>
            <a:off x="5181601" y="4608945"/>
            <a:ext cx="1745673" cy="6465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hlinkClick r:id="rId6" action="ppaction://hlinksldjump"/>
            <a:extLst>
              <a:ext uri="{FF2B5EF4-FFF2-40B4-BE49-F238E27FC236}">
                <a16:creationId xmlns:a16="http://schemas.microsoft.com/office/drawing/2014/main" id="{EBB65529-DC34-4257-9089-666135652D1B}"/>
              </a:ext>
            </a:extLst>
          </p:cNvPr>
          <p:cNvSpPr/>
          <p:nvPr/>
        </p:nvSpPr>
        <p:spPr>
          <a:xfrm>
            <a:off x="2927926" y="6243779"/>
            <a:ext cx="1311564" cy="49970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5DFC-2046-406D-93A3-7AAE6A6A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mục</a:t>
            </a:r>
            <a:r>
              <a:rPr lang="en-US" dirty="0"/>
              <a:t>: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</a:p>
        </p:txBody>
      </p:sp>
      <p:pic>
        <p:nvPicPr>
          <p:cNvPr id="1026" name="Picture 2" descr="Image result for xiếc">
            <a:extLst>
              <a:ext uri="{FF2B5EF4-FFF2-40B4-BE49-F238E27FC236}">
                <a16:creationId xmlns:a16="http://schemas.microsoft.com/office/drawing/2014/main" id="{03654074-FC57-4D48-9A99-88B42A580D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3" y="192722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ảo thuật">
            <a:extLst>
              <a:ext uri="{FF2B5EF4-FFF2-40B4-BE49-F238E27FC236}">
                <a16:creationId xmlns:a16="http://schemas.microsoft.com/office/drawing/2014/main" id="{3B1B13D4-53F6-4304-BF7C-084A4603A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r="17104"/>
          <a:stretch/>
        </p:blipFill>
        <p:spPr bwMode="auto">
          <a:xfrm>
            <a:off x="5043057" y="1927224"/>
            <a:ext cx="35375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uốc cơ quốc nghiệp">
            <a:extLst>
              <a:ext uri="{FF2B5EF4-FFF2-40B4-BE49-F238E27FC236}">
                <a16:creationId xmlns:a16="http://schemas.microsoft.com/office/drawing/2014/main" id="{C2A21869-D4EB-4EB1-BA3A-41F5038E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27224"/>
            <a:ext cx="2927934" cy="4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hlinkClick r:id="rId5" action="ppaction://hlinksldjump"/>
            <a:extLst>
              <a:ext uri="{FF2B5EF4-FFF2-40B4-BE49-F238E27FC236}">
                <a16:creationId xmlns:a16="http://schemas.microsoft.com/office/drawing/2014/main" id="{67CE1ACE-6631-44AA-B3F4-C818653CD32A}"/>
              </a:ext>
            </a:extLst>
          </p:cNvPr>
          <p:cNvSpPr/>
          <p:nvPr/>
        </p:nvSpPr>
        <p:spPr>
          <a:xfrm>
            <a:off x="11605497" y="6560280"/>
            <a:ext cx="323273" cy="157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6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3422-E519-447F-B0E6-E0BDCA203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674" y="692727"/>
            <a:ext cx="3549072" cy="57357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Tu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n, </a:t>
            </a:r>
            <a:r>
              <a:rPr lang="en-US" dirty="0" err="1"/>
              <a:t>đẹp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n.</a:t>
            </a:r>
          </a:p>
        </p:txBody>
      </p:sp>
      <p:pic>
        <p:nvPicPr>
          <p:cNvPr id="2050" name="Picture 2" descr="Image result for tu bổ lại nhà cũ">
            <a:extLst>
              <a:ext uri="{FF2B5EF4-FFF2-40B4-BE49-F238E27FC236}">
                <a16:creationId xmlns:a16="http://schemas.microsoft.com/office/drawing/2014/main" id="{A43D0BDD-FC67-4099-875A-574782B4D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66" y="385642"/>
            <a:ext cx="4542325" cy="60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Left 4">
            <a:hlinkClick r:id="rId3" action="ppaction://hlinksldjump"/>
            <a:extLst>
              <a:ext uri="{FF2B5EF4-FFF2-40B4-BE49-F238E27FC236}">
                <a16:creationId xmlns:a16="http://schemas.microsoft.com/office/drawing/2014/main" id="{45906BFD-B8A5-42DB-8FAE-9DBD9B461913}"/>
              </a:ext>
            </a:extLst>
          </p:cNvPr>
          <p:cNvSpPr/>
          <p:nvPr/>
        </p:nvSpPr>
        <p:spPr>
          <a:xfrm>
            <a:off x="11605497" y="6560280"/>
            <a:ext cx="323273" cy="1570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16B4-F3EC-4964-B866-5C3FF7F1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u="sng" dirty="0" err="1">
                <a:solidFill>
                  <a:srgbClr val="FF0000"/>
                </a:solidFill>
              </a:rPr>
              <a:t>Chú</a:t>
            </a:r>
            <a:r>
              <a:rPr lang="en-US" sz="2800" i="1" u="sng" dirty="0">
                <a:solidFill>
                  <a:srgbClr val="FF0000"/>
                </a:solidFill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</a:rPr>
              <a:t>thích</a:t>
            </a:r>
            <a:r>
              <a:rPr lang="en-US" sz="2800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BF38-EC27-4AE4-A230-3D4BAB65D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: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Tu </a:t>
            </a:r>
            <a:r>
              <a:rPr lang="en-US" dirty="0" err="1"/>
              <a:t>bổ</a:t>
            </a:r>
            <a:r>
              <a:rPr lang="en-US" dirty="0"/>
              <a:t>: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n, </a:t>
            </a:r>
            <a:r>
              <a:rPr lang="en-US" dirty="0" err="1"/>
              <a:t>đẹp</a:t>
            </a:r>
            <a:r>
              <a:rPr lang="en-US" dirty="0"/>
              <a:t> h</a:t>
            </a:r>
            <a:r>
              <a:rPr lang="vi-VN" dirty="0"/>
              <a:t>ơ</a:t>
            </a:r>
            <a:r>
              <a:rPr lang="en-US" dirty="0"/>
              <a:t>n.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: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buổi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Hân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: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may </a:t>
            </a:r>
            <a:r>
              <a:rPr lang="en-US" dirty="0" err="1"/>
              <a:t>mắn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33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24100" y="2667000"/>
            <a:ext cx="7543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Nhiều tiết mục mới ra mắt </a:t>
            </a:r>
            <a:r>
              <a:rPr lang="en-US" sz="3600" b="1" u="sng">
                <a:solidFill>
                  <a:srgbClr val="0000FF"/>
                </a:solidFill>
              </a:rPr>
              <a:t>lần đầu</a:t>
            </a:r>
            <a:r>
              <a:rPr lang="en-US" sz="3600" b="1">
                <a:solidFill>
                  <a:srgbClr val="0000FF"/>
                </a:solidFill>
              </a:rPr>
              <a:t>.</a:t>
            </a:r>
            <a:r>
              <a:rPr lang="en-US" sz="3600" b="1">
                <a:solidFill>
                  <a:srgbClr val="FF0000"/>
                </a:solidFill>
              </a:rPr>
              <a:t>//</a:t>
            </a:r>
            <a:endParaRPr lang="en-US" sz="36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Xiếc thú vui nhộn</a:t>
            </a:r>
            <a:r>
              <a:rPr lang="en-US" sz="3600" b="1">
                <a:solidFill>
                  <a:srgbClr val="0000FF"/>
                </a:solidFill>
              </a:rPr>
              <a:t>,</a:t>
            </a:r>
            <a:r>
              <a:rPr lang="en-US" sz="3600" b="1">
                <a:solidFill>
                  <a:srgbClr val="FF0000"/>
                </a:solidFill>
              </a:rPr>
              <a:t>/</a:t>
            </a:r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3600" b="1" u="sng">
                <a:solidFill>
                  <a:srgbClr val="0000FF"/>
                </a:solidFill>
              </a:rPr>
              <a:t>dí dỏm</a:t>
            </a:r>
            <a:r>
              <a:rPr lang="en-US" sz="3600" b="1">
                <a:solidFill>
                  <a:srgbClr val="0000FF"/>
                </a:solidFill>
              </a:rPr>
              <a:t>.</a:t>
            </a:r>
            <a:r>
              <a:rPr lang="en-US" sz="3600" b="1">
                <a:solidFill>
                  <a:srgbClr val="FF0000"/>
                </a:solidFill>
              </a:rPr>
              <a:t>//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Ảo thuật biến hoá bất ngờ</a:t>
            </a:r>
            <a:r>
              <a:rPr lang="en-US" sz="3600" b="1">
                <a:solidFill>
                  <a:srgbClr val="0000FF"/>
                </a:solidFill>
              </a:rPr>
              <a:t>,</a:t>
            </a:r>
            <a:r>
              <a:rPr lang="en-US" sz="3600" b="1">
                <a:solidFill>
                  <a:srgbClr val="FF0000"/>
                </a:solidFill>
              </a:rPr>
              <a:t>/</a:t>
            </a:r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3600" b="1" u="sng">
                <a:solidFill>
                  <a:srgbClr val="0000FF"/>
                </a:solidFill>
              </a:rPr>
              <a:t>thú vị</a:t>
            </a:r>
            <a:r>
              <a:rPr lang="en-US" sz="3600" b="1">
                <a:solidFill>
                  <a:srgbClr val="0000FF"/>
                </a:solidFill>
              </a:rPr>
              <a:t>.</a:t>
            </a:r>
            <a:r>
              <a:rPr lang="en-US" sz="3600" b="1">
                <a:solidFill>
                  <a:srgbClr val="FF0000"/>
                </a:solidFill>
              </a:rPr>
              <a:t>//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u="sng">
                <a:solidFill>
                  <a:srgbClr val="0000FF"/>
                </a:solidFill>
              </a:rPr>
              <a:t>Xiếc nhào lộn khéo léo</a:t>
            </a:r>
            <a:r>
              <a:rPr lang="en-US" sz="3600" b="1">
                <a:solidFill>
                  <a:srgbClr val="0000FF"/>
                </a:solidFill>
              </a:rPr>
              <a:t>,</a:t>
            </a:r>
            <a:r>
              <a:rPr lang="en-US" sz="3600" b="1">
                <a:solidFill>
                  <a:srgbClr val="FF0000"/>
                </a:solidFill>
              </a:rPr>
              <a:t>/</a:t>
            </a:r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3600" b="1" u="sng">
                <a:solidFill>
                  <a:srgbClr val="0000FF"/>
                </a:solidFill>
              </a:rPr>
              <a:t>dẻo dai</a:t>
            </a:r>
            <a:r>
              <a:rPr lang="en-US" sz="3600" b="1">
                <a:solidFill>
                  <a:srgbClr val="0000FF"/>
                </a:solidFill>
              </a:rPr>
              <a:t>.</a:t>
            </a:r>
            <a:r>
              <a:rPr lang="en-US" sz="3600" b="1">
                <a:solidFill>
                  <a:srgbClr val="FF0000"/>
                </a:solidFill>
              </a:rPr>
              <a:t>//</a:t>
            </a:r>
          </a:p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53716" y="789710"/>
            <a:ext cx="5715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LUYỆN ĐỌC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85" y="50656"/>
            <a:ext cx="1944375" cy="19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06828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AC8852-0E9B-4319-A189-8DCE67E6F9CE}"/>
</file>

<file path=customXml/itemProps2.xml><?xml version="1.0" encoding="utf-8"?>
<ds:datastoreItem xmlns:ds="http://schemas.openxmlformats.org/officeDocument/2006/customXml" ds:itemID="{31BD93AB-821D-4867-A86E-08F4F574685B}"/>
</file>

<file path=customXml/itemProps3.xml><?xml version="1.0" encoding="utf-8"?>
<ds:datastoreItem xmlns:ds="http://schemas.openxmlformats.org/officeDocument/2006/customXml" ds:itemID="{1084F1D1-56D0-481A-B3BD-EC4035C08DC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817</Words>
  <Application>Microsoft Office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Circle</vt:lpstr>
      <vt:lpstr>Snap ITC</vt:lpstr>
      <vt:lpstr>Times New Roman</vt:lpstr>
      <vt:lpstr>Office Theme</vt:lpstr>
      <vt:lpstr>默认设计模板</vt:lpstr>
      <vt:lpstr>PowerPoint Presentation</vt:lpstr>
      <vt:lpstr>I. Luyện đọc:</vt:lpstr>
      <vt:lpstr>PowerPoint Presentation</vt:lpstr>
      <vt:lpstr>CHƯƠNG TRÌNH XIẾC ĐẶC SẮC Nhân ngày Quốc tế Thiếu nhi 1-6</vt:lpstr>
      <vt:lpstr>CHƯƠNG TRÌNH XIẾC ĐẶC SẮC Nhân ngày Quốc tế Thiếu nhi 1-6</vt:lpstr>
      <vt:lpstr>Tiết mục: Từng phần nhỏ của chương trình biểu diễn </vt:lpstr>
      <vt:lpstr>Tu bổ: sửa lại và thêm cái mới cho tốt hơn, đẹp hơn.</vt:lpstr>
      <vt:lpstr>Chú thích:</vt:lpstr>
      <vt:lpstr>PowerPoint Presentation</vt:lpstr>
      <vt:lpstr>II. Tìm hiểu bài:</vt:lpstr>
      <vt:lpstr>1. Rạp xiếc in tờ quảng cáo này để làm gì?</vt:lpstr>
      <vt:lpstr>2. Từng phần nội dung của tờ quảng cáo cho em biết điều gì?</vt:lpstr>
      <vt:lpstr>3. Câu văn trong tờ quảng cáo có ngắn gọn, rõ ràng không? Tại sao người ta lại viết ngắn gọn như vậy?</vt:lpstr>
      <vt:lpstr>4. Trong tờ quảng cáo có mấy kiểu chữ, màu sắc của chữ ra sao? Viết chữ như vậy có tác dụng gì?</vt:lpstr>
      <vt:lpstr>5. Ngoài phần thông tin, tờ quảng cáo còn được trang trí như thế nào?</vt:lpstr>
      <vt:lpstr>6. Em thường thấy quảng cáo ở những đâu?</vt:lpstr>
      <vt:lpstr>III. Luyện đọc lại: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2 tháng 3 năm 2020</dc:title>
  <dc:creator>Nguyen Anh</dc:creator>
  <cp:lastModifiedBy>Ngô Thị Hạnh</cp:lastModifiedBy>
  <cp:revision>13</cp:revision>
  <dcterms:created xsi:type="dcterms:W3CDTF">2020-03-01T15:49:17Z</dcterms:created>
  <dcterms:modified xsi:type="dcterms:W3CDTF">2022-01-18T02:45:37Z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