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77" r:id="rId5"/>
    <p:sldId id="262" r:id="rId6"/>
    <p:sldId id="256" r:id="rId7"/>
    <p:sldId id="264" r:id="rId8"/>
    <p:sldId id="265" r:id="rId9"/>
    <p:sldId id="266" r:id="rId10"/>
    <p:sldId id="267" r:id="rId11"/>
    <p:sldId id="268" r:id="rId12"/>
    <p:sldId id="301" r:id="rId13"/>
    <p:sldId id="269" r:id="rId14"/>
    <p:sldId id="270" r:id="rId15"/>
    <p:sldId id="272" r:id="rId16"/>
    <p:sldId id="273" r:id="rId17"/>
    <p:sldId id="280" r:id="rId18"/>
    <p:sldId id="276" r:id="rId19"/>
    <p:sldId id="279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6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D9BC0-BDAB-472E-9AD8-0715887BDE3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0558C-8A77-4C4E-86C5-1812B17EB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75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8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5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jpeg"/><Relationship Id="rId4" Type="http://schemas.openxmlformats.org/officeDocument/2006/relationships/hyperlink" Target="http://www.google.com.vn/imgres?imgurl=http://vzone.vn/Resources/StyleOld/2009_02_05/1649/Buoi.jpg&amp;imgrefurl=http://vzone.vn/Default.aspx?Page%3DNewsDetail%26NewsId%3D7724&amp;usg=__RjAF7clYY7qwMPus_T4ltKW6dqI=&amp;h=300&amp;w=400&amp;sz=56&amp;hl=vi&amp;start=9&amp;sig2=LgWnOaqndTJDLY1v8cdUog&amp;zoom=1&amp;tbnid=iAQ7mb5m5BTo7M:&amp;tbnh=93&amp;tbnw=124&amp;ei=J0TTTJKSLI_XcOCTsYkM&amp;prev=/images?q%3Dh%C3%ACnh%2B%E1%BA%A3nh%2Bqu%E1%BA%A3%2Bb%C6%B0%E1%BB%9Fi%26hl%3Dvi%26tbs%3Disch:1&amp;itbs=1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9.gif"/><Relationship Id="rId10" Type="http://schemas.openxmlformats.org/officeDocument/2006/relationships/image" Target="../media/image13.gif"/><Relationship Id="rId4" Type="http://schemas.openxmlformats.org/officeDocument/2006/relationships/image" Target="../media/image2.jpg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4.gif"/><Relationship Id="rId10" Type="http://schemas.openxmlformats.org/officeDocument/2006/relationships/image" Target="../media/image14.gif"/><Relationship Id="rId4" Type="http://schemas.openxmlformats.org/officeDocument/2006/relationships/image" Target="../media/image2.jpg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4.gif"/><Relationship Id="rId4" Type="http://schemas.openxmlformats.org/officeDocument/2006/relationships/image" Target="../media/image2.jpg"/><Relationship Id="rId9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11" Type="http://schemas.openxmlformats.org/officeDocument/2006/relationships/image" Target="../media/image17.gif"/><Relationship Id="rId5" Type="http://schemas.openxmlformats.org/officeDocument/2006/relationships/image" Target="../media/image2.jp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76A51C-A2AC-4146-8545-43ADBAB0A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" y="0"/>
            <a:ext cx="12143107" cy="7129167"/>
          </a:xfrm>
          <a:prstGeom prst="rect">
            <a:avLst/>
          </a:prstGeom>
        </p:spPr>
      </p:pic>
      <p:sp>
        <p:nvSpPr>
          <p:cNvPr id="3" name="WordArt 21">
            <a:extLst>
              <a:ext uri="{FF2B5EF4-FFF2-40B4-BE49-F238E27FC236}">
                <a16:creationId xmlns:a16="http://schemas.microsoft.com/office/drawing/2014/main" id="{885D88D7-F887-424D-A612-8454928EE1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64285" y="1315541"/>
            <a:ext cx="6965157" cy="3013869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Chào</a:t>
            </a:r>
            <a:r>
              <a:rPr kumimoji="0" lang="en-US" sz="3600" b="1" i="0" u="none" strike="noStrike" kern="10" cap="none" spc="0" normalizeH="0" baseline="0" noProof="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mừng</a:t>
            </a:r>
            <a:endParaRPr kumimoji="0" lang="en-US" sz="3600" b="1" i="0" u="none" strike="noStrike" kern="10" cap="none" spc="0" normalizeH="0" baseline="0" noProof="0" dirty="0">
              <a:ln w="9525" cap="rnd">
                <a:solidFill>
                  <a:srgbClr val="00FF00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0" cap="none" spc="0" normalizeH="0" baseline="0" noProof="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0" cap="none" spc="0" normalizeH="0" baseline="0" noProof="0" dirty="0" err="1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tham</a:t>
            </a:r>
            <a:r>
              <a:rPr kumimoji="0" lang="en-US" sz="3600" b="1" i="0" u="none" strike="noStrike" kern="10" cap="none" spc="0" normalizeH="0" baseline="0" noProof="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gia</a:t>
            </a:r>
            <a:r>
              <a:rPr kumimoji="0" lang="en-US" sz="3600" b="1" i="0" u="none" strike="noStrike" kern="10" cap="none" spc="0" normalizeH="0" baseline="0" noProof="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0" cap="none" spc="0" normalizeH="0" baseline="0" noProof="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0" cap="none" spc="0" normalizeH="0" baseline="0" noProof="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C7B515-B7AA-4141-BE59-1EE8548D9EB7}"/>
              </a:ext>
            </a:extLst>
          </p:cNvPr>
          <p:cNvSpPr txBox="1"/>
          <p:nvPr/>
        </p:nvSpPr>
        <p:spPr>
          <a:xfrm>
            <a:off x="4437889" y="3975467"/>
            <a:ext cx="5215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Môn:</a:t>
            </a:r>
            <a:r>
              <a:rPr lang="en-GB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lang="en-GB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lang="en-GB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GB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784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">
            <a:extLst>
              <a:ext uri="{FF2B5EF4-FFF2-40B4-BE49-F238E27FC236}">
                <a16:creationId xmlns:a16="http://schemas.microsoft.com/office/drawing/2014/main" id="{437FA1C2-DB3C-4CC7-B1FC-E5155D0DA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71475"/>
            <a:ext cx="154016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u="sng"/>
              <a:t>Bài 1</a:t>
            </a:r>
            <a:r>
              <a:rPr lang="en-US" altLang="en-US" sz="2800"/>
              <a:t>:</a:t>
            </a:r>
          </a:p>
        </p:txBody>
      </p:sp>
      <p:sp>
        <p:nvSpPr>
          <p:cNvPr id="3" name="Text Box 21">
            <a:extLst>
              <a:ext uri="{FF2B5EF4-FFF2-40B4-BE49-F238E27FC236}">
                <a16:creationId xmlns:a16="http://schemas.microsoft.com/office/drawing/2014/main" id="{A6B7C5C6-21EB-4C28-A82A-2D9580AE5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999" y="371475"/>
            <a:ext cx="1119187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 err="1">
                <a:solidFill>
                  <a:srgbClr val="000000"/>
                </a:solidFill>
              </a:rPr>
              <a:t>Ch</a:t>
            </a:r>
            <a:r>
              <a:rPr lang="en-US" altLang="en-US" sz="2800" b="1" dirty="0" err="1"/>
              <a:t>ọn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xếp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từ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ngữ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sau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bảng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phân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loại</a:t>
            </a:r>
            <a:r>
              <a:rPr lang="en-US" altLang="en-US" sz="2800" b="1" dirty="0"/>
              <a:t>:</a:t>
            </a:r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5C1F159C-4106-4B2B-8C90-F928522D5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8" y="1133475"/>
            <a:ext cx="1152639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 err="1"/>
              <a:t>bố</a:t>
            </a:r>
            <a:r>
              <a:rPr lang="en-US" altLang="en-US" sz="3600" dirty="0"/>
              <a:t> / </a:t>
            </a:r>
            <a:r>
              <a:rPr lang="en-US" altLang="en-US" sz="3600" dirty="0" err="1"/>
              <a:t>ba</a:t>
            </a:r>
            <a:r>
              <a:rPr lang="en-US" altLang="en-US" sz="3600" dirty="0"/>
              <a:t>, </a:t>
            </a:r>
            <a:r>
              <a:rPr lang="en-US" altLang="en-US" sz="3600" dirty="0" err="1"/>
              <a:t>mẹ</a:t>
            </a:r>
            <a:r>
              <a:rPr lang="en-US" altLang="en-US" sz="3600" dirty="0"/>
              <a:t> / </a:t>
            </a:r>
            <a:r>
              <a:rPr lang="en-US" altLang="en-US" sz="3600" dirty="0" err="1"/>
              <a:t>má</a:t>
            </a:r>
            <a:r>
              <a:rPr lang="en-US" altLang="en-US" sz="3600" dirty="0"/>
              <a:t>, </a:t>
            </a:r>
            <a:r>
              <a:rPr lang="en-US" altLang="en-US" sz="3600" dirty="0" err="1"/>
              <a:t>anh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cả</a:t>
            </a:r>
            <a:r>
              <a:rPr lang="en-US" altLang="en-US" sz="3600" dirty="0"/>
              <a:t> / </a:t>
            </a:r>
            <a:r>
              <a:rPr lang="en-US" altLang="en-US" sz="3600" dirty="0" err="1"/>
              <a:t>anh</a:t>
            </a:r>
            <a:r>
              <a:rPr lang="en-US" altLang="en-US" sz="3600" dirty="0"/>
              <a:t> </a:t>
            </a:r>
            <a:r>
              <a:rPr lang="en-US" altLang="en-US" sz="3600" dirty="0" err="1"/>
              <a:t>hai</a:t>
            </a:r>
            <a:r>
              <a:rPr lang="en-US" altLang="en-US" sz="3600" dirty="0"/>
              <a:t>, </a:t>
            </a:r>
            <a:r>
              <a:rPr lang="en-US" altLang="en-US" sz="3600" dirty="0" err="1"/>
              <a:t>quả</a:t>
            </a:r>
            <a:r>
              <a:rPr lang="en-US" altLang="en-US" sz="3600" dirty="0"/>
              <a:t> / </a:t>
            </a:r>
            <a:r>
              <a:rPr lang="en-US" altLang="en-US" sz="3600" dirty="0" err="1"/>
              <a:t>trái</a:t>
            </a:r>
            <a:r>
              <a:rPr lang="en-US" altLang="en-US" sz="3600" dirty="0"/>
              <a:t>, </a:t>
            </a:r>
            <a:r>
              <a:rPr lang="en-US" altLang="en-US" sz="3600" dirty="0" err="1"/>
              <a:t>hoa</a:t>
            </a:r>
            <a:r>
              <a:rPr lang="en-US" altLang="en-US" sz="3600" dirty="0"/>
              <a:t> / </a:t>
            </a:r>
            <a:r>
              <a:rPr lang="en-US" altLang="en-US" sz="3600" dirty="0" err="1"/>
              <a:t>bông</a:t>
            </a:r>
            <a:r>
              <a:rPr lang="en-US" altLang="en-US" sz="3600" dirty="0"/>
              <a:t>, </a:t>
            </a:r>
            <a:r>
              <a:rPr lang="en-US" altLang="en-US" sz="3600" dirty="0" err="1"/>
              <a:t>dứa</a:t>
            </a:r>
            <a:r>
              <a:rPr lang="en-US" altLang="en-US" sz="3600" dirty="0"/>
              <a:t> / </a:t>
            </a:r>
            <a:r>
              <a:rPr lang="en-US" altLang="en-US" sz="3600" dirty="0" err="1"/>
              <a:t>thơm</a:t>
            </a:r>
            <a:r>
              <a:rPr lang="en-US" altLang="en-US" sz="3600" dirty="0"/>
              <a:t> / </a:t>
            </a:r>
            <a:r>
              <a:rPr lang="en-US" altLang="en-US" sz="3600" dirty="0" err="1"/>
              <a:t>khóm</a:t>
            </a:r>
            <a:r>
              <a:rPr lang="en-US" altLang="en-US" sz="3600" dirty="0"/>
              <a:t>, </a:t>
            </a:r>
            <a:r>
              <a:rPr lang="en-US" altLang="en-US" sz="3600" dirty="0" err="1"/>
              <a:t>sắn</a:t>
            </a:r>
            <a:r>
              <a:rPr lang="en-US" altLang="en-US" sz="3600" dirty="0"/>
              <a:t> / </a:t>
            </a:r>
            <a:r>
              <a:rPr lang="en-US" altLang="en-US" sz="3600" dirty="0" err="1"/>
              <a:t>mì</a:t>
            </a:r>
            <a:r>
              <a:rPr lang="en-US" altLang="en-US" sz="3600" dirty="0"/>
              <a:t>, </a:t>
            </a:r>
            <a:r>
              <a:rPr lang="en-US" altLang="en-US" sz="3600" dirty="0" err="1"/>
              <a:t>ngan</a:t>
            </a:r>
            <a:r>
              <a:rPr lang="en-US" altLang="en-US" sz="3600" dirty="0"/>
              <a:t> / </a:t>
            </a:r>
            <a:r>
              <a:rPr lang="en-US" altLang="en-US" sz="3600" dirty="0" err="1"/>
              <a:t>vịt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xiêm</a:t>
            </a:r>
            <a:r>
              <a:rPr lang="en-US" altLang="en-US" sz="3600" dirty="0"/>
              <a:t>.</a:t>
            </a:r>
          </a:p>
        </p:txBody>
      </p:sp>
      <p:graphicFrame>
        <p:nvGraphicFramePr>
          <p:cNvPr id="5" name="Group 36">
            <a:extLst>
              <a:ext uri="{FF2B5EF4-FFF2-40B4-BE49-F238E27FC236}">
                <a16:creationId xmlns:a16="http://schemas.microsoft.com/office/drawing/2014/main" id="{50EF99E3-4AE9-471E-AE1C-2825501520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656842"/>
              </p:ext>
            </p:extLst>
          </p:nvPr>
        </p:nvGraphicFramePr>
        <p:xfrm>
          <a:off x="304800" y="3357563"/>
          <a:ext cx="11602588" cy="1295400"/>
        </p:xfrm>
        <a:graphic>
          <a:graphicData uri="http://schemas.openxmlformats.org/drawingml/2006/table">
            <a:tbl>
              <a:tblPr/>
              <a:tblGrid>
                <a:gridCol w="5801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1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Từ dùng ở miền Bắc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Từ dùng ở miền Nam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40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krs2R9EyCM09M">
            <a:extLst>
              <a:ext uri="{FF2B5EF4-FFF2-40B4-BE49-F238E27FC236}">
                <a16:creationId xmlns:a16="http://schemas.microsoft.com/office/drawing/2014/main" id="{CC68CCB2-2EF5-4415-B0AA-99EFAD7EF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51" y="268224"/>
            <a:ext cx="4050632" cy="295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uWhyOZf31IuJLM">
            <a:extLst>
              <a:ext uri="{FF2B5EF4-FFF2-40B4-BE49-F238E27FC236}">
                <a16:creationId xmlns:a16="http://schemas.microsoft.com/office/drawing/2014/main" id="{2624883F-76E5-4469-A93A-D901BDA4C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644" y="3638550"/>
            <a:ext cx="3848100" cy="279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Buoi">
            <a:hlinkClick r:id="rId4"/>
            <a:extLst>
              <a:ext uri="{FF2B5EF4-FFF2-40B4-BE49-F238E27FC236}">
                <a16:creationId xmlns:a16="http://schemas.microsoft.com/office/drawing/2014/main" id="{C2C330DF-BF4F-4955-9539-F03117DC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81" y="268224"/>
            <a:ext cx="3848100" cy="295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 descr="red_rose_ha">
            <a:extLst>
              <a:ext uri="{FF2B5EF4-FFF2-40B4-BE49-F238E27FC236}">
                <a16:creationId xmlns:a16="http://schemas.microsoft.com/office/drawing/2014/main" id="{2D678A8D-338E-4121-A8BB-B51EE016DB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51" y="3752850"/>
            <a:ext cx="4050632" cy="268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86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0D575F6D-35D4-44A8-B284-615E1D189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154128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u="sng"/>
              <a:t>Bài 1</a:t>
            </a:r>
            <a:r>
              <a:rPr lang="en-US" altLang="en-US" sz="2800"/>
              <a:t>: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55FBBBF8-A2A8-4AA2-A280-C4A7758F9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999" y="228600"/>
            <a:ext cx="1119996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 err="1">
                <a:solidFill>
                  <a:srgbClr val="000000"/>
                </a:solidFill>
              </a:rPr>
              <a:t>Ch</a:t>
            </a:r>
            <a:r>
              <a:rPr lang="en-US" altLang="en-US" sz="2800" b="1" dirty="0" err="1"/>
              <a:t>ọn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xếp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từ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ngữ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sau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bảng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phân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loại</a:t>
            </a:r>
            <a:r>
              <a:rPr lang="en-US" altLang="en-US" sz="2800" b="1" dirty="0"/>
              <a:t>: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8DA2A445-10AB-4BBB-9B6E-76A8194CE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9" y="990600"/>
            <a:ext cx="11449051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 err="1"/>
              <a:t>bố</a:t>
            </a:r>
            <a:r>
              <a:rPr lang="en-US" altLang="en-US" sz="4400" dirty="0"/>
              <a:t> / </a:t>
            </a:r>
            <a:r>
              <a:rPr lang="en-US" altLang="en-US" sz="4400" dirty="0" err="1"/>
              <a:t>ba</a:t>
            </a:r>
            <a:r>
              <a:rPr lang="en-US" altLang="en-US" sz="4400" dirty="0"/>
              <a:t>, </a:t>
            </a:r>
            <a:r>
              <a:rPr lang="en-US" altLang="en-US" sz="4400" dirty="0" err="1"/>
              <a:t>mẹ</a:t>
            </a:r>
            <a:r>
              <a:rPr lang="en-US" altLang="en-US" sz="4400" dirty="0"/>
              <a:t> / </a:t>
            </a:r>
            <a:r>
              <a:rPr lang="en-US" altLang="en-US" sz="4400" dirty="0" err="1"/>
              <a:t>má</a:t>
            </a:r>
            <a:r>
              <a:rPr lang="en-US" altLang="en-US" sz="4400" dirty="0"/>
              <a:t>, </a:t>
            </a:r>
            <a:r>
              <a:rPr lang="en-US" altLang="en-US" sz="4400" dirty="0" err="1"/>
              <a:t>anh</a:t>
            </a:r>
            <a:r>
              <a:rPr lang="en-US" altLang="en-US" sz="4400" dirty="0"/>
              <a:t> </a:t>
            </a:r>
            <a:r>
              <a:rPr lang="en-US" altLang="en-US" sz="4400" dirty="0" err="1"/>
              <a:t>cả</a:t>
            </a:r>
            <a:r>
              <a:rPr lang="en-US" altLang="en-US" sz="4400" dirty="0"/>
              <a:t> / </a:t>
            </a:r>
            <a:r>
              <a:rPr lang="en-US" altLang="en-US" sz="4400" dirty="0" err="1"/>
              <a:t>anh</a:t>
            </a:r>
            <a:r>
              <a:rPr lang="en-US" altLang="en-US" sz="4400" dirty="0"/>
              <a:t> </a:t>
            </a:r>
            <a:r>
              <a:rPr lang="en-US" altLang="en-US" sz="4400" dirty="0" err="1"/>
              <a:t>hai</a:t>
            </a:r>
            <a:r>
              <a:rPr lang="en-US" altLang="en-US" sz="4400" dirty="0"/>
              <a:t>, </a:t>
            </a:r>
            <a:r>
              <a:rPr lang="en-US" altLang="en-US" sz="4400" dirty="0" err="1"/>
              <a:t>quả</a:t>
            </a:r>
            <a:r>
              <a:rPr lang="en-US" altLang="en-US" sz="4400" dirty="0"/>
              <a:t> / </a:t>
            </a:r>
            <a:r>
              <a:rPr lang="en-US" altLang="en-US" sz="4400" dirty="0" err="1"/>
              <a:t>trái</a:t>
            </a:r>
            <a:r>
              <a:rPr lang="en-US" altLang="en-US" sz="4400" dirty="0"/>
              <a:t>, </a:t>
            </a:r>
            <a:r>
              <a:rPr lang="en-US" altLang="en-US" sz="4400" dirty="0" err="1"/>
              <a:t>hoa</a:t>
            </a:r>
            <a:r>
              <a:rPr lang="en-US" altLang="en-US" sz="4400" dirty="0"/>
              <a:t> / </a:t>
            </a:r>
            <a:r>
              <a:rPr lang="en-US" altLang="en-US" sz="4400" dirty="0" err="1"/>
              <a:t>bông</a:t>
            </a:r>
            <a:r>
              <a:rPr lang="en-US" altLang="en-US" sz="4400" dirty="0"/>
              <a:t>, </a:t>
            </a:r>
            <a:r>
              <a:rPr lang="en-US" altLang="en-US" sz="4400" dirty="0" err="1"/>
              <a:t>dứa</a:t>
            </a:r>
            <a:r>
              <a:rPr lang="en-US" altLang="en-US" sz="4400" dirty="0"/>
              <a:t> / </a:t>
            </a:r>
            <a:r>
              <a:rPr lang="en-US" altLang="en-US" sz="4400" dirty="0" err="1"/>
              <a:t>thơm</a:t>
            </a:r>
            <a:r>
              <a:rPr lang="en-US" altLang="en-US" sz="4400" dirty="0"/>
              <a:t> / </a:t>
            </a:r>
            <a:r>
              <a:rPr lang="en-US" altLang="en-US" sz="4400" dirty="0" err="1"/>
              <a:t>khóm</a:t>
            </a:r>
            <a:r>
              <a:rPr lang="en-US" altLang="en-US" sz="4400" dirty="0"/>
              <a:t>, </a:t>
            </a:r>
            <a:r>
              <a:rPr lang="en-US" altLang="en-US" sz="4400" dirty="0" err="1"/>
              <a:t>sắn</a:t>
            </a:r>
            <a:r>
              <a:rPr lang="en-US" altLang="en-US" sz="4400" dirty="0"/>
              <a:t> / </a:t>
            </a:r>
            <a:r>
              <a:rPr lang="en-US" altLang="en-US" sz="4400" dirty="0" err="1"/>
              <a:t>mì</a:t>
            </a:r>
            <a:r>
              <a:rPr lang="en-US" altLang="en-US" sz="4400" dirty="0"/>
              <a:t>, </a:t>
            </a:r>
            <a:r>
              <a:rPr lang="en-US" altLang="en-US" sz="4400" dirty="0" err="1"/>
              <a:t>ngan</a:t>
            </a:r>
            <a:r>
              <a:rPr lang="en-US" altLang="en-US" sz="4400" dirty="0"/>
              <a:t> / </a:t>
            </a:r>
            <a:r>
              <a:rPr lang="en-US" altLang="en-US" sz="4400" dirty="0" err="1"/>
              <a:t>vịt</a:t>
            </a:r>
            <a:r>
              <a:rPr lang="en-US" altLang="en-US" sz="4400" dirty="0"/>
              <a:t> </a:t>
            </a:r>
            <a:r>
              <a:rPr lang="en-US" altLang="en-US" sz="4400" dirty="0" err="1"/>
              <a:t>xiêm</a:t>
            </a:r>
            <a:r>
              <a:rPr lang="en-US" altLang="en-US" sz="4400" dirty="0"/>
              <a:t>.</a:t>
            </a:r>
          </a:p>
        </p:txBody>
      </p:sp>
      <p:graphicFrame>
        <p:nvGraphicFramePr>
          <p:cNvPr id="5" name="Group 21">
            <a:extLst>
              <a:ext uri="{FF2B5EF4-FFF2-40B4-BE49-F238E27FC236}">
                <a16:creationId xmlns:a16="http://schemas.microsoft.com/office/drawing/2014/main" id="{74189A72-72DE-4418-A3CA-D57848FEF3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262440"/>
              </p:ext>
            </p:extLst>
          </p:nvPr>
        </p:nvGraphicFramePr>
        <p:xfrm>
          <a:off x="304798" y="3214688"/>
          <a:ext cx="11610976" cy="2702018"/>
        </p:xfrm>
        <a:graphic>
          <a:graphicData uri="http://schemas.openxmlformats.org/drawingml/2006/table">
            <a:tbl>
              <a:tblPr/>
              <a:tblGrid>
                <a:gridCol w="5805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5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76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Từ dùng ở miền Bắc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Từ dùng ở miền Nam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42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17">
            <a:extLst>
              <a:ext uri="{FF2B5EF4-FFF2-40B4-BE49-F238E27FC236}">
                <a16:creationId xmlns:a16="http://schemas.microsoft.com/office/drawing/2014/main" id="{BFE35135-379D-4BAE-96D1-79E7BDC9E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990600"/>
            <a:ext cx="1233024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 err="1">
                <a:solidFill>
                  <a:srgbClr val="FF0000"/>
                </a:solidFill>
              </a:rPr>
              <a:t>bố</a:t>
            </a:r>
            <a:endParaRPr lang="en-US" altLang="en-US" sz="4400" dirty="0">
              <a:solidFill>
                <a:srgbClr val="FF0000"/>
              </a:solidFill>
            </a:endParaRP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C54AA472-867F-4EA1-8C84-507EEB4E8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25" y="985838"/>
            <a:ext cx="1233024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>
                <a:solidFill>
                  <a:srgbClr val="FF0000"/>
                </a:solidFill>
              </a:rPr>
              <a:t>ba</a:t>
            </a:r>
          </a:p>
        </p:txBody>
      </p:sp>
    </p:spTree>
    <p:extLst>
      <p:ext uri="{BB962C8B-B14F-4D97-AF65-F5344CB8AC3E}">
        <p14:creationId xmlns:p14="http://schemas.microsoft.com/office/powerpoint/2010/main" val="132071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 L -0.00625 0.4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4.44444E-6 L 0.38438 0.41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18952B7D-C74B-48D6-B196-38FC0DDC6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151264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u="sng"/>
              <a:t>Bài 1</a:t>
            </a:r>
            <a:r>
              <a:rPr lang="en-US" altLang="en-US" sz="2800"/>
              <a:t>: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51FBA654-9E03-4AD6-8243-E3019E1B2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28600"/>
            <a:ext cx="109918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 err="1">
                <a:solidFill>
                  <a:srgbClr val="000000"/>
                </a:solidFill>
              </a:rPr>
              <a:t>Ch</a:t>
            </a:r>
            <a:r>
              <a:rPr lang="en-US" altLang="en-US" sz="2800" b="1" dirty="0" err="1"/>
              <a:t>ọn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xếp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từ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ngữ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sau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bảng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phân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loại</a:t>
            </a:r>
            <a:r>
              <a:rPr lang="en-US" altLang="en-US" sz="2800" b="1" dirty="0"/>
              <a:t>: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03CB5639-8FE0-4997-8703-86635D624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90600"/>
            <a:ext cx="1099185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/>
              <a:t>bố / ba, mẹ / má, anh cả / anh hai, quả / trái, hoa / bông, dứa / thơm / khóm, sắn / mì, ngan / vịt xiêm.</a:t>
            </a:r>
          </a:p>
        </p:txBody>
      </p:sp>
      <p:graphicFrame>
        <p:nvGraphicFramePr>
          <p:cNvPr id="5" name="Group 26">
            <a:extLst>
              <a:ext uri="{FF2B5EF4-FFF2-40B4-BE49-F238E27FC236}">
                <a16:creationId xmlns:a16="http://schemas.microsoft.com/office/drawing/2014/main" id="{7464FF81-CC2D-4821-94B5-D59DF6471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90398"/>
              </p:ext>
            </p:extLst>
          </p:nvPr>
        </p:nvGraphicFramePr>
        <p:xfrm>
          <a:off x="304798" y="3214688"/>
          <a:ext cx="11395222" cy="2751137"/>
        </p:xfrm>
        <a:graphic>
          <a:graphicData uri="http://schemas.openxmlformats.org/drawingml/2006/table">
            <a:tbl>
              <a:tblPr/>
              <a:tblGrid>
                <a:gridCol w="5697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7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7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Từ dùng ở miền Bắc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Từ dùng ở miền Nam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3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dứa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sắn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ba,má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vịt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xiêm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16">
            <a:extLst>
              <a:ext uri="{FF2B5EF4-FFF2-40B4-BE49-F238E27FC236}">
                <a16:creationId xmlns:a16="http://schemas.microsoft.com/office/drawing/2014/main" id="{B38F592E-210E-44DE-B8B9-48579B06C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990600"/>
            <a:ext cx="1210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>
                <a:solidFill>
                  <a:srgbClr val="FF0000"/>
                </a:solidFill>
              </a:rPr>
              <a:t>bố</a:t>
            </a: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0AF18E78-BD88-4F7F-8BBF-37DDD47E2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25" y="985838"/>
            <a:ext cx="1210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 err="1">
                <a:solidFill>
                  <a:srgbClr val="FF0000"/>
                </a:solidFill>
              </a:rPr>
              <a:t>ba</a:t>
            </a:r>
            <a:endParaRPr lang="en-US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77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>
            <a:extLst>
              <a:ext uri="{FF2B5EF4-FFF2-40B4-BE49-F238E27FC236}">
                <a16:creationId xmlns:a16="http://schemas.microsoft.com/office/drawing/2014/main" id="{71E5A84E-BB5E-4944-8A9B-5E96EDB55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14313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u="sng"/>
              <a:t>Bài 2:</a:t>
            </a:r>
          </a:p>
        </p:txBody>
      </p:sp>
      <p:sp>
        <p:nvSpPr>
          <p:cNvPr id="3" name="Text Box 13">
            <a:extLst>
              <a:ext uri="{FF2B5EF4-FFF2-40B4-BE49-F238E27FC236}">
                <a16:creationId xmlns:a16="http://schemas.microsoft.com/office/drawing/2014/main" id="{8D374501-C0A0-4634-86C1-EE8BCB3ED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228600"/>
            <a:ext cx="81438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rgbClr val="003300"/>
                </a:solidFill>
              </a:rPr>
              <a:t>Các từ in đậm trong đoạn thơ sau thường được dùng ở một số tỉnh miền Trung. Em hãy tìm những từ trong ngoặc đơn cùng nghĩa với các từ ấy.</a:t>
            </a:r>
          </a:p>
        </p:txBody>
      </p:sp>
      <p:sp>
        <p:nvSpPr>
          <p:cNvPr id="4" name="Line 26">
            <a:extLst>
              <a:ext uri="{FF2B5EF4-FFF2-40B4-BE49-F238E27FC236}">
                <a16:creationId xmlns:a16="http://schemas.microsoft.com/office/drawing/2014/main" id="{5919A16E-49E1-4EAE-88EE-CC333A6F1D5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28813" y="609600"/>
            <a:ext cx="838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27">
            <a:extLst>
              <a:ext uri="{FF2B5EF4-FFF2-40B4-BE49-F238E27FC236}">
                <a16:creationId xmlns:a16="http://schemas.microsoft.com/office/drawing/2014/main" id="{E3719404-EFDA-4194-B09F-05CAA0996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5988" y="990600"/>
            <a:ext cx="1752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28">
            <a:extLst>
              <a:ext uri="{FF2B5EF4-FFF2-40B4-BE49-F238E27FC236}">
                <a16:creationId xmlns:a16="http://schemas.microsoft.com/office/drawing/2014/main" id="{83EC4276-CA18-48DD-89D3-7AF571824E8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9188" y="13716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30">
            <a:extLst>
              <a:ext uri="{FF2B5EF4-FFF2-40B4-BE49-F238E27FC236}">
                <a16:creationId xmlns:a16="http://schemas.microsoft.com/office/drawing/2014/main" id="{34848C76-8015-4E0A-9351-7572306DF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524000"/>
            <a:ext cx="76200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/>
              <a:t>       Gan </a:t>
            </a:r>
            <a:r>
              <a:rPr lang="en-US" altLang="en-US" sz="3600" b="1" i="1" dirty="0"/>
              <a:t>chi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gan</a:t>
            </a:r>
            <a:r>
              <a:rPr lang="en-US" altLang="en-US" sz="3600" dirty="0"/>
              <a:t> </a:t>
            </a:r>
            <a:r>
              <a:rPr lang="en-US" altLang="en-US" sz="3600" b="1" i="1" dirty="0" err="1"/>
              <a:t>rứa</a:t>
            </a:r>
            <a:r>
              <a:rPr lang="en-US" altLang="en-US" sz="3600" dirty="0"/>
              <a:t>, </a:t>
            </a:r>
            <a:r>
              <a:rPr lang="en-US" altLang="en-US" sz="3600" dirty="0" err="1"/>
              <a:t>mẹ</a:t>
            </a:r>
            <a:r>
              <a:rPr lang="en-US" altLang="en-US" sz="3600" dirty="0"/>
              <a:t> </a:t>
            </a:r>
            <a:r>
              <a:rPr lang="en-US" altLang="en-US" sz="3600" b="1" i="1" dirty="0" err="1"/>
              <a:t>nờ</a:t>
            </a:r>
            <a:r>
              <a:rPr lang="en-US" altLang="en-US" sz="3600" dirty="0"/>
              <a:t> ?</a:t>
            </a:r>
            <a:br>
              <a:rPr lang="en-US" altLang="en-US" sz="3600" dirty="0"/>
            </a:br>
            <a:r>
              <a:rPr lang="en-US" altLang="en-US" sz="3600" dirty="0" err="1"/>
              <a:t>Mẹ</a:t>
            </a:r>
            <a:r>
              <a:rPr lang="en-US" altLang="en-US" sz="3600" dirty="0"/>
              <a:t> </a:t>
            </a:r>
            <a:r>
              <a:rPr lang="en-US" altLang="en-US" sz="3600" dirty="0" err="1"/>
              <a:t>rằng</a:t>
            </a:r>
            <a:r>
              <a:rPr lang="en-US" altLang="en-US" sz="3600" dirty="0"/>
              <a:t>: </a:t>
            </a:r>
            <a:r>
              <a:rPr lang="en-US" altLang="en-US" sz="3600" dirty="0" err="1"/>
              <a:t>Cứu</a:t>
            </a:r>
            <a:r>
              <a:rPr lang="en-US" altLang="en-US" sz="3600" dirty="0"/>
              <a:t> </a:t>
            </a:r>
            <a:r>
              <a:rPr lang="en-US" altLang="en-US" sz="3600" dirty="0" err="1"/>
              <a:t>nước</a:t>
            </a:r>
            <a:r>
              <a:rPr lang="en-US" altLang="en-US" sz="3600" dirty="0"/>
              <a:t>, </a:t>
            </a:r>
            <a:r>
              <a:rPr lang="en-US" altLang="en-US" sz="3600" dirty="0" err="1"/>
              <a:t>mình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chờ</a:t>
            </a:r>
            <a:r>
              <a:rPr lang="en-US" altLang="en-US" sz="3600" dirty="0"/>
              <a:t> </a:t>
            </a:r>
            <a:r>
              <a:rPr lang="en-US" altLang="en-US" sz="3600" b="1" i="1" dirty="0"/>
              <a:t>chi</a:t>
            </a:r>
            <a:r>
              <a:rPr lang="en-US" altLang="en-US" sz="3600" dirty="0"/>
              <a:t> ai ?</a:t>
            </a:r>
            <a:br>
              <a:rPr lang="en-US" altLang="en-US" sz="3600" dirty="0"/>
            </a:br>
            <a:r>
              <a:rPr lang="en-US" altLang="en-US" sz="3600" dirty="0"/>
              <a:t>      </a:t>
            </a:r>
            <a:r>
              <a:rPr lang="en-US" altLang="en-US" sz="3600" dirty="0" err="1"/>
              <a:t>Chẳng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bằng</a:t>
            </a:r>
            <a:r>
              <a:rPr lang="en-US" altLang="en-US" sz="3600" dirty="0"/>
              <a:t> con </a:t>
            </a:r>
            <a:r>
              <a:rPr lang="en-US" altLang="en-US" sz="3600" dirty="0" err="1"/>
              <a:t>gái</a:t>
            </a:r>
            <a:r>
              <a:rPr lang="en-US" altLang="en-US" sz="3600" dirty="0"/>
              <a:t>, con </a:t>
            </a:r>
            <a:r>
              <a:rPr lang="en-US" altLang="en-US" sz="3600" dirty="0" err="1"/>
              <a:t>trai</a:t>
            </a:r>
            <a:r>
              <a:rPr lang="en-US" altLang="en-US" sz="3600" dirty="0"/>
              <a:t/>
            </a:r>
            <a:br>
              <a:rPr lang="en-US" altLang="en-US" sz="3600" dirty="0"/>
            </a:br>
            <a:r>
              <a:rPr lang="en-US" altLang="en-US" sz="3600" dirty="0" err="1"/>
              <a:t>Sáu</a:t>
            </a:r>
            <a:r>
              <a:rPr lang="en-US" altLang="en-US" sz="3600" dirty="0"/>
              <a:t> </a:t>
            </a:r>
            <a:r>
              <a:rPr lang="en-US" altLang="en-US" sz="3600" dirty="0" err="1"/>
              <a:t>mươi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còn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một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chút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tài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đò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đưa</a:t>
            </a:r>
            <a:r>
              <a:rPr lang="en-US" altLang="en-US" sz="3600" dirty="0"/>
              <a:t/>
            </a:r>
            <a:br>
              <a:rPr lang="en-US" altLang="en-US" sz="3600" dirty="0"/>
            </a:br>
            <a:r>
              <a:rPr lang="en-US" altLang="en-US" sz="3600" dirty="0"/>
              <a:t>      </a:t>
            </a:r>
            <a:r>
              <a:rPr lang="en-US" altLang="en-US" sz="3600" dirty="0" err="1"/>
              <a:t>Tàu</a:t>
            </a:r>
            <a:r>
              <a:rPr lang="en-US" altLang="en-US" sz="3600" dirty="0"/>
              <a:t> bay </a:t>
            </a:r>
            <a:r>
              <a:rPr lang="en-US" altLang="en-US" sz="3600" b="1" i="1" dirty="0" err="1"/>
              <a:t>hắn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bắn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sớm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trưa</a:t>
            </a:r>
            <a:r>
              <a:rPr lang="en-US" altLang="en-US" sz="3600" dirty="0"/>
              <a:t/>
            </a:r>
            <a:br>
              <a:rPr lang="en-US" altLang="en-US" sz="3600" dirty="0"/>
            </a:br>
            <a:r>
              <a:rPr lang="en-US" altLang="en-US" sz="3600" dirty="0" err="1"/>
              <a:t>Thì</a:t>
            </a:r>
            <a:r>
              <a:rPr lang="en-US" altLang="en-US" sz="3600" b="1" i="1" dirty="0"/>
              <a:t> tui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cứ</a:t>
            </a:r>
            <a:r>
              <a:rPr lang="en-US" altLang="en-US" sz="3600" dirty="0"/>
              <a:t> </a:t>
            </a:r>
            <a:r>
              <a:rPr lang="en-US" altLang="en-US" sz="3600" dirty="0" err="1"/>
              <a:t>việc</a:t>
            </a:r>
            <a:r>
              <a:rPr lang="en-US" altLang="en-US" sz="3600" dirty="0"/>
              <a:t> </a:t>
            </a:r>
            <a:r>
              <a:rPr lang="en-US" altLang="en-US" sz="3600" dirty="0" err="1"/>
              <a:t>nắng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mưa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đưa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đò</a:t>
            </a:r>
            <a:r>
              <a:rPr lang="en-US" altLang="en-US" sz="3600" dirty="0"/>
              <a:t>. </a:t>
            </a:r>
            <a:br>
              <a:rPr lang="en-US" altLang="en-US" sz="3600" dirty="0"/>
            </a:br>
            <a:r>
              <a:rPr lang="en-US" altLang="en-US" sz="3600" dirty="0"/>
              <a:t>                                               </a:t>
            </a:r>
            <a:r>
              <a:rPr lang="en-US" altLang="en-US" sz="2000" b="1" dirty="0"/>
              <a:t>TỐ HỮU</a:t>
            </a:r>
          </a:p>
        </p:txBody>
      </p:sp>
      <p:sp>
        <p:nvSpPr>
          <p:cNvPr id="8" name="Text Box 32">
            <a:extLst>
              <a:ext uri="{FF2B5EF4-FFF2-40B4-BE49-F238E27FC236}">
                <a16:creationId xmlns:a16="http://schemas.microsoft.com/office/drawing/2014/main" id="{1515AFA5-1361-43A9-8550-842D4169F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5481638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 dirty="0"/>
              <a:t>chi </a:t>
            </a:r>
            <a:r>
              <a:rPr lang="en-US" altLang="en-US" dirty="0" err="1"/>
              <a:t>cùng</a:t>
            </a:r>
            <a:r>
              <a:rPr lang="en-US" altLang="en-US" dirty="0"/>
              <a:t> </a:t>
            </a:r>
            <a:r>
              <a:rPr lang="en-US" altLang="en-US" dirty="0" err="1"/>
              <a:t>nghĩa</a:t>
            </a:r>
            <a:r>
              <a:rPr lang="en-US" altLang="en-US" dirty="0"/>
              <a:t> </a:t>
            </a:r>
            <a:r>
              <a:rPr lang="en-US" altLang="en-US" dirty="0" err="1"/>
              <a:t>với</a:t>
            </a:r>
            <a:r>
              <a:rPr lang="en-US" altLang="en-US" dirty="0"/>
              <a:t>  ….</a:t>
            </a:r>
          </a:p>
        </p:txBody>
      </p:sp>
      <p:sp>
        <p:nvSpPr>
          <p:cNvPr id="9" name="Line 33">
            <a:extLst>
              <a:ext uri="{FF2B5EF4-FFF2-40B4-BE49-F238E27FC236}">
                <a16:creationId xmlns:a16="http://schemas.microsoft.com/office/drawing/2014/main" id="{9463CEAB-0BA5-4C68-9C3C-84D095D850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77188" y="9906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34">
            <a:extLst>
              <a:ext uri="{FF2B5EF4-FFF2-40B4-BE49-F238E27FC236}">
                <a16:creationId xmlns:a16="http://schemas.microsoft.com/office/drawing/2014/main" id="{C425FCCD-BCB6-4F85-A75E-896904702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5881688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/>
              <a:t>rứa </a:t>
            </a:r>
            <a:r>
              <a:rPr lang="en-US" altLang="en-US"/>
              <a:t>cùng nghĩa với …</a:t>
            </a:r>
          </a:p>
        </p:txBody>
      </p:sp>
      <p:sp>
        <p:nvSpPr>
          <p:cNvPr id="11" name="Text Box 35">
            <a:extLst>
              <a:ext uri="{FF2B5EF4-FFF2-40B4-BE49-F238E27FC236}">
                <a16:creationId xmlns:a16="http://schemas.microsoft.com/office/drawing/2014/main" id="{5236E37E-D094-40A4-BAA3-44950E125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713" y="5938838"/>
            <a:ext cx="333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/>
              <a:t>hắn </a:t>
            </a:r>
            <a:r>
              <a:rPr lang="en-US" altLang="en-US"/>
              <a:t>cùng nghĩa với  ….</a:t>
            </a:r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id="{C72E91C9-F1D5-4CEC-AF7A-83009133D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138" y="6329363"/>
            <a:ext cx="333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/>
              <a:t>tui </a:t>
            </a:r>
            <a:r>
              <a:rPr lang="en-US" altLang="en-US"/>
              <a:t>cùng nghĩa với  ….</a:t>
            </a:r>
          </a:p>
        </p:txBody>
      </p:sp>
      <p:sp>
        <p:nvSpPr>
          <p:cNvPr id="14" name="Text Box 39">
            <a:extLst>
              <a:ext uri="{FF2B5EF4-FFF2-40B4-BE49-F238E27FC236}">
                <a16:creationId xmlns:a16="http://schemas.microsoft.com/office/drawing/2014/main" id="{CE4C5AFA-E098-4F45-9D2A-BDF06F5BA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138" y="5110163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FF"/>
                </a:solidFill>
              </a:rPr>
              <a:t>à</a:t>
            </a:r>
            <a:endParaRPr lang="en-US" altLang="en-US"/>
          </a:p>
        </p:txBody>
      </p:sp>
      <p:sp>
        <p:nvSpPr>
          <p:cNvPr id="15" name="Text Box 40">
            <a:extLst>
              <a:ext uri="{FF2B5EF4-FFF2-40B4-BE49-F238E27FC236}">
                <a16:creationId xmlns:a16="http://schemas.microsoft.com/office/drawing/2014/main" id="{62580726-A109-492D-B5EC-73343E5D8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5838" y="5100638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FF"/>
                </a:solidFill>
              </a:rPr>
              <a:t>tôi</a:t>
            </a:r>
            <a:endParaRPr lang="en-US" altLang="en-US"/>
          </a:p>
        </p:txBody>
      </p:sp>
      <p:sp>
        <p:nvSpPr>
          <p:cNvPr id="16" name="Text Box 41">
            <a:extLst>
              <a:ext uri="{FF2B5EF4-FFF2-40B4-BE49-F238E27FC236}">
                <a16:creationId xmlns:a16="http://schemas.microsoft.com/office/drawing/2014/main" id="{B1D596A8-F684-41AF-969E-5B54CF137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6688" y="51054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FF"/>
                </a:solidFill>
              </a:rPr>
              <a:t>nó</a:t>
            </a:r>
            <a:endParaRPr lang="en-US" altLang="en-US"/>
          </a:p>
        </p:txBody>
      </p:sp>
      <p:sp>
        <p:nvSpPr>
          <p:cNvPr id="17" name="Text Box 43">
            <a:extLst>
              <a:ext uri="{FF2B5EF4-FFF2-40B4-BE49-F238E27FC236}">
                <a16:creationId xmlns:a16="http://schemas.microsoft.com/office/drawing/2014/main" id="{97C8C88C-2365-4826-8C46-3458463E1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631507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/>
              <a:t>nờ </a:t>
            </a:r>
            <a:r>
              <a:rPr lang="en-US" altLang="en-US"/>
              <a:t>cùng nghĩa với …</a:t>
            </a:r>
          </a:p>
        </p:txBody>
      </p:sp>
      <p:sp>
        <p:nvSpPr>
          <p:cNvPr id="18" name="Text Box 44">
            <a:extLst>
              <a:ext uri="{FF2B5EF4-FFF2-40B4-BE49-F238E27FC236}">
                <a16:creationId xmlns:a16="http://schemas.microsoft.com/office/drawing/2014/main" id="{E38199CF-FD8B-4A14-9048-AF2BC1D60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554355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/>
              <a:t>Chi </a:t>
            </a:r>
            <a:r>
              <a:rPr lang="en-US" altLang="en-US"/>
              <a:t>cùng nghĩa với  ….</a:t>
            </a:r>
          </a:p>
        </p:txBody>
      </p:sp>
      <p:sp>
        <p:nvSpPr>
          <p:cNvPr id="19" name="Text Box 46">
            <a:extLst>
              <a:ext uri="{FF2B5EF4-FFF2-40B4-BE49-F238E27FC236}">
                <a16:creationId xmlns:a16="http://schemas.microsoft.com/office/drawing/2014/main" id="{93FAE7CE-7953-404F-97D5-9A3B48E4F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1054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FF"/>
                </a:solidFill>
              </a:rPr>
              <a:t>gì</a:t>
            </a:r>
            <a:endParaRPr lang="en-US" altLang="en-US"/>
          </a:p>
        </p:txBody>
      </p:sp>
      <p:sp>
        <p:nvSpPr>
          <p:cNvPr id="20" name="Text Box 46">
            <a:extLst>
              <a:ext uri="{FF2B5EF4-FFF2-40B4-BE49-F238E27FC236}">
                <a16:creationId xmlns:a16="http://schemas.microsoft.com/office/drawing/2014/main" id="{AE5696A2-683E-4B30-9D4B-1975B71B3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353" y="5087112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 err="1">
                <a:solidFill>
                  <a:srgbClr val="0000FF"/>
                </a:solidFill>
              </a:rPr>
              <a:t>gì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147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48 -0.00162 L -0.22916 0.1752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2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37 -0.00023 L 0.29063 0.0664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83 0.00023 L 0.32044 0.1224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4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1 0.0088 L 0.24075 0.1870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0.03437 0.0666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10" grpId="0"/>
      <p:bldP spid="11" grpId="0"/>
      <p:bldP spid="12" grpId="0"/>
      <p:bldP spid="14" grpId="0"/>
      <p:bldP spid="14" grpId="1"/>
      <p:bldP spid="15" grpId="0"/>
      <p:bldP spid="15" grpId="1"/>
      <p:bldP spid="16" grpId="0"/>
      <p:bldP spid="16" grpId="1"/>
      <p:bldP spid="17" grpId="0"/>
      <p:bldP spid="18" grpId="0"/>
      <p:bldP spid="19" grpId="0"/>
      <p:bldP spid="19" grpId="1"/>
      <p:bldP spid="20" grpId="0"/>
      <p:bldP spid="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83CB5747-C697-486F-BC7A-866B355A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599" y="381000"/>
            <a:ext cx="9006599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000000"/>
                </a:solidFill>
              </a:rPr>
              <a:t>Tr</a:t>
            </a:r>
            <a:r>
              <a:rPr lang="en-US" altLang="en-US" sz="3200" b="1"/>
              <a:t>ò chơi: </a:t>
            </a:r>
            <a:r>
              <a:rPr lang="en-US" altLang="en-US" sz="3200" b="1">
                <a:solidFill>
                  <a:srgbClr val="0000FF"/>
                </a:solidFill>
              </a:rPr>
              <a:t>Ai nhanh ai đúng</a:t>
            </a:r>
            <a:r>
              <a:rPr lang="en-US" altLang="en-US" sz="3200" b="1"/>
              <a:t>:</a:t>
            </a:r>
          </a:p>
        </p:txBody>
      </p:sp>
      <p:graphicFrame>
        <p:nvGraphicFramePr>
          <p:cNvPr id="3" name="Group 98">
            <a:extLst>
              <a:ext uri="{FF2B5EF4-FFF2-40B4-BE49-F238E27FC236}">
                <a16:creationId xmlns:a16="http://schemas.microsoft.com/office/drawing/2014/main" id="{ED4755AD-471E-424E-9BA8-FFA96E2045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775288"/>
              </p:ext>
            </p:extLst>
          </p:nvPr>
        </p:nvGraphicFramePr>
        <p:xfrm>
          <a:off x="838200" y="1219200"/>
          <a:ext cx="9648825" cy="2590800"/>
        </p:xfrm>
        <a:graphic>
          <a:graphicData uri="http://schemas.openxmlformats.org/drawingml/2006/table">
            <a:tbl>
              <a:tblPr/>
              <a:tblGrid>
                <a:gridCol w="4825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3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Từ dùng ở miền Bắc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Từ dùng ở miền Nam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vào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ngã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lợn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 Box 88">
            <a:extLst>
              <a:ext uri="{FF2B5EF4-FFF2-40B4-BE49-F238E27FC236}">
                <a16:creationId xmlns:a16="http://schemas.microsoft.com/office/drawing/2014/main" id="{179F7220-5B13-4409-AC0A-FC6B21ADC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1820183"/>
            <a:ext cx="122080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FF0000"/>
                </a:solidFill>
              </a:rPr>
              <a:t>vô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 Box 89">
            <a:extLst>
              <a:ext uri="{FF2B5EF4-FFF2-40B4-BE49-F238E27FC236}">
                <a16:creationId xmlns:a16="http://schemas.microsoft.com/office/drawing/2014/main" id="{1E22A27D-1682-49B3-81B9-CEC65DCE4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062" y="2567101"/>
            <a:ext cx="122080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FF0000"/>
                </a:solidFill>
              </a:rPr>
              <a:t>té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 Box 90">
            <a:extLst>
              <a:ext uri="{FF2B5EF4-FFF2-40B4-BE49-F238E27FC236}">
                <a16:creationId xmlns:a16="http://schemas.microsoft.com/office/drawing/2014/main" id="{ABCBD3C9-EC73-4459-97FA-51681A14B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062" y="3115582"/>
            <a:ext cx="1526581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FF0000"/>
                </a:solidFill>
              </a:rPr>
              <a:t>heo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38" descr="FLOWERS5">
            <a:extLst>
              <a:ext uri="{FF2B5EF4-FFF2-40B4-BE49-F238E27FC236}">
                <a16:creationId xmlns:a16="http://schemas.microsoft.com/office/drawing/2014/main" id="{D70E6468-1873-4E49-9655-C4737D0E5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68762"/>
            <a:ext cx="2133599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93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utoUpdateAnimBg="0"/>
      <p:bldP spid="5" grpId="0" autoUpdateAnimBg="0"/>
      <p:bldP spid="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C171B00-A803-4BCD-9914-3A04486DF96D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Bài 3: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1F6CAC4-B83B-48B5-8227-CC2B8F4BA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600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dirty="0" err="1">
                <a:solidFill>
                  <a:schemeClr val="tx2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44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tx2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44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tx2"/>
                </a:solidFill>
                <a:cs typeface="Times New Roman" panose="02020603050405020304" pitchFamily="18" charset="0"/>
              </a:rPr>
              <a:t>kêu</a:t>
            </a:r>
            <a:r>
              <a:rPr lang="en-US" altLang="en-US" sz="44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tx2"/>
                </a:solidFill>
                <a:cs typeface="Times New Roman" panose="02020603050405020304" pitchFamily="18" charset="0"/>
              </a:rPr>
              <a:t>lên</a:t>
            </a:r>
            <a:r>
              <a:rPr lang="en-US" altLang="en-US" sz="4400" dirty="0">
                <a:solidFill>
                  <a:schemeClr val="tx2"/>
                </a:solidFill>
                <a:cs typeface="Times New Roman" panose="02020603050405020304" pitchFamily="18" charset="0"/>
              </a:rPr>
              <a:t>: “</a:t>
            </a:r>
            <a:r>
              <a:rPr lang="en-US" altLang="en-US" sz="4400" dirty="0" err="1">
                <a:solidFill>
                  <a:schemeClr val="tx2"/>
                </a:solidFill>
                <a:cs typeface="Times New Roman" panose="02020603050405020304" pitchFamily="18" charset="0"/>
              </a:rPr>
              <a:t>Cá</a:t>
            </a:r>
            <a:r>
              <a:rPr lang="en-US" altLang="en-US" sz="44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tx2"/>
                </a:solidFill>
                <a:cs typeface="Times New Roman" panose="02020603050405020304" pitchFamily="18" charset="0"/>
              </a:rPr>
              <a:t>heo</a:t>
            </a:r>
            <a:r>
              <a:rPr lang="en-US" altLang="en-US" sz="4400" dirty="0">
                <a:solidFill>
                  <a:schemeClr val="tx2"/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sz="4400" dirty="0">
                <a:solidFill>
                  <a:schemeClr val="tx2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2AE0A91-DC4B-44CF-91B4-19F31D449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895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dirty="0">
                <a:solidFill>
                  <a:schemeClr val="tx2"/>
                </a:solidFill>
                <a:cs typeface="Times New Roman" panose="02020603050405020304" pitchFamily="18" charset="0"/>
              </a:rPr>
              <a:t>Anh </a:t>
            </a:r>
            <a:r>
              <a:rPr lang="en-US" altLang="en-US" sz="4400" dirty="0" err="1">
                <a:solidFill>
                  <a:schemeClr val="tx2"/>
                </a:solidFill>
                <a:cs typeface="Times New Roman" panose="02020603050405020304" pitchFamily="18" charset="0"/>
              </a:rPr>
              <a:t>em</a:t>
            </a:r>
            <a:r>
              <a:rPr lang="en-US" altLang="en-US" sz="44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tx2"/>
                </a:solidFill>
                <a:cs typeface="Times New Roman" panose="02020603050405020304" pitchFamily="18" charset="0"/>
              </a:rPr>
              <a:t>ùa</a:t>
            </a:r>
            <a:r>
              <a:rPr lang="en-US" altLang="en-US" sz="4400" dirty="0">
                <a:solidFill>
                  <a:schemeClr val="tx2"/>
                </a:solidFill>
                <a:cs typeface="Times New Roman" panose="02020603050405020304" pitchFamily="18" charset="0"/>
              </a:rPr>
              <a:t> ra </a:t>
            </a:r>
            <a:r>
              <a:rPr lang="en-US" altLang="en-US" sz="4400" dirty="0" err="1">
                <a:solidFill>
                  <a:schemeClr val="tx2"/>
                </a:solidFill>
                <a:cs typeface="Times New Roman" panose="02020603050405020304" pitchFamily="18" charset="0"/>
              </a:rPr>
              <a:t>vỗ</a:t>
            </a:r>
            <a:r>
              <a:rPr lang="en-US" altLang="en-US" sz="44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tx2"/>
                </a:solidFill>
                <a:cs typeface="Times New Roman" panose="02020603050405020304" pitchFamily="18" charset="0"/>
              </a:rPr>
              <a:t>tay</a:t>
            </a:r>
            <a:r>
              <a:rPr lang="en-US" altLang="en-US" sz="44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tx2"/>
                </a:solidFill>
                <a:cs typeface="Times New Roman" panose="02020603050405020304" pitchFamily="18" charset="0"/>
              </a:rPr>
              <a:t>hoan</a:t>
            </a:r>
            <a:r>
              <a:rPr lang="en-US" altLang="en-US" sz="44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tx2"/>
                </a:solidFill>
                <a:cs typeface="Times New Roman" panose="02020603050405020304" pitchFamily="18" charset="0"/>
              </a:rPr>
              <a:t>hô</a:t>
            </a:r>
            <a:r>
              <a:rPr lang="en-US" altLang="en-US" sz="4400" dirty="0">
                <a:solidFill>
                  <a:schemeClr val="tx2"/>
                </a:solidFill>
                <a:cs typeface="Times New Roman" panose="02020603050405020304" pitchFamily="18" charset="0"/>
              </a:rPr>
              <a:t>: A        </a:t>
            </a:r>
            <a:r>
              <a:rPr lang="en-US" altLang="en-US" sz="4400" dirty="0" err="1">
                <a:solidFill>
                  <a:schemeClr val="tx2"/>
                </a:solidFill>
                <a:cs typeface="Times New Roman" panose="02020603050405020304" pitchFamily="18" charset="0"/>
              </a:rPr>
              <a:t>cá</a:t>
            </a:r>
            <a:r>
              <a:rPr lang="en-US" altLang="en-US" sz="44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tx2"/>
                </a:solidFill>
                <a:cs typeface="Times New Roman" panose="02020603050405020304" pitchFamily="18" charset="0"/>
              </a:rPr>
              <a:t>heo</a:t>
            </a:r>
            <a:r>
              <a:rPr lang="en-US" altLang="en-US" sz="44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tx2"/>
                </a:solidFill>
                <a:cs typeface="Times New Roman" panose="02020603050405020304" pitchFamily="18" charset="0"/>
              </a:rPr>
              <a:t>nhảy</a:t>
            </a:r>
            <a:r>
              <a:rPr lang="en-US" altLang="en-US" sz="44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tx2"/>
                </a:solidFill>
                <a:cs typeface="Times New Roman" panose="02020603050405020304" pitchFamily="18" charset="0"/>
              </a:rPr>
              <a:t>múa</a:t>
            </a:r>
            <a:r>
              <a:rPr lang="en-US" altLang="en-US" sz="44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tx2"/>
                </a:solidFill>
                <a:cs typeface="Times New Roman" panose="02020603050405020304" pitchFamily="18" charset="0"/>
              </a:rPr>
              <a:t>đẹp</a:t>
            </a:r>
            <a:r>
              <a:rPr lang="en-US" altLang="en-US" sz="44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tx2"/>
                </a:solidFill>
                <a:cs typeface="Times New Roman" panose="02020603050405020304" pitchFamily="18" charset="0"/>
              </a:rPr>
              <a:t>quá</a:t>
            </a:r>
            <a:r>
              <a:rPr lang="en-US" altLang="en-US" sz="4400" dirty="0">
                <a:solidFill>
                  <a:schemeClr val="tx2"/>
                </a:solidFill>
                <a:cs typeface="Times New Roman" panose="02020603050405020304" pitchFamily="18" charset="0"/>
              </a:rPr>
              <a:t>    </a:t>
            </a:r>
            <a:r>
              <a:rPr lang="en-US" altLang="en-US" sz="4400" dirty="0">
                <a:solidFill>
                  <a:schemeClr val="tx2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5D25F67-EA15-49FA-854E-592B5FEFC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648200"/>
            <a:ext cx="8839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tx2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đau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chú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mình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Lần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sau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khi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nhảy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múa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phải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chú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ý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nhé</a:t>
            </a:r>
            <a:endParaRPr lang="en-US" altLang="en-US" sz="40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96772635-DCEA-4EC2-B679-B97289130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25" y="5181600"/>
            <a:ext cx="45085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800" dirty="0"/>
              <a:t>!</a:t>
            </a: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1A29BFD7-5E65-4CB0-9F0B-C16B78E68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6" y="1676400"/>
            <a:ext cx="45085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800" dirty="0"/>
              <a:t>!</a:t>
            </a: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E0E9F9E3-A2BC-4DAC-94E2-7E39161CE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725" y="2667000"/>
            <a:ext cx="45085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800"/>
              <a:t>!</a:t>
            </a: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F2674868-83D2-4398-98CC-0CCFAC49A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4055" y="3429000"/>
            <a:ext cx="45085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800" dirty="0"/>
              <a:t>!</a:t>
            </a: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D15DD87E-862D-4FC8-9E13-0E0CF2BD1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9841" y="4419600"/>
            <a:ext cx="45085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800" dirty="0"/>
              <a:t>?</a:t>
            </a:r>
          </a:p>
        </p:txBody>
      </p:sp>
      <p:pic>
        <p:nvPicPr>
          <p:cNvPr id="11" name="Picture 9" descr="p1">
            <a:extLst>
              <a:ext uri="{FF2B5EF4-FFF2-40B4-BE49-F238E27FC236}">
                <a16:creationId xmlns:a16="http://schemas.microsoft.com/office/drawing/2014/main" id="{9050CC58-5756-46B6-B271-9A8F25C674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325937"/>
            <a:ext cx="3048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36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6">
            <a:extLst>
              <a:ext uri="{FF2B5EF4-FFF2-40B4-BE49-F238E27FC236}">
                <a16:creationId xmlns:a16="http://schemas.microsoft.com/office/drawing/2014/main" id="{19640327-3ECE-4CC0-ADD9-AB2B5D960A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7355"/>
            <a:ext cx="12192000" cy="2643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14C0B3-1CCA-4E16-836B-866CAC116E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1" r="50000" b="38505"/>
          <a:stretch/>
        </p:blipFill>
        <p:spPr>
          <a:xfrm>
            <a:off x="-153778" y="-251616"/>
            <a:ext cx="12192000" cy="4282609"/>
          </a:xfrm>
          <a:prstGeom prst="rect">
            <a:avLst/>
          </a:prstGeom>
        </p:spPr>
      </p:pic>
      <p:pic>
        <p:nvPicPr>
          <p:cNvPr id="5" name="Picture 2" descr="College Life Work Sticker">
            <a:extLst>
              <a:ext uri="{FF2B5EF4-FFF2-40B4-BE49-F238E27FC236}">
                <a16:creationId xmlns:a16="http://schemas.microsoft.com/office/drawing/2014/main" id="{23F61082-CAED-44A1-B926-4D414EFE86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2" y="3717033"/>
            <a:ext cx="3119671" cy="311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AFC01442-E401-4925-BD82-7DC778448ED1}"/>
              </a:ext>
            </a:extLst>
          </p:cNvPr>
          <p:cNvSpPr txBox="1"/>
          <p:nvPr/>
        </p:nvSpPr>
        <p:spPr>
          <a:xfrm>
            <a:off x="4371975" y="732416"/>
            <a:ext cx="44005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26827"/>
                </a:solidFill>
                <a:latin typeface="Time new roma"/>
              </a:rPr>
              <a:t>Hẹn</a:t>
            </a:r>
            <a:r>
              <a:rPr lang="en-US" sz="7200" b="1" dirty="0">
                <a:solidFill>
                  <a:srgbClr val="F26827"/>
                </a:solidFill>
                <a:latin typeface="Time new roma"/>
              </a:rPr>
              <a:t> </a:t>
            </a:r>
            <a:r>
              <a:rPr lang="en-US" sz="7200" b="1" dirty="0" err="1">
                <a:solidFill>
                  <a:srgbClr val="F26827"/>
                </a:solidFill>
                <a:latin typeface="Time new roma"/>
              </a:rPr>
              <a:t>gặp</a:t>
            </a:r>
            <a:r>
              <a:rPr lang="en-US" sz="7200" b="1" dirty="0">
                <a:solidFill>
                  <a:srgbClr val="F26827"/>
                </a:solidFill>
                <a:latin typeface="Time new roma"/>
              </a:rPr>
              <a:t> </a:t>
            </a:r>
            <a:r>
              <a:rPr lang="en-US" sz="7200" b="1" dirty="0" err="1">
                <a:solidFill>
                  <a:srgbClr val="F26827"/>
                </a:solidFill>
                <a:latin typeface="Time new roma"/>
              </a:rPr>
              <a:t>lại</a:t>
            </a:r>
            <a:r>
              <a:rPr lang="en-US" sz="7200" b="1" dirty="0">
                <a:solidFill>
                  <a:srgbClr val="F26827"/>
                </a:solidFill>
                <a:latin typeface="Time new roma"/>
              </a:rPr>
              <a:t> </a:t>
            </a:r>
            <a:r>
              <a:rPr lang="en-US" sz="7200" b="1" dirty="0" err="1">
                <a:solidFill>
                  <a:srgbClr val="F26827"/>
                </a:solidFill>
                <a:latin typeface="Time new roma"/>
              </a:rPr>
              <a:t>các</a:t>
            </a:r>
            <a:r>
              <a:rPr lang="en-US" sz="7200" b="1" dirty="0">
                <a:solidFill>
                  <a:srgbClr val="F26827"/>
                </a:solidFill>
                <a:latin typeface="Time new roma"/>
              </a:rPr>
              <a:t> </a:t>
            </a:r>
            <a:r>
              <a:rPr lang="en-US" sz="7200" b="1" dirty="0" err="1">
                <a:solidFill>
                  <a:srgbClr val="F26827"/>
                </a:solidFill>
                <a:latin typeface="Time new roma"/>
              </a:rPr>
              <a:t>bạn</a:t>
            </a:r>
            <a:r>
              <a:rPr lang="en-US" sz="9600" b="1" dirty="0">
                <a:solidFill>
                  <a:schemeClr val="accent1"/>
                </a:solidFill>
                <a:latin typeface="Time new roma"/>
              </a:rPr>
              <a:t>!</a:t>
            </a:r>
            <a:endParaRPr lang="vi-VN" sz="9600" b="1" dirty="0">
              <a:solidFill>
                <a:schemeClr val="accent1"/>
              </a:solidFill>
              <a:latin typeface="Time new roma"/>
            </a:endParaRPr>
          </a:p>
        </p:txBody>
      </p:sp>
    </p:spTree>
    <p:extLst>
      <p:ext uri="{BB962C8B-B14F-4D97-AF65-F5344CB8AC3E}">
        <p14:creationId xmlns:p14="http://schemas.microsoft.com/office/powerpoint/2010/main" val="257333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7296"/>
            <a:ext cx="12290601" cy="6924282"/>
          </a:xfrm>
          <a:prstGeom prst="rect">
            <a:avLst/>
          </a:prstGeom>
        </p:spPr>
      </p:pic>
      <p:pic>
        <p:nvPicPr>
          <p:cNvPr id="10" name="Picture 8" descr="Vector Painted Island 2337*1719 Transprent Png Free - Island Vector Png -  (2337x1719) Png Clipart Download">
            <a:extLst>
              <a:ext uri="{FF2B5EF4-FFF2-40B4-BE49-F238E27FC236}">
                <a16:creationId xmlns:a16="http://schemas.microsoft.com/office/drawing/2014/main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19" y="902152"/>
            <a:ext cx="7235825" cy="532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hips Sticker Challenge on PicsArt">
            <a:extLst>
              <a:ext uri="{FF2B5EF4-FFF2-40B4-BE49-F238E27FC236}">
                <a16:creationId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35587" y="218530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4853" y="347039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C000"/>
                </a:solidFill>
                <a:latin typeface="Bungee Inline" pitchFamily="2" charset="0"/>
              </a:rPr>
              <a:t>Gấu</a:t>
            </a:r>
            <a:r>
              <a:rPr lang="en-US" sz="6600" b="1" dirty="0">
                <a:solidFill>
                  <a:srgbClr val="FFC000"/>
                </a:solidFill>
                <a:latin typeface="Bungee Inline" pitchFamily="2" charset="0"/>
              </a:rPr>
              <a:t> con du </a:t>
            </a:r>
            <a:r>
              <a:rPr lang="en-US" sz="6600" b="1" dirty="0" err="1">
                <a:solidFill>
                  <a:srgbClr val="FFC000"/>
                </a:solidFill>
                <a:latin typeface="Bungee Inline" pitchFamily="2" charset="0"/>
              </a:rPr>
              <a:t>lịch</a:t>
            </a:r>
            <a:endParaRPr lang="en-US" sz="6600" b="1" dirty="0">
              <a:solidFill>
                <a:srgbClr val="FFC000"/>
              </a:solidFill>
              <a:latin typeface="Bungee Inline" pitchFamily="2" charset="0"/>
            </a:endParaRPr>
          </a:p>
        </p:txBody>
      </p:sp>
      <p:pic>
        <p:nvPicPr>
          <p:cNvPr id="3" name="Tieng-song-bien-vo-bo-www_tiengdong_com">
            <a:hlinkClick r:id="" action="ppaction://media"/>
            <a:extLst>
              <a:ext uri="{FF2B5EF4-FFF2-40B4-BE49-F238E27FC236}">
                <a16:creationId xmlns:a16="http://schemas.microsoft.com/office/drawing/2014/main" id="{57B3783A-3CE0-4251-883D-B60663080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2753" y="5670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601249" cy="6858000"/>
            <a:chOff x="-19812940" y="141189"/>
            <a:chExt cx="24601249" cy="6858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940" y="141189"/>
              <a:ext cx="12172950" cy="6858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715888" y="141189"/>
              <a:ext cx="12504197" cy="6858000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6667" y="3247479"/>
            <a:ext cx="4456574" cy="4064600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5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1893911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 2.59259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1 -2.22222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4" y="552710"/>
            <a:ext cx="9978154" cy="135051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19011" y="5545566"/>
            <a:ext cx="4683803" cy="602673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hái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Ba,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má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6519011" y="4492319"/>
            <a:ext cx="4683803" cy="602673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Anh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cả</a:t>
            </a:r>
            <a:endParaRPr lang="en-US" sz="28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  <a:p>
            <a:pPr algn="ctr"/>
            <a:endParaRPr lang="en-US" sz="2800" dirty="0"/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Hôm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nay</a:t>
            </a:r>
            <a:endParaRPr lang="en-US" sz="2800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14312" y="42573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45605" y="523669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517541" y="449398"/>
            <a:ext cx="9028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chỉ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động,trạng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thái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sau</a:t>
            </a:r>
            <a:endParaRPr lang="en-US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等线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/>
                <a:cs typeface="Times New Roman" panose="02020603050405020304" pitchFamily="18" charset="0"/>
                <a:sym typeface="Times New Roman" panose="02020603050405020304" pitchFamily="18" charset="0"/>
              </a:rPr>
              <a:t>Hôm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等线"/>
                <a:cs typeface="Times New Roman" panose="02020603050405020304" pitchFamily="18" charset="0"/>
                <a:sym typeface="Times New Roman" panose="02020603050405020304" pitchFamily="18" charset="0"/>
              </a:rPr>
              <a:t> nay,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/>
                <a:cs typeface="Times New Roman" panose="02020603050405020304" pitchFamily="18" charset="0"/>
                <a:sym typeface="Times New Roman" panose="02020603050405020304" pitchFamily="18" charset="0"/>
              </a:rPr>
              <a:t>ba,má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等线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等线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/>
                <a:cs typeface="Times New Roman" panose="02020603050405020304" pitchFamily="18" charset="0"/>
                <a:sym typeface="Times New Roman" panose="02020603050405020304" pitchFamily="18" charset="0"/>
              </a:rPr>
              <a:t>anh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等线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/>
                <a:cs typeface="Times New Roman" panose="02020603050405020304" pitchFamily="18" charset="0"/>
                <a:sym typeface="Times New Roman" panose="02020603050405020304" pitchFamily="18" charset="0"/>
              </a:rPr>
              <a:t>cả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等线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等线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/>
                <a:cs typeface="Times New Roman" panose="02020603050405020304" pitchFamily="18" charset="0"/>
                <a:sym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等线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/>
                <a:cs typeface="Times New Roman" panose="02020603050405020304" pitchFamily="18" charset="0"/>
                <a:sym typeface="Times New Roman" panose="02020603050405020304" pitchFamily="18" charset="0"/>
              </a:rPr>
              <a:t>hái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等线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/>
                <a:cs typeface="Times New Roman" panose="02020603050405020304" pitchFamily="18" charset="0"/>
                <a:sym typeface="Times New Roman" panose="02020603050405020304" pitchFamily="18" charset="0"/>
              </a:rPr>
              <a:t>cà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等线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/>
                <a:cs typeface="Times New Roman" panose="02020603050405020304" pitchFamily="18" charset="0"/>
                <a:sym typeface="Times New Roman" panose="02020603050405020304" pitchFamily="18" charset="0"/>
              </a:rPr>
              <a:t>phê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altLang="en-US" sz="4000" b="1" dirty="0">
              <a:solidFill>
                <a:srgbClr val="FFFF00"/>
              </a:solidFill>
              <a:latin typeface="Times New Roman" panose="02020603050405020304" pitchFamily="18" charset="0"/>
              <a:ea typeface="等线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</a:p>
        </p:txBody>
      </p:sp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4929" y="1712819"/>
            <a:ext cx="4075762" cy="407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378444" cy="6851394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831" y="1881914"/>
            <a:ext cx="4294106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158167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29808" y="5408423"/>
            <a:ext cx="4683803" cy="602673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thương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Vô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cùng</a:t>
            </a:r>
            <a:endParaRPr lang="en-US" sz="2800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6402" y="509955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29808" y="445945"/>
            <a:ext cx="1024276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b. Anh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thương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ba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má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vô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.</a:t>
            </a:r>
            <a:endParaRPr lang="en-US" altLang="en-US" sz="4000" b="1" dirty="0">
              <a:solidFill>
                <a:srgbClr val="FFFF00"/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5078" y="2173802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1 -2.96296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1 -1.48148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576" y="1890711"/>
            <a:ext cx="6096000" cy="4572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02878" y="475953"/>
            <a:ext cx="10820744" cy="155023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68378" y="5259484"/>
            <a:ext cx="4600688" cy="1203227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trông</a:t>
            </a:r>
            <a:endParaRPr lang="en-US" sz="28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272795"/>
            <a:ext cx="4683803" cy="107601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Rất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giỏi</a:t>
            </a:r>
            <a:endParaRPr lang="en-US" sz="28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27721" y="52625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946466" y="496787"/>
            <a:ext cx="10442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56776" y="2805111"/>
            <a:ext cx="48768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9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1 2.22222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72349" cy="6867015"/>
            <a:chOff x="-19796612" y="181103"/>
            <a:chExt cx="24372349" cy="686701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6163" y="2764542"/>
            <a:ext cx="487680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61755" y="129595"/>
            <a:ext cx="10944351" cy="198328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457707" y="5698406"/>
            <a:ext cx="4683803" cy="602673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-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làm</a:t>
            </a:r>
            <a:endParaRPr lang="en-US" sz="2800" dirty="0"/>
          </a:p>
        </p:txBody>
      </p:sp>
      <p:sp>
        <p:nvSpPr>
          <p:cNvPr id="23" name="Rectangle 22"/>
          <p:cNvSpPr/>
          <p:nvPr/>
        </p:nvSpPr>
        <p:spPr>
          <a:xfrm>
            <a:off x="579245" y="5771432"/>
            <a:ext cx="4683803" cy="602673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Em</a:t>
            </a:r>
            <a:endParaRPr lang="en-US" sz="2800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69001" y="54708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84301" y="538953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-243199" y="133910"/>
            <a:ext cx="8558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等线"/>
                <a:cs typeface="Arial" panose="020B0604020202020204" pitchFamily="34" charset="0"/>
                <a:sym typeface="Times New Roman" panose="02020603050405020304" pitchFamily="18" charset="0"/>
              </a:rPr>
              <a:t>.</a:t>
            </a:r>
            <a:endParaRPr lang="en-US" altLang="en-US" sz="4000" b="1" dirty="0">
              <a:solidFill>
                <a:srgbClr val="FFFF00"/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9837" y="1424967"/>
            <a:ext cx="6603532" cy="4856683"/>
          </a:xfrm>
          <a:prstGeom prst="rect">
            <a:avLst/>
          </a:prstGeom>
        </p:spPr>
      </p:pic>
      <p:pic>
        <p:nvPicPr>
          <p:cNvPr id="35" name="Picture 12" descr="Dance Dancing Sticker by milkmochabear for iOS &amp; Android | GIPHY">
            <a:extLst>
              <a:ext uri="{FF2B5EF4-FFF2-40B4-BE49-F238E27FC236}">
                <a16:creationId xmlns:a16="http://schemas.microsoft.com/office/drawing/2014/main" id="{A5BDC535-F3CE-4B93-B981-5115F8B45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16" y="3429000"/>
            <a:ext cx="1321067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177" y="-580188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20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1 -4.44444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>
            <a:extLst>
              <a:ext uri="{FF2B5EF4-FFF2-40B4-BE49-F238E27FC236}">
                <a16:creationId xmlns:a16="http://schemas.microsoft.com/office/drawing/2014/main" id="{95423CC9-3BCC-457D-B639-CA1E345E9D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38100" y="19766"/>
            <a:ext cx="12192000" cy="6858000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id="{E0C1EB0A-9260-44A1-9605-639FF42EBE5F}"/>
              </a:ext>
            </a:extLst>
          </p:cNvPr>
          <p:cNvSpPr txBox="1"/>
          <p:nvPr/>
        </p:nvSpPr>
        <p:spPr>
          <a:xfrm>
            <a:off x="1545143" y="331746"/>
            <a:ext cx="94636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0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LUYỆN TỪ VÀ CÂU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字魂107号-萌趣欢乐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WordArt 29">
            <a:extLst>
              <a:ext uri="{FF2B5EF4-FFF2-40B4-BE49-F238E27FC236}">
                <a16:creationId xmlns:a16="http://schemas.microsoft.com/office/drawing/2014/main" id="{97E08B01-18D1-49E0-8BAF-28F06A21C8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5400" y="2228850"/>
            <a:ext cx="9243506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MRVT: TỪ ĐỊA PHƯƠNG.</a:t>
            </a:r>
          </a:p>
          <a:p>
            <a:pPr algn="ctr"/>
            <a:r>
              <a:rPr lang="vi-VN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DẤU CHẤM HỎI, CHẤM THAN</a:t>
            </a:r>
            <a:endParaRPr lang="en-US" sz="3600" b="1" kern="10" dirty="0">
              <a:ln w="12700">
                <a:solidFill>
                  <a:srgbClr val="3366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68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38125" y="0"/>
            <a:ext cx="11739564" cy="6858000"/>
            <a:chOff x="238125" y="0"/>
            <a:chExt cx="11739564" cy="6858000"/>
          </a:xfrm>
          <a:solidFill>
            <a:srgbClr val="FFD571">
              <a:alpha val="10000"/>
            </a:srgbClr>
          </a:solidFill>
        </p:grpSpPr>
        <p:sp>
          <p:nvSpPr>
            <p:cNvPr id="14" name="矩形 13"/>
            <p:cNvSpPr/>
            <p:nvPr/>
          </p:nvSpPr>
          <p:spPr>
            <a:xfrm>
              <a:off x="2381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096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810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3525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7240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095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476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8479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2194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5861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9576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3291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7005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0720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443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824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1960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5674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69532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3247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6962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0676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4391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8810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9191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95631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99345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03012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067276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104423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141571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17871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872" y="23631"/>
            <a:ext cx="4386378" cy="180347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857" y="-67538"/>
            <a:ext cx="5161259" cy="180347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80091"/>
            <a:ext cx="12201236" cy="250307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476500" y="3580091"/>
            <a:ext cx="77455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spc="-150" dirty="0" err="1">
                <a:solidFill>
                  <a:srgbClr val="F13413"/>
                </a:solidFill>
                <a:latin typeface="HP001 4 hàng" pitchFamily="34" charset="0"/>
                <a:cs typeface="iCiel Cucho" pitchFamily="50" charset="0"/>
                <a:sym typeface="+mn-lt"/>
              </a:rPr>
              <a:t>Mở</a:t>
            </a:r>
            <a:r>
              <a:rPr lang="en-US" altLang="zh-CN" sz="4000" b="1" spc="-150" dirty="0">
                <a:solidFill>
                  <a:srgbClr val="F13413"/>
                </a:solidFill>
                <a:latin typeface="HP001 4 hàng" pitchFamily="34" charset="0"/>
                <a:cs typeface="iCiel Cucho" pitchFamily="50" charset="0"/>
                <a:sym typeface="+mn-lt"/>
              </a:rPr>
              <a:t> </a:t>
            </a:r>
            <a:r>
              <a:rPr lang="en-US" altLang="zh-CN" sz="4000" b="1" spc="-150" dirty="0" err="1">
                <a:solidFill>
                  <a:srgbClr val="F13413"/>
                </a:solidFill>
                <a:latin typeface="HP001 4 hàng" pitchFamily="34" charset="0"/>
                <a:cs typeface="iCiel Cucho" pitchFamily="50" charset="0"/>
                <a:sym typeface="+mn-lt"/>
              </a:rPr>
              <a:t>rộng</a:t>
            </a:r>
            <a:r>
              <a:rPr lang="en-US" altLang="zh-CN" sz="4000" b="1" spc="-150" dirty="0">
                <a:solidFill>
                  <a:srgbClr val="F13413"/>
                </a:solidFill>
                <a:latin typeface="HP001 4 hàng" pitchFamily="34" charset="0"/>
                <a:cs typeface="iCiel Cucho" pitchFamily="50" charset="0"/>
                <a:sym typeface="+mn-lt"/>
              </a:rPr>
              <a:t> </a:t>
            </a:r>
            <a:r>
              <a:rPr lang="en-US" altLang="zh-CN" sz="4000" b="1" spc="-150" dirty="0" err="1">
                <a:solidFill>
                  <a:srgbClr val="F13413"/>
                </a:solidFill>
                <a:latin typeface="HP001 4 hàng" pitchFamily="34" charset="0"/>
                <a:cs typeface="iCiel Cucho" pitchFamily="50" charset="0"/>
                <a:sym typeface="+mn-lt"/>
              </a:rPr>
              <a:t>vốn</a:t>
            </a:r>
            <a:r>
              <a:rPr lang="en-US" altLang="zh-CN" sz="4000" b="1" spc="-150" dirty="0">
                <a:solidFill>
                  <a:srgbClr val="F13413"/>
                </a:solidFill>
                <a:latin typeface="HP001 4 hàng" pitchFamily="34" charset="0"/>
                <a:cs typeface="iCiel Cucho" pitchFamily="50" charset="0"/>
                <a:sym typeface="+mn-lt"/>
              </a:rPr>
              <a:t> </a:t>
            </a:r>
            <a:r>
              <a:rPr lang="en-US" altLang="zh-CN" sz="4000" b="1" spc="-150" dirty="0" err="1">
                <a:solidFill>
                  <a:srgbClr val="F13413"/>
                </a:solidFill>
                <a:latin typeface="HP001 4 hàng" pitchFamily="34" charset="0"/>
                <a:cs typeface="iCiel Cucho" pitchFamily="50" charset="0"/>
                <a:sym typeface="+mn-lt"/>
              </a:rPr>
              <a:t>từ</a:t>
            </a:r>
            <a:r>
              <a:rPr lang="en-US" altLang="zh-CN" sz="4000" b="1" spc="-150" dirty="0">
                <a:solidFill>
                  <a:srgbClr val="F13413"/>
                </a:solidFill>
                <a:latin typeface="HP001 4 hàng" pitchFamily="34" charset="0"/>
                <a:cs typeface="iCiel Cucho" pitchFamily="50" charset="0"/>
                <a:sym typeface="+mn-lt"/>
              </a:rPr>
              <a:t>: </a:t>
            </a:r>
            <a:r>
              <a:rPr lang="en-US" altLang="zh-CN" sz="4000" b="1" spc="-150" dirty="0" err="1">
                <a:solidFill>
                  <a:srgbClr val="F13413"/>
                </a:solidFill>
                <a:latin typeface="HP001 4 hàng" pitchFamily="34" charset="0"/>
                <a:cs typeface="iCiel Cucho" pitchFamily="50" charset="0"/>
                <a:sym typeface="+mn-lt"/>
              </a:rPr>
              <a:t>Từ</a:t>
            </a:r>
            <a:r>
              <a:rPr lang="en-US" altLang="zh-CN" sz="4000" b="1" spc="-150" dirty="0">
                <a:solidFill>
                  <a:srgbClr val="F13413"/>
                </a:solidFill>
                <a:latin typeface="HP001 4 hàng" pitchFamily="34" charset="0"/>
                <a:cs typeface="iCiel Cucho" pitchFamily="50" charset="0"/>
                <a:sym typeface="+mn-lt"/>
              </a:rPr>
              <a:t> </a:t>
            </a:r>
            <a:r>
              <a:rPr lang="en-US" altLang="zh-CN" sz="4000" b="1" spc="-150" dirty="0" err="1">
                <a:solidFill>
                  <a:srgbClr val="F13413"/>
                </a:solidFill>
                <a:latin typeface="HP001 4 hàng" pitchFamily="34" charset="0"/>
                <a:cs typeface="iCiel Cucho" pitchFamily="50" charset="0"/>
                <a:sym typeface="+mn-lt"/>
              </a:rPr>
              <a:t>địa</a:t>
            </a:r>
            <a:r>
              <a:rPr lang="en-US" altLang="zh-CN" sz="4000" b="1" spc="-150" dirty="0">
                <a:solidFill>
                  <a:srgbClr val="F13413"/>
                </a:solidFill>
                <a:latin typeface="HP001 4 hàng" pitchFamily="34" charset="0"/>
                <a:cs typeface="iCiel Cucho" pitchFamily="50" charset="0"/>
                <a:sym typeface="+mn-lt"/>
              </a:rPr>
              <a:t> </a:t>
            </a:r>
            <a:r>
              <a:rPr lang="en-US" altLang="zh-CN" sz="4000" b="1" spc="-150" dirty="0" err="1">
                <a:solidFill>
                  <a:srgbClr val="F13413"/>
                </a:solidFill>
                <a:latin typeface="HP001 4 hàng" pitchFamily="34" charset="0"/>
                <a:cs typeface="iCiel Cucho" pitchFamily="50" charset="0"/>
                <a:sym typeface="+mn-lt"/>
              </a:rPr>
              <a:t>phương</a:t>
            </a:r>
            <a:endParaRPr lang="en-US" altLang="zh-CN" sz="4000" b="1" spc="-150" dirty="0">
              <a:solidFill>
                <a:srgbClr val="F13413"/>
              </a:solidFill>
              <a:latin typeface="HP001 4 hàng" pitchFamily="34" charset="0"/>
              <a:cs typeface="iCiel Cucho" pitchFamily="50" charset="0"/>
              <a:sym typeface="+mn-lt"/>
            </a:endParaRPr>
          </a:p>
          <a:p>
            <a:pPr algn="ctr"/>
            <a:r>
              <a:rPr lang="en-US" altLang="zh-CN" sz="4000" b="1" spc="-150" dirty="0" err="1">
                <a:solidFill>
                  <a:srgbClr val="F13413"/>
                </a:solidFill>
                <a:latin typeface="HP001 4 hàng" pitchFamily="34" charset="0"/>
                <a:cs typeface="iCiel Cucho" pitchFamily="50" charset="0"/>
                <a:sym typeface="+mn-lt"/>
              </a:rPr>
              <a:t>Dấu</a:t>
            </a:r>
            <a:r>
              <a:rPr lang="en-US" altLang="zh-CN" sz="4000" b="1" spc="-150" dirty="0">
                <a:solidFill>
                  <a:srgbClr val="F13413"/>
                </a:solidFill>
                <a:latin typeface="HP001 4 hàng" pitchFamily="34" charset="0"/>
                <a:cs typeface="iCiel Cucho" pitchFamily="50" charset="0"/>
                <a:sym typeface="+mn-lt"/>
              </a:rPr>
              <a:t> </a:t>
            </a:r>
            <a:r>
              <a:rPr lang="en-US" altLang="zh-CN" sz="4000" b="1" spc="-150" dirty="0" err="1">
                <a:solidFill>
                  <a:srgbClr val="F13413"/>
                </a:solidFill>
                <a:latin typeface="HP001 4 hàng" pitchFamily="34" charset="0"/>
                <a:cs typeface="iCiel Cucho" pitchFamily="50" charset="0"/>
                <a:sym typeface="+mn-lt"/>
              </a:rPr>
              <a:t>chấm</a:t>
            </a:r>
            <a:r>
              <a:rPr lang="en-US" altLang="zh-CN" sz="4000" b="1" spc="-150" dirty="0">
                <a:solidFill>
                  <a:srgbClr val="F13413"/>
                </a:solidFill>
                <a:latin typeface="HP001 4 hàng" pitchFamily="34" charset="0"/>
                <a:cs typeface="iCiel Cucho" pitchFamily="50" charset="0"/>
                <a:sym typeface="+mn-lt"/>
              </a:rPr>
              <a:t> </a:t>
            </a:r>
            <a:r>
              <a:rPr lang="en-US" altLang="zh-CN" sz="4000" b="1" spc="-150" dirty="0" err="1">
                <a:solidFill>
                  <a:srgbClr val="F13413"/>
                </a:solidFill>
                <a:latin typeface="HP001 4 hàng" pitchFamily="34" charset="0"/>
                <a:cs typeface="iCiel Cucho" pitchFamily="50" charset="0"/>
                <a:sym typeface="+mn-lt"/>
              </a:rPr>
              <a:t>hỏi</a:t>
            </a:r>
            <a:r>
              <a:rPr lang="en-US" altLang="zh-CN" sz="4000" b="1" spc="-150" dirty="0">
                <a:solidFill>
                  <a:srgbClr val="F13413"/>
                </a:solidFill>
                <a:latin typeface="HP001 4 hàng" pitchFamily="34" charset="0"/>
                <a:cs typeface="iCiel Cucho" pitchFamily="50" charset="0"/>
                <a:sym typeface="+mn-lt"/>
              </a:rPr>
              <a:t>, </a:t>
            </a:r>
            <a:r>
              <a:rPr lang="en-US" altLang="zh-CN" sz="4000" b="1" spc="-150" dirty="0" err="1">
                <a:solidFill>
                  <a:srgbClr val="F13413"/>
                </a:solidFill>
                <a:latin typeface="HP001 4 hàng" pitchFamily="34" charset="0"/>
                <a:cs typeface="iCiel Cucho" pitchFamily="50" charset="0"/>
                <a:sym typeface="+mn-lt"/>
              </a:rPr>
              <a:t>chấm</a:t>
            </a:r>
            <a:r>
              <a:rPr lang="en-US" altLang="zh-CN" sz="4000" b="1" spc="-150" dirty="0">
                <a:solidFill>
                  <a:srgbClr val="F13413"/>
                </a:solidFill>
                <a:latin typeface="HP001 4 hàng" pitchFamily="34" charset="0"/>
                <a:cs typeface="iCiel Cucho" pitchFamily="50" charset="0"/>
                <a:sym typeface="+mn-lt"/>
              </a:rPr>
              <a:t> than</a:t>
            </a:r>
            <a:endParaRPr lang="zh-CN" altLang="en-US" sz="4000" b="1" spc="-150" dirty="0">
              <a:solidFill>
                <a:srgbClr val="F13413"/>
              </a:solidFill>
              <a:latin typeface="HP001 4 hàng" pitchFamily="34" charset="0"/>
              <a:cs typeface="iCiel Cucho" pitchFamily="50" charset="0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7395" y="1271767"/>
            <a:ext cx="1035822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cap="none" spc="0" dirty="0" err="1">
                <a:ln w="0"/>
                <a:solidFill>
                  <a:schemeClr val="accent1"/>
                </a:solidFill>
                <a:latin typeface="HP001 4 hàng" pitchFamily="34" charset="0"/>
                <a:cs typeface="iCiel Cucho" pitchFamily="50" charset="0"/>
              </a:rPr>
              <a:t>Thứ</a:t>
            </a:r>
            <a:r>
              <a:rPr lang="en-US" sz="4800" b="1" cap="none" spc="0" dirty="0">
                <a:ln w="0"/>
                <a:solidFill>
                  <a:schemeClr val="accent1"/>
                </a:solidFill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800" b="1" cap="none" spc="0" dirty="0" err="1">
                <a:ln w="0"/>
                <a:solidFill>
                  <a:schemeClr val="accent1"/>
                </a:solidFill>
                <a:latin typeface="HP001 4 hàng" pitchFamily="34" charset="0"/>
                <a:cs typeface="iCiel Cucho" pitchFamily="50" charset="0"/>
              </a:rPr>
              <a:t>tư</a:t>
            </a:r>
            <a:r>
              <a:rPr lang="en-US" sz="4800" b="1" cap="none" spc="0" dirty="0">
                <a:ln w="0"/>
                <a:solidFill>
                  <a:schemeClr val="accent1"/>
                </a:solidFill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800" b="1" cap="none" spc="0" dirty="0" err="1">
                <a:ln w="0"/>
                <a:solidFill>
                  <a:schemeClr val="accent1"/>
                </a:solidFill>
                <a:latin typeface="HP001 4 hàng" pitchFamily="34" charset="0"/>
                <a:cs typeface="iCiel Cucho" pitchFamily="50" charset="0"/>
              </a:rPr>
              <a:t>ngày</a:t>
            </a:r>
            <a:r>
              <a:rPr lang="en-US" sz="4800" b="1" cap="none" spc="0" dirty="0">
                <a:ln w="0"/>
                <a:solidFill>
                  <a:schemeClr val="accent1"/>
                </a:solidFill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800" b="1" cap="none" spc="0" dirty="0" smtClean="0">
                <a:ln w="0"/>
                <a:solidFill>
                  <a:schemeClr val="accent1"/>
                </a:solidFill>
                <a:latin typeface="HP001 4 hàng" pitchFamily="34" charset="0"/>
                <a:cs typeface="iCiel Cucho" pitchFamily="50" charset="0"/>
              </a:rPr>
              <a:t>1 </a:t>
            </a:r>
            <a:r>
              <a:rPr lang="en-US" sz="4800" b="1" cap="none" spc="0" dirty="0" err="1">
                <a:ln w="0"/>
                <a:solidFill>
                  <a:schemeClr val="accent1"/>
                </a:solidFill>
                <a:latin typeface="HP001 4 hàng" pitchFamily="34" charset="0"/>
                <a:cs typeface="iCiel Cucho" pitchFamily="50" charset="0"/>
              </a:rPr>
              <a:t>tháng</a:t>
            </a:r>
            <a:r>
              <a:rPr lang="en-US" sz="4800" b="1" cap="none" spc="0">
                <a:ln w="0"/>
                <a:solidFill>
                  <a:schemeClr val="accent1"/>
                </a:solidFill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800" b="1" cap="none" spc="0" smtClean="0">
                <a:ln w="0"/>
                <a:solidFill>
                  <a:schemeClr val="accent1"/>
                </a:solidFill>
                <a:latin typeface="HP001 4 hàng" pitchFamily="34" charset="0"/>
                <a:cs typeface="iCiel Cucho" pitchFamily="50" charset="0"/>
              </a:rPr>
              <a:t>12 </a:t>
            </a:r>
            <a:r>
              <a:rPr lang="en-US" sz="4800" b="1" cap="none" spc="0" dirty="0" err="1">
                <a:ln w="0"/>
                <a:solidFill>
                  <a:schemeClr val="accent1"/>
                </a:solidFill>
                <a:latin typeface="HP001 4 hàng" pitchFamily="34" charset="0"/>
                <a:cs typeface="iCiel Cucho" pitchFamily="50" charset="0"/>
              </a:rPr>
              <a:t>năm</a:t>
            </a:r>
            <a:r>
              <a:rPr lang="en-US" sz="4800" b="1" cap="none" spc="0" dirty="0">
                <a:ln w="0"/>
                <a:solidFill>
                  <a:schemeClr val="accent1"/>
                </a:solidFill>
                <a:latin typeface="HP001 4 hàng" pitchFamily="34" charset="0"/>
                <a:cs typeface="iCiel Cucho" pitchFamily="50" charset="0"/>
              </a:rPr>
              <a:t> 2021</a:t>
            </a:r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ln w="0"/>
                <a:solidFill>
                  <a:schemeClr val="accent1"/>
                </a:solidFill>
                <a:latin typeface="HP001 4 hàng" pitchFamily="34" charset="0"/>
                <a:cs typeface="iCiel Cucho" pitchFamily="50" charset="0"/>
              </a:rPr>
              <a:t>Luyện</a:t>
            </a:r>
            <a:r>
              <a:rPr lang="en-US" sz="4800" b="1" dirty="0">
                <a:ln w="0"/>
                <a:solidFill>
                  <a:schemeClr val="accent1"/>
                </a:solidFill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800" b="1" dirty="0" err="1">
                <a:ln w="0"/>
                <a:solidFill>
                  <a:schemeClr val="accent1"/>
                </a:solidFill>
                <a:latin typeface="HP001 4 hàng" pitchFamily="34" charset="0"/>
                <a:cs typeface="iCiel Cucho" pitchFamily="50" charset="0"/>
              </a:rPr>
              <a:t>từ</a:t>
            </a:r>
            <a:r>
              <a:rPr lang="en-US" sz="4800" b="1" dirty="0">
                <a:ln w="0"/>
                <a:solidFill>
                  <a:schemeClr val="accent1"/>
                </a:solidFill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800" b="1" dirty="0" err="1">
                <a:ln w="0"/>
                <a:solidFill>
                  <a:schemeClr val="accent1"/>
                </a:solidFill>
                <a:latin typeface="HP001 4 hàng" pitchFamily="34" charset="0"/>
                <a:cs typeface="iCiel Cucho" pitchFamily="50" charset="0"/>
              </a:rPr>
              <a:t>và</a:t>
            </a:r>
            <a:r>
              <a:rPr lang="en-US" sz="4800" b="1" dirty="0">
                <a:ln w="0"/>
                <a:solidFill>
                  <a:schemeClr val="accent1"/>
                </a:solidFill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800" b="1" dirty="0" err="1">
                <a:ln w="0"/>
                <a:solidFill>
                  <a:schemeClr val="accent1"/>
                </a:solidFill>
                <a:latin typeface="HP001 4 hàng" pitchFamily="34" charset="0"/>
                <a:cs typeface="iCiel Cucho" pitchFamily="50" charset="0"/>
              </a:rPr>
              <a:t>câu</a:t>
            </a:r>
            <a:endParaRPr lang="en-US" sz="4800" b="1" cap="none" spc="0" dirty="0">
              <a:ln w="0"/>
              <a:solidFill>
                <a:schemeClr val="accent1"/>
              </a:solidFill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7098" y="3934033"/>
            <a:ext cx="5613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</a:rPr>
              <a:t>3</a:t>
            </a:r>
            <a:r>
              <a:rPr lang="en-US" sz="2400" b="0" cap="none" spc="0" dirty="0">
                <a:ln w="0"/>
                <a:solidFill>
                  <a:schemeClr val="tx1"/>
                </a:solidFill>
              </a:rPr>
              <a:t>ô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66750" y="4643019"/>
            <a:ext cx="8717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</a:rPr>
              <a:t>3</a:t>
            </a:r>
            <a:r>
              <a:rPr lang="en-US" sz="2400" b="0" cap="none" spc="0" dirty="0">
                <a:ln w="0"/>
                <a:solidFill>
                  <a:schemeClr val="tx1"/>
                </a:solidFill>
              </a:rPr>
              <a:t>ô</a:t>
            </a:r>
          </a:p>
        </p:txBody>
      </p:sp>
      <p:sp>
        <p:nvSpPr>
          <p:cNvPr id="51" name="Rectangle 50"/>
          <p:cNvSpPr/>
          <p:nvPr/>
        </p:nvSpPr>
        <p:spPr>
          <a:xfrm>
            <a:off x="935773" y="2871105"/>
            <a:ext cx="5613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</a:rPr>
              <a:t>4</a:t>
            </a:r>
            <a:r>
              <a:rPr lang="en-US" sz="2400" b="0" cap="none" spc="0" dirty="0">
                <a:ln w="0"/>
                <a:solidFill>
                  <a:schemeClr val="tx1"/>
                </a:solidFill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319266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7" ma:contentTypeDescription="Tạo tài liệu mới." ma:contentTypeScope="" ma:versionID="187c717d593334c8e710119d2301a49f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1ea5e4fc3a2616dc12c714c5ca916216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F225DC-88AD-429E-AFC8-B0B6E396E7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DB42FF-94A5-418D-A3DC-B90B961F4C2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F470D1F-557C-468F-89AE-7BA5297EBB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520</Words>
  <Application>Microsoft Office PowerPoint</Application>
  <PresentationFormat>Widescreen</PresentationFormat>
  <Paragraphs>90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微软雅黑</vt:lpstr>
      <vt:lpstr>Arial</vt:lpstr>
      <vt:lpstr>Bungee Inline</vt:lpstr>
      <vt:lpstr>Calibri</vt:lpstr>
      <vt:lpstr>Calibri Light</vt:lpstr>
      <vt:lpstr>等线</vt:lpstr>
      <vt:lpstr>HP001 4 hàng</vt:lpstr>
      <vt:lpstr>iCiel Cucho</vt:lpstr>
      <vt:lpstr>Montserrat Alternates Black</vt:lpstr>
      <vt:lpstr>Time new roma</vt:lpstr>
      <vt:lpstr>Times New Roman</vt:lpstr>
      <vt:lpstr>字魂107号-萌趣欢乐体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24</cp:revision>
  <dcterms:created xsi:type="dcterms:W3CDTF">2020-07-28T08:39:47Z</dcterms:created>
  <dcterms:modified xsi:type="dcterms:W3CDTF">2021-12-01T02:00:26Z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