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70" r:id="rId3"/>
    <p:sldId id="271" r:id="rId4"/>
    <p:sldId id="272" r:id="rId5"/>
    <p:sldId id="274" r:id="rId6"/>
    <p:sldId id="289" r:id="rId7"/>
    <p:sldId id="297" r:id="rId8"/>
    <p:sldId id="281" r:id="rId9"/>
    <p:sldId id="284" r:id="rId10"/>
    <p:sldId id="285" r:id="rId11"/>
    <p:sldId id="286" r:id="rId12"/>
    <p:sldId id="296" r:id="rId13"/>
    <p:sldId id="27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0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19CD8-DB80-41A5-91D3-1881850F4B6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0754C-7914-4E0A-BB51-EEE848F56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0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29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71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82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3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0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0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0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2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6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6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9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2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7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2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1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8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5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7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9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5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2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5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3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0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9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0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3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4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3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7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7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1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8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4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9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3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9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5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7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7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4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1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9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6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0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6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2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1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5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9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7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60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3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1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7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0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8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1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5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7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61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25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044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501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22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7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D97A07A-F3AE-4372-A9B4-89F36D141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929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7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44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9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6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4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8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2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5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2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5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6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3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7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6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1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21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3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6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4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0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9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8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1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7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1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8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7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3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3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9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26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0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5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1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6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8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5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4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9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3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0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3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1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4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6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6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8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4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0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1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8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6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8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3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8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3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7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9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4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2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6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8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60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4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2DB1-1BF1-4FD7-8920-8FEEFC1AC9F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1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829" r:id="rId8"/>
    <p:sldLayoutId id="2147483828" r:id="rId9"/>
    <p:sldLayoutId id="2147483827" r:id="rId10"/>
    <p:sldLayoutId id="2147483826" r:id="rId11"/>
    <p:sldLayoutId id="2147483825" r:id="rId12"/>
    <p:sldLayoutId id="2147483824" r:id="rId13"/>
    <p:sldLayoutId id="2147483823" r:id="rId14"/>
    <p:sldLayoutId id="2147483822" r:id="rId15"/>
    <p:sldLayoutId id="2147483821" r:id="rId16"/>
    <p:sldLayoutId id="2147483820" r:id="rId17"/>
    <p:sldLayoutId id="2147483819" r:id="rId18"/>
    <p:sldLayoutId id="2147483818" r:id="rId19"/>
    <p:sldLayoutId id="2147483817" r:id="rId20"/>
    <p:sldLayoutId id="2147483816" r:id="rId21"/>
    <p:sldLayoutId id="2147483815" r:id="rId22"/>
    <p:sldLayoutId id="2147483814" r:id="rId23"/>
    <p:sldLayoutId id="2147483813" r:id="rId24"/>
    <p:sldLayoutId id="2147483812" r:id="rId25"/>
    <p:sldLayoutId id="2147483811" r:id="rId26"/>
    <p:sldLayoutId id="2147483810" r:id="rId27"/>
    <p:sldLayoutId id="2147483809" r:id="rId28"/>
    <p:sldLayoutId id="2147483808" r:id="rId29"/>
    <p:sldLayoutId id="2147483807" r:id="rId30"/>
    <p:sldLayoutId id="2147483806" r:id="rId31"/>
    <p:sldLayoutId id="2147483805" r:id="rId32"/>
    <p:sldLayoutId id="2147483804" r:id="rId33"/>
    <p:sldLayoutId id="2147483803" r:id="rId34"/>
    <p:sldLayoutId id="2147483802" r:id="rId35"/>
    <p:sldLayoutId id="2147483801" r:id="rId36"/>
    <p:sldLayoutId id="2147483800" r:id="rId37"/>
    <p:sldLayoutId id="2147483799" r:id="rId38"/>
    <p:sldLayoutId id="2147483798" r:id="rId39"/>
    <p:sldLayoutId id="2147483797" r:id="rId40"/>
    <p:sldLayoutId id="2147483796" r:id="rId41"/>
    <p:sldLayoutId id="2147483795" r:id="rId42"/>
    <p:sldLayoutId id="2147483794" r:id="rId43"/>
    <p:sldLayoutId id="2147483793" r:id="rId44"/>
    <p:sldLayoutId id="2147483792" r:id="rId45"/>
    <p:sldLayoutId id="2147483791" r:id="rId46"/>
    <p:sldLayoutId id="2147483790" r:id="rId47"/>
    <p:sldLayoutId id="2147483789" r:id="rId48"/>
    <p:sldLayoutId id="2147483788" r:id="rId49"/>
    <p:sldLayoutId id="2147483787" r:id="rId50"/>
    <p:sldLayoutId id="2147483786" r:id="rId51"/>
    <p:sldLayoutId id="2147483785" r:id="rId52"/>
    <p:sldLayoutId id="2147483784" r:id="rId53"/>
    <p:sldLayoutId id="2147483783" r:id="rId54"/>
    <p:sldLayoutId id="2147483782" r:id="rId55"/>
    <p:sldLayoutId id="2147483781" r:id="rId56"/>
    <p:sldLayoutId id="2147483780" r:id="rId57"/>
    <p:sldLayoutId id="2147483779" r:id="rId58"/>
    <p:sldLayoutId id="2147483778" r:id="rId59"/>
    <p:sldLayoutId id="2147483777" r:id="rId60"/>
    <p:sldLayoutId id="2147483776" r:id="rId61"/>
    <p:sldLayoutId id="2147483775" r:id="rId62"/>
    <p:sldLayoutId id="2147483774" r:id="rId63"/>
    <p:sldLayoutId id="2147483773" r:id="rId64"/>
    <p:sldLayoutId id="2147483772" r:id="rId65"/>
    <p:sldLayoutId id="2147483771" r:id="rId66"/>
    <p:sldLayoutId id="2147483770" r:id="rId67"/>
    <p:sldLayoutId id="2147483769" r:id="rId68"/>
    <p:sldLayoutId id="2147483768" r:id="rId69"/>
    <p:sldLayoutId id="2147483767" r:id="rId70"/>
    <p:sldLayoutId id="2147483766" r:id="rId71"/>
    <p:sldLayoutId id="2147483765" r:id="rId72"/>
    <p:sldLayoutId id="2147483764" r:id="rId73"/>
    <p:sldLayoutId id="2147483763" r:id="rId74"/>
    <p:sldLayoutId id="2147483762" r:id="rId75"/>
    <p:sldLayoutId id="2147483761" r:id="rId76"/>
    <p:sldLayoutId id="2147483760" r:id="rId77"/>
    <p:sldLayoutId id="2147483759" r:id="rId78"/>
    <p:sldLayoutId id="2147483758" r:id="rId79"/>
    <p:sldLayoutId id="2147483757" r:id="rId80"/>
    <p:sldLayoutId id="2147483756" r:id="rId81"/>
    <p:sldLayoutId id="2147483755" r:id="rId82"/>
    <p:sldLayoutId id="2147483754" r:id="rId83"/>
    <p:sldLayoutId id="2147483753" r:id="rId84"/>
    <p:sldLayoutId id="2147483752" r:id="rId85"/>
    <p:sldLayoutId id="2147483751" r:id="rId86"/>
    <p:sldLayoutId id="2147483750" r:id="rId87"/>
    <p:sldLayoutId id="2147483749" r:id="rId88"/>
    <p:sldLayoutId id="2147483748" r:id="rId89"/>
    <p:sldLayoutId id="2147483747" r:id="rId90"/>
    <p:sldLayoutId id="2147483746" r:id="rId91"/>
    <p:sldLayoutId id="2147483745" r:id="rId92"/>
    <p:sldLayoutId id="2147483744" r:id="rId93"/>
    <p:sldLayoutId id="2147483743" r:id="rId94"/>
    <p:sldLayoutId id="2147483742" r:id="rId95"/>
    <p:sldLayoutId id="2147483741" r:id="rId96"/>
    <p:sldLayoutId id="2147483740" r:id="rId97"/>
    <p:sldLayoutId id="2147483739" r:id="rId98"/>
    <p:sldLayoutId id="2147483737" r:id="rId99"/>
    <p:sldLayoutId id="2147483736" r:id="rId100"/>
    <p:sldLayoutId id="2147483735" r:id="rId101"/>
    <p:sldLayoutId id="2147483734" r:id="rId102"/>
    <p:sldLayoutId id="2147483733" r:id="rId103"/>
    <p:sldLayoutId id="2147483732" r:id="rId104"/>
    <p:sldLayoutId id="2147483731" r:id="rId105"/>
    <p:sldLayoutId id="2147483730" r:id="rId106"/>
    <p:sldLayoutId id="2147483729" r:id="rId107"/>
    <p:sldLayoutId id="2147483728" r:id="rId108"/>
    <p:sldLayoutId id="2147483727" r:id="rId109"/>
    <p:sldLayoutId id="2147483726" r:id="rId110"/>
    <p:sldLayoutId id="2147483725" r:id="rId111"/>
    <p:sldLayoutId id="2147483724" r:id="rId112"/>
    <p:sldLayoutId id="2147483723" r:id="rId113"/>
    <p:sldLayoutId id="2147483722" r:id="rId114"/>
    <p:sldLayoutId id="2147483721" r:id="rId115"/>
    <p:sldLayoutId id="2147483720" r:id="rId116"/>
    <p:sldLayoutId id="2147483719" r:id="rId117"/>
    <p:sldLayoutId id="2147483718" r:id="rId118"/>
    <p:sldLayoutId id="2147483717" r:id="rId119"/>
    <p:sldLayoutId id="2147483716" r:id="rId120"/>
    <p:sldLayoutId id="2147483715" r:id="rId121"/>
    <p:sldLayoutId id="2147483714" r:id="rId122"/>
    <p:sldLayoutId id="2147483713" r:id="rId123"/>
    <p:sldLayoutId id="2147483712" r:id="rId124"/>
    <p:sldLayoutId id="2147483711" r:id="rId125"/>
    <p:sldLayoutId id="2147483710" r:id="rId126"/>
    <p:sldLayoutId id="2147483709" r:id="rId127"/>
    <p:sldLayoutId id="2147483708" r:id="rId128"/>
    <p:sldLayoutId id="2147483707" r:id="rId129"/>
    <p:sldLayoutId id="2147483706" r:id="rId130"/>
    <p:sldLayoutId id="2147483705" r:id="rId131"/>
    <p:sldLayoutId id="2147483704" r:id="rId132"/>
    <p:sldLayoutId id="2147483703" r:id="rId133"/>
    <p:sldLayoutId id="2147483702" r:id="rId134"/>
    <p:sldLayoutId id="2147483701" r:id="rId135"/>
    <p:sldLayoutId id="2147483700" r:id="rId136"/>
    <p:sldLayoutId id="2147483699" r:id="rId137"/>
    <p:sldLayoutId id="2147483698" r:id="rId138"/>
    <p:sldLayoutId id="2147483697" r:id="rId139"/>
    <p:sldLayoutId id="2147483696" r:id="rId140"/>
    <p:sldLayoutId id="2147483695" r:id="rId141"/>
    <p:sldLayoutId id="2147483694" r:id="rId142"/>
    <p:sldLayoutId id="2147483693" r:id="rId143"/>
    <p:sldLayoutId id="2147483692" r:id="rId144"/>
    <p:sldLayoutId id="2147483691" r:id="rId145"/>
    <p:sldLayoutId id="2147483690" r:id="rId146"/>
    <p:sldLayoutId id="2147483689" r:id="rId147"/>
    <p:sldLayoutId id="2147483688" r:id="rId148"/>
    <p:sldLayoutId id="2147483687" r:id="rId149"/>
    <p:sldLayoutId id="2147483686" r:id="rId150"/>
    <p:sldLayoutId id="2147483685" r:id="rId151"/>
    <p:sldLayoutId id="2147483684" r:id="rId152"/>
    <p:sldLayoutId id="2147483679" r:id="rId153"/>
    <p:sldLayoutId id="2147483678" r:id="rId154"/>
    <p:sldLayoutId id="2147483677" r:id="rId155"/>
    <p:sldLayoutId id="2147483676" r:id="rId156"/>
    <p:sldLayoutId id="2147483675" r:id="rId157"/>
    <p:sldLayoutId id="2147483674" r:id="rId158"/>
    <p:sldLayoutId id="2147483673" r:id="rId159"/>
    <p:sldLayoutId id="2147483672" r:id="rId160"/>
    <p:sldLayoutId id="2147483671" r:id="rId161"/>
    <p:sldLayoutId id="2147483670" r:id="rId162"/>
    <p:sldLayoutId id="2147483669" r:id="rId163"/>
    <p:sldLayoutId id="2147483668" r:id="rId164"/>
    <p:sldLayoutId id="2147483667" r:id="rId165"/>
    <p:sldLayoutId id="2147483666" r:id="rId166"/>
    <p:sldLayoutId id="2147483665" r:id="rId167"/>
    <p:sldLayoutId id="2147483664" r:id="rId168"/>
    <p:sldLayoutId id="2147483663" r:id="rId169"/>
    <p:sldLayoutId id="2147483662" r:id="rId170"/>
    <p:sldLayoutId id="2147483661" r:id="rId171"/>
    <p:sldLayoutId id="2147483660" r:id="rId172"/>
    <p:sldLayoutId id="2147483656" r:id="rId173"/>
    <p:sldLayoutId id="2147483657" r:id="rId174"/>
    <p:sldLayoutId id="2147483658" r:id="rId175"/>
    <p:sldLayoutId id="2147483659" r:id="rId176"/>
    <p:sldLayoutId id="2147483680" r:id="rId177"/>
    <p:sldLayoutId id="2147483681" r:id="rId178"/>
    <p:sldLayoutId id="2147483738" r:id="rId179"/>
    <p:sldLayoutId id="2147483682" r:id="rId180"/>
    <p:sldLayoutId id="2147483683" r:id="rId18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so%20sanh.ppt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52600" y="1727834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MÔN TIẾNG VIỆT LỚP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3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400" b="1" dirty="0" err="1" smtClean="0">
                <a:solidFill>
                  <a:srgbClr val="0000CC"/>
                </a:solidFill>
              </a:rPr>
              <a:t>Luyện</a:t>
            </a:r>
            <a:r>
              <a:rPr lang="en-US" altLang="en-US" sz="44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CC"/>
                </a:solidFill>
              </a:rPr>
              <a:t>từ</a:t>
            </a:r>
            <a:r>
              <a:rPr lang="en-US" altLang="en-US" sz="44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CC"/>
                </a:solidFill>
              </a:rPr>
              <a:t>và</a:t>
            </a:r>
            <a:r>
              <a:rPr lang="en-US" altLang="en-US" sz="44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CC"/>
                </a:solidFill>
              </a:rPr>
              <a:t>câu</a:t>
            </a:r>
            <a:endParaRPr lang="en-US" altLang="en-US" sz="4400" b="1" dirty="0">
              <a:solidFill>
                <a:srgbClr val="0000CC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08300" y="3505200"/>
            <a:ext cx="5994400" cy="10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</a:rPr>
              <a:t>Tuần</a:t>
            </a:r>
            <a:r>
              <a:rPr lang="en-US" altLang="en-US" sz="4800" b="1" dirty="0">
                <a:solidFill>
                  <a:srgbClr val="C00000"/>
                </a:solidFill>
              </a:rPr>
              <a:t> 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7718" y="726141"/>
            <a:ext cx="741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TRƯỜNG TIỂU HỌC NGỌC LÂM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9576" y="5091953"/>
            <a:ext cx="550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GV: NGUYỄN LAN PHƯƠNG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89" y="1334653"/>
            <a:ext cx="6546273" cy="490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860386" y="602744"/>
            <a:ext cx="7374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dirty="0" err="1">
                <a:solidFill>
                  <a:srgbClr val="FFFF00"/>
                </a:solidFill>
                <a:latin typeface="Arial" panose="020B0604020202020204" pitchFamily="34" charset="0"/>
              </a:rPr>
              <a:t>Tàu</a:t>
            </a:r>
            <a:r>
              <a:rPr lang="en-US" altLang="en-US" sz="3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FF00"/>
                </a:solidFill>
                <a:latin typeface="Arial" panose="020B0604020202020204" pitchFamily="34" charset="0"/>
              </a:rPr>
              <a:t>dừa</a:t>
            </a:r>
            <a:r>
              <a:rPr lang="en-US" altLang="en-US" sz="3000" dirty="0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en-US" altLang="en-US" sz="3000" dirty="0" err="1">
                <a:solidFill>
                  <a:srgbClr val="FFFF00"/>
                </a:solidFill>
                <a:latin typeface="Arial" panose="020B0604020202020204" pitchFamily="34" charset="0"/>
              </a:rPr>
              <a:t>chiếc</a:t>
            </a:r>
            <a:r>
              <a:rPr lang="en-US" altLang="en-US" sz="3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FF00"/>
                </a:solidFill>
                <a:latin typeface="Arial" panose="020B0604020202020204" pitchFamily="34" charset="0"/>
              </a:rPr>
              <a:t>lược</a:t>
            </a:r>
            <a:r>
              <a:rPr lang="en-US" altLang="en-US" sz="3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FF00"/>
                </a:solidFill>
                <a:latin typeface="Arial" panose="020B0604020202020204" pitchFamily="34" charset="0"/>
              </a:rPr>
              <a:t>chải</a:t>
            </a:r>
            <a:r>
              <a:rPr lang="en-US" altLang="en-US" sz="3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FF00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3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FF00"/>
                </a:solidFill>
                <a:latin typeface="Arial" panose="020B0604020202020204" pitchFamily="34" charset="0"/>
              </a:rPr>
              <a:t>mây</a:t>
            </a:r>
            <a:r>
              <a:rPr lang="en-US" altLang="en-US" sz="3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xanh</a:t>
            </a:r>
            <a:endParaRPr lang="en-US" altLang="en-US" sz="3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2613171" y="2431473"/>
            <a:ext cx="761148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Quả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dừa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đàn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lợn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nằm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cao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Tàu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dừa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chiếc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lược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chải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mây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xanh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246908" y="517432"/>
            <a:ext cx="9845965" cy="13483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1720" y="672970"/>
            <a:ext cx="96311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4: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từ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so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thêm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chưa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từ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so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US" altLang="en-US" sz="2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377923" y="1119711"/>
            <a:ext cx="287509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7506578" y="1119711"/>
            <a:ext cx="139727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607127" y="2025650"/>
            <a:ext cx="9485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Quả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dừa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tựa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,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tựa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,…)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đàn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lợn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nằm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cao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246908" y="517432"/>
            <a:ext cx="9845965" cy="13483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1720" y="672970"/>
            <a:ext cx="96311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4: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từ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so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thêm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chưa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từ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so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US" altLang="en-US" sz="2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7127" y="3305914"/>
            <a:ext cx="94857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Tàu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dừa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tựa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tựa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thể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,…</a:t>
            </a:r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chiếc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lược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chải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mây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xanh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99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110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1371601"/>
            <a:ext cx="6324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TIẾP NỐI: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2362201"/>
            <a:ext cx="80010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tục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thêm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học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Vận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đặt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ảnh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so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sánh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MRVT: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học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1981073" y="320838"/>
            <a:ext cx="8568801" cy="4335610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536909" y="136694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sp>
        <p:nvSpPr>
          <p:cNvPr id="31" name="WordArt 17"/>
          <p:cNvSpPr>
            <a:spLocks noChangeArrowheads="1" noChangeShapeType="1" noTextEdit="1"/>
          </p:cNvSpPr>
          <p:nvPr/>
        </p:nvSpPr>
        <p:spPr bwMode="auto">
          <a:xfrm>
            <a:off x="4186477" y="1275229"/>
            <a:ext cx="4680508" cy="600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: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8"/>
          <p:cNvSpPr>
            <a:spLocks noChangeArrowheads="1" noChangeShapeType="1" noTextEdit="1"/>
          </p:cNvSpPr>
          <p:nvPr/>
        </p:nvSpPr>
        <p:spPr bwMode="auto">
          <a:xfrm>
            <a:off x="4544291" y="2175464"/>
            <a:ext cx="3722254" cy="575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397765" y="1668827"/>
            <a:ext cx="7242751" cy="1142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23" name="矩形 22"/>
          <p:cNvSpPr/>
          <p:nvPr/>
        </p:nvSpPr>
        <p:spPr>
          <a:xfrm>
            <a:off x="4249513" y="1485235"/>
            <a:ext cx="5302072" cy="449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375231" y="3547256"/>
            <a:ext cx="2166805" cy="106268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接箭头连接符 24"/>
          <p:cNvCxnSpPr>
            <a:stCxn id="24" idx="5"/>
            <a:endCxn id="22" idx="1"/>
          </p:cNvCxnSpPr>
          <p:nvPr/>
        </p:nvCxnSpPr>
        <p:spPr>
          <a:xfrm flipV="1">
            <a:off x="2276365" y="2316543"/>
            <a:ext cx="1121400" cy="1230713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4" idx="0"/>
            <a:endCxn id="29" idx="1"/>
          </p:cNvCxnSpPr>
          <p:nvPr/>
        </p:nvCxnSpPr>
        <p:spPr>
          <a:xfrm flipV="1">
            <a:off x="2542036" y="3990427"/>
            <a:ext cx="855729" cy="88171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24" idx="1"/>
            <a:endCxn id="32" idx="1"/>
          </p:cNvCxnSpPr>
          <p:nvPr/>
        </p:nvCxnSpPr>
        <p:spPr>
          <a:xfrm>
            <a:off x="2276365" y="4609940"/>
            <a:ext cx="1121400" cy="1061846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39706" y="1999844"/>
            <a:ext cx="7009549" cy="707896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lvl="0" algn="just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97765" y="3342711"/>
            <a:ext cx="7242751" cy="1004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30" name="矩形 29"/>
          <p:cNvSpPr/>
          <p:nvPr/>
        </p:nvSpPr>
        <p:spPr>
          <a:xfrm>
            <a:off x="4249513" y="3159117"/>
            <a:ext cx="5302072" cy="4494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0967" y="3739790"/>
            <a:ext cx="6915705" cy="400120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lvl="0" algn="just"/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thêm từ so sánh vào những câu chưa có từ so sánh.</a:t>
            </a:r>
            <a:endParaRPr lang="en-US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97765" y="5034918"/>
            <a:ext cx="7242751" cy="11405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33" name="矩形 32"/>
          <p:cNvSpPr/>
          <p:nvPr/>
        </p:nvSpPr>
        <p:spPr>
          <a:xfrm>
            <a:off x="4249513" y="4851324"/>
            <a:ext cx="5302072" cy="4494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0967" y="5345327"/>
            <a:ext cx="6729409" cy="707896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lvl="0" algn="just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3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1201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438401" y="838201"/>
            <a:ext cx="774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828801" y="1447802"/>
            <a:ext cx="774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438401" y="2281672"/>
            <a:ext cx="7748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708891" y="231105"/>
            <a:ext cx="9716654" cy="7895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75672" y="1295896"/>
            <a:ext cx="5440218" cy="2336800"/>
            <a:chOff x="475672" y="1295896"/>
            <a:chExt cx="5440218" cy="2336800"/>
          </a:xfrm>
        </p:grpSpPr>
        <p:sp>
          <p:nvSpPr>
            <p:cNvPr id="5" name="Rounded Rectangle 4"/>
            <p:cNvSpPr/>
            <p:nvPr/>
          </p:nvSpPr>
          <p:spPr>
            <a:xfrm>
              <a:off x="475672" y="1295896"/>
              <a:ext cx="5440218" cy="2336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604981" y="1373725"/>
              <a:ext cx="5181600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33400" indent="-5334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a)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Bế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cháu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ông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thủ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thỉ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:</a:t>
              </a:r>
            </a:p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-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Cháu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khỏe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hơn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ông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nhiều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!</a:t>
              </a:r>
            </a:p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Ông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là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buổi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trời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chiều</a:t>
              </a:r>
              <a:endParaRPr lang="en-US" altLang="en-US" sz="2600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Cháu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là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ngày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rạng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sáng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.</a:t>
              </a:r>
            </a:p>
            <a:p>
              <a:pPr eaLnBrk="1" hangingPunct="1"/>
              <a:r>
                <a:rPr lang="en-US" altLang="en-US" sz="2800" i="1" dirty="0">
                  <a:solidFill>
                    <a:srgbClr val="660066"/>
                  </a:solidFill>
                  <a:latin typeface="Arial" panose="020B0604020202020204" pitchFamily="34" charset="0"/>
                </a:rPr>
                <a:t>				</a:t>
              </a:r>
              <a:r>
                <a:rPr lang="en-US" altLang="en-US" sz="2800" i="1" dirty="0" smtClean="0">
                  <a:solidFill>
                    <a:srgbClr val="660066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2000" i="1" dirty="0" err="1" smtClean="0">
                  <a:solidFill>
                    <a:srgbClr val="660066"/>
                  </a:solidFill>
                  <a:latin typeface="Arial" panose="020B0604020202020204" pitchFamily="34" charset="0"/>
                </a:rPr>
                <a:t>Phạm</a:t>
              </a:r>
              <a:r>
                <a:rPr lang="en-US" altLang="en-US" sz="2000" i="1" dirty="0" smtClean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Cúc</a:t>
              </a:r>
              <a:endParaRPr lang="en-US" altLang="en-US" sz="2000" i="1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26200" y="1269033"/>
            <a:ext cx="5308601" cy="2336800"/>
            <a:chOff x="6426200" y="1269033"/>
            <a:chExt cx="5308601" cy="2336800"/>
          </a:xfrm>
        </p:grpSpPr>
        <p:sp>
          <p:nvSpPr>
            <p:cNvPr id="8" name="Rounded Rectangle 7"/>
            <p:cNvSpPr/>
            <p:nvPr/>
          </p:nvSpPr>
          <p:spPr>
            <a:xfrm>
              <a:off x="6426200" y="1269033"/>
              <a:ext cx="5308601" cy="2336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6482106" y="1373725"/>
              <a:ext cx="5196790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33400" indent="-5334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b)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Ông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trăng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tròn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sáng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tỏ</a:t>
              </a:r>
              <a:endParaRPr lang="en-US" altLang="en-US" sz="2600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Soi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rõ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sân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nhà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em</a:t>
              </a:r>
              <a:endParaRPr lang="en-US" altLang="en-US" sz="2600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Trăng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khuya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sáng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hơn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đèn</a:t>
              </a:r>
              <a:endParaRPr lang="en-US" altLang="en-US" sz="2600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Ơi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ông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trăng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sáng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tỏ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.</a:t>
              </a:r>
            </a:p>
            <a:p>
              <a:pPr eaLnBrk="1" hangingPunct="1"/>
              <a:r>
                <a:rPr lang="en-US" altLang="en-US" sz="28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                 	</a:t>
              </a:r>
              <a:r>
                <a:rPr lang="en-US" altLang="en-US" sz="2000" i="1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Trần</a:t>
              </a:r>
              <a:r>
                <a:rPr lang="en-US" altLang="en-US" sz="2000" i="1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Đăng</a:t>
              </a:r>
              <a:r>
                <a:rPr lang="en-US" altLang="en-US" sz="2000" i="1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Khoa</a:t>
              </a:r>
              <a:endParaRPr lang="en-US" altLang="en-US" sz="2800" i="1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8291" y="3910882"/>
            <a:ext cx="6216073" cy="2355273"/>
            <a:chOff x="3142672" y="4014249"/>
            <a:chExt cx="6216073" cy="2355273"/>
          </a:xfrm>
        </p:grpSpPr>
        <p:sp>
          <p:nvSpPr>
            <p:cNvPr id="10" name="Rounded Rectangle 9"/>
            <p:cNvSpPr/>
            <p:nvPr/>
          </p:nvSpPr>
          <p:spPr>
            <a:xfrm>
              <a:off x="3142672" y="4014249"/>
              <a:ext cx="6216073" cy="235527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302000" y="4131722"/>
              <a:ext cx="5897418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33400" indent="-5334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c)  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Những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ngôi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sao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thức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ngoài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kia</a:t>
              </a:r>
              <a:endParaRPr lang="en-US" altLang="en-US" sz="2600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Chẳng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bằng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mẹ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đã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thức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vì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chúng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con.</a:t>
              </a:r>
            </a:p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 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Đêm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nay con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ngủ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giấc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tròn</a:t>
              </a:r>
              <a:endParaRPr lang="en-US" altLang="en-US" sz="2600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Mẹ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là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ngọn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gió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của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con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suốt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đời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.</a:t>
              </a:r>
            </a:p>
            <a:p>
              <a:pPr eaLnBrk="1" hangingPunct="1"/>
              <a:r>
                <a:rPr lang="en-US" altLang="en-US" sz="28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                          </a:t>
              </a:r>
              <a:r>
                <a:rPr lang="en-US" altLang="en-US" sz="2800" dirty="0" smtClean="0">
                  <a:solidFill>
                    <a:srgbClr val="660066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2000" i="1" dirty="0" err="1" smtClean="0">
                  <a:solidFill>
                    <a:srgbClr val="660066"/>
                  </a:solidFill>
                  <a:latin typeface="Arial" panose="020B0604020202020204" pitchFamily="34" charset="0"/>
                </a:rPr>
                <a:t>Trần</a:t>
              </a:r>
              <a:r>
                <a:rPr lang="en-US" altLang="en-US" sz="2000" i="1" dirty="0" smtClean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Quốc</a:t>
              </a:r>
              <a:r>
                <a:rPr lang="en-US" altLang="en-US" sz="2000" i="1" dirty="0">
                  <a:solidFill>
                    <a:srgbClr val="660066"/>
                  </a:solidFill>
                  <a:latin typeface="Arial" panose="020B0604020202020204" pitchFamily="34" charset="0"/>
                </a:rPr>
                <a:t> Minh</a:t>
              </a:r>
              <a:endParaRPr lang="en-US" altLang="en-US" sz="2800" i="1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4981" y="337397"/>
            <a:ext cx="9938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1: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ảnh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so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khổ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thơ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344323" y="2159001"/>
            <a:ext cx="382803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07" y="5722173"/>
            <a:ext cx="1389470" cy="357768"/>
          </a:xfrm>
          <a:prstGeom prst="rect">
            <a:avLst/>
          </a:prstGeom>
        </p:spPr>
      </p:pic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78615" y="778164"/>
            <a:ext cx="39989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Cloud Callout 18"/>
          <p:cNvSpPr/>
          <p:nvPr/>
        </p:nvSpPr>
        <p:spPr>
          <a:xfrm>
            <a:off x="232551" y="4001621"/>
            <a:ext cx="2883566" cy="1744011"/>
          </a:xfrm>
          <a:prstGeom prst="cloudCallout">
            <a:avLst>
              <a:gd name="adj1" fmla="val 42731"/>
              <a:gd name="adj2" fmla="val 63974"/>
            </a:avLst>
          </a:prstGeom>
          <a:solidFill>
            <a:srgbClr val="FFFF00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r>
              <a:rPr lang="en-US" sz="2000" kern="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 </a:t>
            </a:r>
            <a:r>
              <a:rPr lang="en-US" sz="2000" kern="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000" kern="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kern="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3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708891" y="231105"/>
            <a:ext cx="9716654" cy="7358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75672" y="1295896"/>
            <a:ext cx="5440218" cy="2336800"/>
            <a:chOff x="475672" y="1295896"/>
            <a:chExt cx="5440218" cy="2336800"/>
          </a:xfrm>
        </p:grpSpPr>
        <p:sp>
          <p:nvSpPr>
            <p:cNvPr id="5" name="Rounded Rectangle 4"/>
            <p:cNvSpPr/>
            <p:nvPr/>
          </p:nvSpPr>
          <p:spPr>
            <a:xfrm>
              <a:off x="475672" y="1295896"/>
              <a:ext cx="5440218" cy="2336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604981" y="1373725"/>
              <a:ext cx="5181600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33400" indent="-5334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a)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Bế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cháu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ông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thủ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thỉ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:</a:t>
              </a:r>
            </a:p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-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Cháu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khỏe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hơn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ông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nhiều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!</a:t>
              </a:r>
            </a:p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Ông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là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buổi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trời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chiều</a:t>
              </a:r>
              <a:endParaRPr lang="en-US" altLang="en-US" sz="2600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Cháu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là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ngày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rạng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sáng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.</a:t>
              </a:r>
            </a:p>
            <a:p>
              <a:pPr eaLnBrk="1" hangingPunct="1"/>
              <a:r>
                <a:rPr lang="en-US" altLang="en-US" sz="2800" i="1" dirty="0">
                  <a:solidFill>
                    <a:srgbClr val="660066"/>
                  </a:solidFill>
                  <a:latin typeface="Arial" panose="020B0604020202020204" pitchFamily="34" charset="0"/>
                </a:rPr>
                <a:t>				</a:t>
              </a:r>
              <a:r>
                <a:rPr lang="en-US" altLang="en-US" sz="2800" i="1" dirty="0" smtClean="0">
                  <a:solidFill>
                    <a:srgbClr val="660066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2000" i="1" dirty="0" err="1" smtClean="0">
                  <a:solidFill>
                    <a:srgbClr val="660066"/>
                  </a:solidFill>
                  <a:latin typeface="Arial" panose="020B0604020202020204" pitchFamily="34" charset="0"/>
                </a:rPr>
                <a:t>Phạm</a:t>
              </a:r>
              <a:r>
                <a:rPr lang="en-US" altLang="en-US" sz="2000" i="1" dirty="0" smtClean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Cúc</a:t>
              </a:r>
              <a:endParaRPr lang="en-US" altLang="en-US" sz="2000" i="1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26200" y="1269033"/>
            <a:ext cx="5308601" cy="2336800"/>
            <a:chOff x="6426200" y="1269033"/>
            <a:chExt cx="5308601" cy="2336800"/>
          </a:xfrm>
        </p:grpSpPr>
        <p:sp>
          <p:nvSpPr>
            <p:cNvPr id="8" name="Rounded Rectangle 7"/>
            <p:cNvSpPr/>
            <p:nvPr/>
          </p:nvSpPr>
          <p:spPr>
            <a:xfrm>
              <a:off x="6426200" y="1269033"/>
              <a:ext cx="5308601" cy="2336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6482106" y="1373725"/>
              <a:ext cx="5196790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33400" indent="-5334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b)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Ông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trăng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tròn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sáng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tỏ</a:t>
              </a:r>
              <a:endParaRPr lang="en-US" altLang="en-US" sz="2600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Soi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rõ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sân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nhà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em</a:t>
              </a:r>
              <a:endParaRPr lang="en-US" altLang="en-US" sz="2600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Trăng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khuya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sáng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hơn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đèn</a:t>
              </a:r>
              <a:endParaRPr lang="en-US" altLang="en-US" sz="2600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Ơi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ông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trăng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sáng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tỏ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.</a:t>
              </a:r>
            </a:p>
            <a:p>
              <a:pPr eaLnBrk="1" hangingPunct="1"/>
              <a:r>
                <a:rPr lang="en-US" altLang="en-US" sz="28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                 	</a:t>
              </a:r>
              <a:r>
                <a:rPr lang="en-US" altLang="en-US" sz="2000" i="1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Trần</a:t>
              </a:r>
              <a:r>
                <a:rPr lang="en-US" altLang="en-US" sz="2000" i="1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Đăng</a:t>
              </a:r>
              <a:r>
                <a:rPr lang="en-US" altLang="en-US" sz="2000" i="1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Khoa</a:t>
              </a:r>
              <a:endParaRPr lang="en-US" altLang="en-US" sz="2800" i="1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95781" y="3907957"/>
            <a:ext cx="6216073" cy="2355273"/>
            <a:chOff x="3142672" y="4014249"/>
            <a:chExt cx="6216073" cy="2355273"/>
          </a:xfrm>
        </p:grpSpPr>
        <p:sp>
          <p:nvSpPr>
            <p:cNvPr id="10" name="Rounded Rectangle 9"/>
            <p:cNvSpPr/>
            <p:nvPr/>
          </p:nvSpPr>
          <p:spPr>
            <a:xfrm>
              <a:off x="3142672" y="4014249"/>
              <a:ext cx="6216073" cy="235527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302000" y="4131722"/>
              <a:ext cx="5897418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33400" indent="-5334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c)  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Những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ngôi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sao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thức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ngoài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kia</a:t>
              </a:r>
              <a:endParaRPr lang="en-US" altLang="en-US" sz="2600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Chẳng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bằng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mẹ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đã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thức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vì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chúng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con.</a:t>
              </a:r>
            </a:p>
            <a:p>
              <a:pPr eaLnBrk="1" hangingPunct="1"/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 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Đêm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nay con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ngủ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giấc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tròn</a:t>
              </a:r>
              <a:endParaRPr lang="en-US" altLang="en-US" sz="2600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Mẹ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là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ngọn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gió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của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con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suốt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đời</a:t>
              </a:r>
              <a:r>
                <a:rPr lang="en-US" altLang="en-US" sz="2600" dirty="0">
                  <a:solidFill>
                    <a:srgbClr val="660066"/>
                  </a:solidFill>
                  <a:latin typeface="Arial" panose="020B0604020202020204" pitchFamily="34" charset="0"/>
                </a:rPr>
                <a:t>.</a:t>
              </a:r>
            </a:p>
            <a:p>
              <a:pPr eaLnBrk="1" hangingPunct="1"/>
              <a:r>
                <a:rPr lang="en-US" altLang="en-US" sz="2800" dirty="0">
                  <a:solidFill>
                    <a:srgbClr val="660066"/>
                  </a:solidFill>
                  <a:latin typeface="Arial" panose="020B0604020202020204" pitchFamily="34" charset="0"/>
                </a:rPr>
                <a:t>                               </a:t>
              </a:r>
              <a:r>
                <a:rPr lang="en-US" altLang="en-US" sz="2800" dirty="0" smtClean="0">
                  <a:solidFill>
                    <a:srgbClr val="660066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2000" i="1" dirty="0" err="1" smtClean="0">
                  <a:solidFill>
                    <a:srgbClr val="660066"/>
                  </a:solidFill>
                  <a:latin typeface="Arial" panose="020B0604020202020204" pitchFamily="34" charset="0"/>
                </a:rPr>
                <a:t>Trần</a:t>
              </a:r>
              <a:r>
                <a:rPr lang="en-US" altLang="en-US" sz="2000" i="1" dirty="0" smtClean="0">
                  <a:solidFill>
                    <a:srgbClr val="66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solidFill>
                    <a:srgbClr val="660066"/>
                  </a:solidFill>
                  <a:latin typeface="Arial" panose="020B0604020202020204" pitchFamily="34" charset="0"/>
                </a:rPr>
                <a:t>Quốc</a:t>
              </a:r>
              <a:r>
                <a:rPr lang="en-US" altLang="en-US" sz="2000" i="1" dirty="0">
                  <a:solidFill>
                    <a:srgbClr val="660066"/>
                  </a:solidFill>
                  <a:latin typeface="Arial" panose="020B0604020202020204" pitchFamily="34" charset="0"/>
                </a:rPr>
                <a:t> Minh</a:t>
              </a:r>
              <a:endParaRPr lang="en-US" altLang="en-US" sz="2800" i="1" dirty="0">
                <a:solidFill>
                  <a:srgbClr val="66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4981" y="337397"/>
            <a:ext cx="9938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1: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ảnh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so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khổ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thơ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344323" y="2159001"/>
            <a:ext cx="382803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187305" y="2565401"/>
            <a:ext cx="318149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1224250" y="2962565"/>
            <a:ext cx="339393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7033922" y="2563094"/>
            <a:ext cx="393887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4186812" y="4428839"/>
            <a:ext cx="445842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3466375" y="4816766"/>
            <a:ext cx="552060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3466375" y="5601855"/>
            <a:ext cx="469857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70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124361" y="881629"/>
            <a:ext cx="721457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17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91050"/>
              </p:ext>
            </p:extLst>
          </p:nvPr>
        </p:nvGraphicFramePr>
        <p:xfrm>
          <a:off x="563415" y="921324"/>
          <a:ext cx="11092875" cy="5554892"/>
        </p:xfrm>
        <a:graphic>
          <a:graphicData uri="http://schemas.openxmlformats.org/drawingml/2006/table">
            <a:tbl>
              <a:tblPr/>
              <a:tblGrid>
                <a:gridCol w="5948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1158"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Bế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cháu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Cháu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khoẻ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buổi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Cháu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rạng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125"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tỏ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khuya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tỏ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T="45719" marB="45719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800"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con.</a:t>
                      </a:r>
                    </a:p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con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ngủ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Mẹ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ngọn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suốt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đời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T="45719" marB="45719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688895" y="1017879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4" name="Text Box 56"/>
          <p:cNvSpPr txBox="1">
            <a:spLocks noChangeArrowheads="1"/>
          </p:cNvSpPr>
          <p:nvPr/>
        </p:nvSpPr>
        <p:spPr bwMode="auto">
          <a:xfrm>
            <a:off x="8220434" y="1278395"/>
            <a:ext cx="29114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(so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kém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7136171" y="127601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dirty="0" err="1">
                <a:solidFill>
                  <a:srgbClr val="000099"/>
                </a:solidFill>
                <a:latin typeface="Arial" panose="020B0604020202020204" pitchFamily="34" charset="0"/>
              </a:rPr>
              <a:t>hơn</a:t>
            </a: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" name="Text Box 59"/>
          <p:cNvSpPr txBox="1">
            <a:spLocks noChangeArrowheads="1"/>
          </p:cNvSpPr>
          <p:nvPr/>
        </p:nvSpPr>
        <p:spPr bwMode="auto">
          <a:xfrm>
            <a:off x="7118386" y="1749705"/>
            <a:ext cx="61133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dirty="0" err="1">
                <a:solidFill>
                  <a:srgbClr val="000099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7118386" y="2216288"/>
            <a:ext cx="5352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dirty="0" err="1">
                <a:solidFill>
                  <a:srgbClr val="000099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7140901" y="364432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dirty="0" err="1">
                <a:solidFill>
                  <a:srgbClr val="000099"/>
                </a:solidFill>
                <a:latin typeface="Arial" panose="020B0604020202020204" pitchFamily="34" charset="0"/>
              </a:rPr>
              <a:t>hơn</a:t>
            </a:r>
            <a:endParaRPr lang="en-US" altLang="en-US" sz="2400" i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 Box 62"/>
          <p:cNvSpPr txBox="1">
            <a:spLocks noChangeArrowheads="1"/>
          </p:cNvSpPr>
          <p:nvPr/>
        </p:nvSpPr>
        <p:spPr bwMode="auto">
          <a:xfrm>
            <a:off x="6864386" y="5092703"/>
            <a:ext cx="18215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dirty="0" err="1">
                <a:solidFill>
                  <a:srgbClr val="000099"/>
                </a:solidFill>
                <a:latin typeface="Arial" panose="020B0604020202020204" pitchFamily="34" charset="0"/>
              </a:rPr>
              <a:t>chẳng</a:t>
            </a:r>
            <a:r>
              <a:rPr lang="en-US" altLang="en-US" sz="2400" i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000099"/>
                </a:solidFill>
                <a:latin typeface="Arial" panose="020B0604020202020204" pitchFamily="34" charset="0"/>
              </a:rPr>
              <a:t>bằng</a:t>
            </a:r>
            <a:endParaRPr lang="en-US" altLang="en-US" sz="2400" i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7020212" y="5854862"/>
            <a:ext cx="51391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dirty="0" err="1">
                <a:solidFill>
                  <a:srgbClr val="000099"/>
                </a:solidFill>
                <a:latin typeface="Arial" panose="020B0604020202020204" pitchFamily="34" charset="0"/>
              </a:rPr>
              <a:t>là</a:t>
            </a:r>
            <a:endParaRPr lang="en-US" altLang="en-US" sz="2400" i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7783693" y="1749705"/>
            <a:ext cx="321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(so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2" name="Text Box 65"/>
          <p:cNvSpPr txBox="1">
            <a:spLocks noChangeArrowheads="1"/>
          </p:cNvSpPr>
          <p:nvPr/>
        </p:nvSpPr>
        <p:spPr bwMode="auto">
          <a:xfrm>
            <a:off x="7902034" y="2211669"/>
            <a:ext cx="329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(so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3" name="Text Box 66"/>
          <p:cNvSpPr txBox="1">
            <a:spLocks noChangeArrowheads="1"/>
          </p:cNvSpPr>
          <p:nvPr/>
        </p:nvSpPr>
        <p:spPr bwMode="auto">
          <a:xfrm>
            <a:off x="8127026" y="3639778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(so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kém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4" name="Text Box 67"/>
          <p:cNvSpPr txBox="1">
            <a:spLocks noChangeArrowheads="1"/>
          </p:cNvSpPr>
          <p:nvPr/>
        </p:nvSpPr>
        <p:spPr bwMode="auto">
          <a:xfrm>
            <a:off x="8535880" y="5092702"/>
            <a:ext cx="277062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(so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kém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5" name="Text Box 68"/>
          <p:cNvSpPr txBox="1">
            <a:spLocks noChangeArrowheads="1"/>
          </p:cNvSpPr>
          <p:nvPr/>
        </p:nvSpPr>
        <p:spPr bwMode="auto">
          <a:xfrm>
            <a:off x="7553034" y="5854862"/>
            <a:ext cx="318163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(so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6" name="Oval 35"/>
          <p:cNvSpPr/>
          <p:nvPr/>
        </p:nvSpPr>
        <p:spPr>
          <a:xfrm>
            <a:off x="2687780" y="1360548"/>
            <a:ext cx="638753" cy="461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26799" y="1831602"/>
            <a:ext cx="310258" cy="3775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81928" y="2292081"/>
            <a:ext cx="268047" cy="3839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326148" y="3676326"/>
            <a:ext cx="591129" cy="4869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55067" y="5037778"/>
            <a:ext cx="1835728" cy="4780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91338" y="5944300"/>
            <a:ext cx="342810" cy="3810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>
            <a:off x="1189752" y="1739017"/>
            <a:ext cx="736181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3362036" y="1738290"/>
            <a:ext cx="515327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ine 90"/>
          <p:cNvSpPr>
            <a:spLocks noChangeShapeType="1"/>
          </p:cNvSpPr>
          <p:nvPr/>
        </p:nvSpPr>
        <p:spPr bwMode="auto">
          <a:xfrm>
            <a:off x="975662" y="2182796"/>
            <a:ext cx="662563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ine 91"/>
          <p:cNvSpPr>
            <a:spLocks noChangeShapeType="1"/>
          </p:cNvSpPr>
          <p:nvPr/>
        </p:nvSpPr>
        <p:spPr bwMode="auto">
          <a:xfrm>
            <a:off x="2031503" y="2181358"/>
            <a:ext cx="1829299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93"/>
          <p:cNvSpPr>
            <a:spLocks noChangeShapeType="1"/>
          </p:cNvSpPr>
          <p:nvPr/>
        </p:nvSpPr>
        <p:spPr bwMode="auto">
          <a:xfrm>
            <a:off x="2086271" y="2622250"/>
            <a:ext cx="2134925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ine 94"/>
          <p:cNvSpPr>
            <a:spLocks noChangeShapeType="1"/>
          </p:cNvSpPr>
          <p:nvPr/>
        </p:nvSpPr>
        <p:spPr bwMode="auto">
          <a:xfrm>
            <a:off x="989309" y="2622250"/>
            <a:ext cx="736181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ine 98"/>
          <p:cNvSpPr>
            <a:spLocks noChangeShapeType="1"/>
          </p:cNvSpPr>
          <p:nvPr/>
        </p:nvSpPr>
        <p:spPr bwMode="auto">
          <a:xfrm flipV="1">
            <a:off x="880895" y="4074617"/>
            <a:ext cx="783941" cy="868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ine 99"/>
          <p:cNvSpPr>
            <a:spLocks noChangeShapeType="1"/>
          </p:cNvSpPr>
          <p:nvPr/>
        </p:nvSpPr>
        <p:spPr bwMode="auto">
          <a:xfrm>
            <a:off x="3963532" y="4075485"/>
            <a:ext cx="515327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ine 100"/>
          <p:cNvSpPr>
            <a:spLocks noChangeShapeType="1"/>
          </p:cNvSpPr>
          <p:nvPr/>
        </p:nvSpPr>
        <p:spPr bwMode="auto">
          <a:xfrm>
            <a:off x="1119668" y="4966862"/>
            <a:ext cx="2208543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ine 101"/>
          <p:cNvSpPr>
            <a:spLocks noChangeShapeType="1"/>
          </p:cNvSpPr>
          <p:nvPr/>
        </p:nvSpPr>
        <p:spPr bwMode="auto">
          <a:xfrm flipV="1">
            <a:off x="2628799" y="5396589"/>
            <a:ext cx="3144810" cy="1802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102"/>
          <p:cNvSpPr>
            <a:spLocks noChangeShapeType="1"/>
          </p:cNvSpPr>
          <p:nvPr/>
        </p:nvSpPr>
        <p:spPr bwMode="auto">
          <a:xfrm flipV="1">
            <a:off x="821453" y="6292121"/>
            <a:ext cx="515327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103"/>
          <p:cNvSpPr>
            <a:spLocks noChangeShapeType="1"/>
          </p:cNvSpPr>
          <p:nvPr/>
        </p:nvSpPr>
        <p:spPr bwMode="auto">
          <a:xfrm>
            <a:off x="1691403" y="6292120"/>
            <a:ext cx="1130883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orizontal Scroll 52"/>
          <p:cNvSpPr/>
          <p:nvPr/>
        </p:nvSpPr>
        <p:spPr>
          <a:xfrm>
            <a:off x="678600" y="83124"/>
            <a:ext cx="10190018" cy="7895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67050" y="189416"/>
            <a:ext cx="10053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2: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Ghi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lại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từ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so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khổ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thơ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ở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tập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1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US" altLang="en-US" sz="2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5" name="Line 12"/>
          <p:cNvSpPr>
            <a:spLocks noChangeShapeType="1"/>
          </p:cNvSpPr>
          <p:nvPr/>
        </p:nvSpPr>
        <p:spPr bwMode="auto">
          <a:xfrm>
            <a:off x="1844685" y="620947"/>
            <a:ext cx="4368801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7781" y="1939636"/>
            <a:ext cx="7564584" cy="32973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0066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957945" y="2157166"/>
            <a:ext cx="70242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err="1" smtClean="0">
                <a:solidFill>
                  <a:srgbClr val="660066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2800" dirty="0" smtClean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dừa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bạc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phếch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tháng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năm</a:t>
            </a:r>
            <a:endParaRPr lang="en-US" altLang="en-US" sz="2800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Quả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dừa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–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đàn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lợn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nằm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cao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err="1" smtClean="0">
                <a:solidFill>
                  <a:srgbClr val="660066"/>
                </a:solidFill>
                <a:latin typeface="Arial" panose="020B0604020202020204" pitchFamily="34" charset="0"/>
              </a:rPr>
              <a:t>Đêm</a:t>
            </a:r>
            <a:r>
              <a:rPr lang="en-US" altLang="en-US" sz="2800" dirty="0" smtClean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hè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hoa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nở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sao</a:t>
            </a:r>
            <a:endParaRPr lang="en-US" altLang="en-US" sz="2800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Tàu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dừa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–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chiếc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lược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chải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mây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</a:rPr>
              <a:t>xanh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</a:rPr>
              <a:t>                      	</a:t>
            </a:r>
            <a:r>
              <a:rPr lang="en-US" altLang="en-US" sz="2800" dirty="0" smtClean="0">
                <a:solidFill>
                  <a:srgbClr val="660066"/>
                </a:solidFill>
                <a:latin typeface="Arial" panose="020B0604020202020204" pitchFamily="34" charset="0"/>
              </a:rPr>
              <a:t>            </a:t>
            </a:r>
            <a:r>
              <a:rPr lang="en-US" altLang="en-US" sz="2800" i="1" dirty="0" err="1" smtClean="0">
                <a:solidFill>
                  <a:srgbClr val="660066"/>
                </a:solidFill>
                <a:latin typeface="Arial" panose="020B0604020202020204" pitchFamily="34" charset="0"/>
              </a:rPr>
              <a:t>Trần</a:t>
            </a:r>
            <a:r>
              <a:rPr lang="en-US" altLang="en-US" sz="2800" i="1" dirty="0" smtClean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660066"/>
                </a:solidFill>
                <a:latin typeface="Arial" panose="020B0604020202020204" pitchFamily="34" charset="0"/>
              </a:rPr>
              <a:t>Đăng</a:t>
            </a:r>
            <a:r>
              <a:rPr lang="en-US" altLang="en-US" sz="2800" i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660066"/>
                </a:solidFill>
                <a:latin typeface="Arial" panose="020B0604020202020204" pitchFamily="34" charset="0"/>
              </a:rPr>
              <a:t>Khoa</a:t>
            </a:r>
            <a:endParaRPr lang="en-US" altLang="en-US" sz="2800" i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043708" y="268050"/>
            <a:ext cx="10538691" cy="13483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8520" y="423588"/>
            <a:ext cx="102315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3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so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với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nhau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câu</a:t>
            </a:r>
            <a:endParaRPr lang="en-US" altLang="en-US" sz="2800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        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thơ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dưới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đây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3514869" y="3184236"/>
            <a:ext cx="1361931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265487" y="4357255"/>
            <a:ext cx="127880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5315959" y="3184236"/>
            <a:ext cx="117720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964977" y="4348018"/>
            <a:ext cx="162054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491231" y="870329"/>
            <a:ext cx="648651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9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71" y="1487055"/>
            <a:ext cx="6659893" cy="443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287671" y="544945"/>
            <a:ext cx="6553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dirty="0" err="1">
                <a:solidFill>
                  <a:srgbClr val="FFFF00"/>
                </a:solidFill>
                <a:latin typeface="Arial" panose="020B0604020202020204" pitchFamily="34" charset="0"/>
              </a:rPr>
              <a:t>Quả</a:t>
            </a:r>
            <a:r>
              <a:rPr lang="en-US" altLang="en-US" sz="3000" dirty="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3000" dirty="0" err="1">
                <a:solidFill>
                  <a:srgbClr val="FFFF00"/>
                </a:solidFill>
                <a:latin typeface="Arial" panose="020B0604020202020204" pitchFamily="34" charset="0"/>
              </a:rPr>
              <a:t>dừa</a:t>
            </a:r>
            <a:r>
              <a:rPr lang="en-US" altLang="en-US" sz="3000" dirty="0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en-US" altLang="en-US" sz="3000" dirty="0" err="1">
                <a:solidFill>
                  <a:srgbClr val="FFFF00"/>
                </a:solidFill>
                <a:latin typeface="Arial" panose="020B0604020202020204" pitchFamily="34" charset="0"/>
              </a:rPr>
              <a:t>đàn</a:t>
            </a:r>
            <a:r>
              <a:rPr lang="en-US" altLang="en-US" sz="3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FF00"/>
                </a:solidFill>
                <a:latin typeface="Arial" panose="020B0604020202020204" pitchFamily="34" charset="0"/>
              </a:rPr>
              <a:t>lợn</a:t>
            </a:r>
            <a:r>
              <a:rPr lang="en-US" altLang="en-US" sz="3000" dirty="0">
                <a:solidFill>
                  <a:srgbClr val="FFFF00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3000" dirty="0" err="1">
                <a:solidFill>
                  <a:srgbClr val="FFFF00"/>
                </a:solidFill>
                <a:latin typeface="Arial" panose="020B0604020202020204" pitchFamily="34" charset="0"/>
              </a:rPr>
              <a:t>nằm</a:t>
            </a:r>
            <a:r>
              <a:rPr lang="en-US" altLang="en-US" sz="3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FF00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3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FFFF00"/>
                </a:solidFill>
                <a:latin typeface="Arial" panose="020B0604020202020204" pitchFamily="34" charset="0"/>
              </a:rPr>
              <a:t>cao</a:t>
            </a:r>
            <a:endParaRPr lang="en-US" altLang="en-US" sz="3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928649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711</Words>
  <Application>Microsoft Office PowerPoint</Application>
  <PresentationFormat>Widescreen</PresentationFormat>
  <Paragraphs>97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58</cp:revision>
  <dcterms:created xsi:type="dcterms:W3CDTF">2020-02-25T13:28:37Z</dcterms:created>
  <dcterms:modified xsi:type="dcterms:W3CDTF">2021-10-28T09:47:18Z</dcterms:modified>
</cp:coreProperties>
</file>