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4" r:id="rId2"/>
    <p:sldId id="268" r:id="rId3"/>
    <p:sldId id="266" r:id="rId4"/>
    <p:sldId id="281" r:id="rId5"/>
    <p:sldId id="269" r:id="rId6"/>
    <p:sldId id="305" r:id="rId7"/>
    <p:sldId id="302" r:id="rId8"/>
    <p:sldId id="303" r:id="rId9"/>
    <p:sldId id="310" r:id="rId10"/>
    <p:sldId id="309" r:id="rId11"/>
    <p:sldId id="287" r:id="rId12"/>
    <p:sldId id="288" r:id="rId13"/>
    <p:sldId id="283" r:id="rId14"/>
    <p:sldId id="285" r:id="rId15"/>
    <p:sldId id="289" r:id="rId16"/>
    <p:sldId id="290" r:id="rId17"/>
    <p:sldId id="307" r:id="rId18"/>
    <p:sldId id="272" r:id="rId19"/>
    <p:sldId id="275" r:id="rId20"/>
    <p:sldId id="291" r:id="rId21"/>
    <p:sldId id="306" r:id="rId22"/>
    <p:sldId id="292" r:id="rId23"/>
    <p:sldId id="301" r:id="rId24"/>
    <p:sldId id="308" r:id="rId25"/>
    <p:sldId id="270" r:id="rId26"/>
    <p:sldId id="311" r:id="rId27"/>
    <p:sldId id="279" r:id="rId28"/>
    <p:sldId id="280" r:id="rId29"/>
    <p:sldId id="278" r:id="rId30"/>
    <p:sldId id="271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  <a:srgbClr val="FDF1F1"/>
    <a:srgbClr val="0099FF"/>
    <a:srgbClr val="003300"/>
    <a:srgbClr val="FFFFFF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42463-2108-4DA2-A9AD-FF078456595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EC460-7401-4F56-831B-660ECBF73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88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17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83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6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2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5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3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3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6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1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8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8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4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1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8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48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15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20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7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1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6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6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6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2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5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0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2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7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8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5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2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6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7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8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2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8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7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9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09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1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1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0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7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4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3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8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1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8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35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5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6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0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3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52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84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882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304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54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05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0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37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7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6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3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7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9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8907-122B-4F74-B999-2EF62117012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BFD2F-6FAA-4A2D-90E3-D79E01F7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  <p:sldLayoutId id="2147483665" r:id="rId16"/>
    <p:sldLayoutId id="2147483664" r:id="rId17"/>
    <p:sldLayoutId id="2147483663" r:id="rId18"/>
    <p:sldLayoutId id="2147483662" r:id="rId19"/>
    <p:sldLayoutId id="2147483661" r:id="rId20"/>
    <p:sldLayoutId id="2147483660" r:id="rId21"/>
    <p:sldLayoutId id="2147483650" r:id="rId22"/>
    <p:sldLayoutId id="2147483651" r:id="rId23"/>
    <p:sldLayoutId id="2147483652" r:id="rId24"/>
    <p:sldLayoutId id="2147483653" r:id="rId25"/>
    <p:sldLayoutId id="2147483654" r:id="rId26"/>
    <p:sldLayoutId id="2147483655" r:id="rId27"/>
    <p:sldLayoutId id="2147483723" r:id="rId28"/>
    <p:sldLayoutId id="2147483722" r:id="rId29"/>
    <p:sldLayoutId id="2147483721" r:id="rId30"/>
    <p:sldLayoutId id="2147483720" r:id="rId31"/>
    <p:sldLayoutId id="2147483713" r:id="rId32"/>
    <p:sldLayoutId id="2147483712" r:id="rId33"/>
    <p:sldLayoutId id="2147483711" r:id="rId34"/>
    <p:sldLayoutId id="2147483710" r:id="rId35"/>
    <p:sldLayoutId id="2147483709" r:id="rId36"/>
    <p:sldLayoutId id="2147483708" r:id="rId37"/>
    <p:sldLayoutId id="2147483707" r:id="rId38"/>
    <p:sldLayoutId id="2147483706" r:id="rId39"/>
    <p:sldLayoutId id="2147483705" r:id="rId40"/>
    <p:sldLayoutId id="2147483704" r:id="rId41"/>
    <p:sldLayoutId id="2147483703" r:id="rId42"/>
    <p:sldLayoutId id="2147483702" r:id="rId43"/>
    <p:sldLayoutId id="2147483701" r:id="rId44"/>
    <p:sldLayoutId id="2147483700" r:id="rId45"/>
    <p:sldLayoutId id="2147483699" r:id="rId46"/>
    <p:sldLayoutId id="2147483698" r:id="rId47"/>
    <p:sldLayoutId id="2147483697" r:id="rId48"/>
    <p:sldLayoutId id="2147483696" r:id="rId49"/>
    <p:sldLayoutId id="2147483695" r:id="rId50"/>
    <p:sldLayoutId id="2147483694" r:id="rId51"/>
    <p:sldLayoutId id="2147483693" r:id="rId52"/>
    <p:sldLayoutId id="2147483692" r:id="rId53"/>
    <p:sldLayoutId id="2147483691" r:id="rId54"/>
    <p:sldLayoutId id="2147483690" r:id="rId55"/>
    <p:sldLayoutId id="2147483687" r:id="rId56"/>
    <p:sldLayoutId id="2147483686" r:id="rId57"/>
    <p:sldLayoutId id="2147483685" r:id="rId58"/>
    <p:sldLayoutId id="2147483684" r:id="rId59"/>
    <p:sldLayoutId id="2147483683" r:id="rId60"/>
    <p:sldLayoutId id="2147483682" r:id="rId61"/>
    <p:sldLayoutId id="2147483678" r:id="rId62"/>
    <p:sldLayoutId id="2147483675" r:id="rId63"/>
    <p:sldLayoutId id="2147483656" r:id="rId64"/>
    <p:sldLayoutId id="2147483657" r:id="rId65"/>
    <p:sldLayoutId id="2147483658" r:id="rId66"/>
    <p:sldLayoutId id="2147483659" r:id="rId67"/>
    <p:sldLayoutId id="2147483674" r:id="rId68"/>
    <p:sldLayoutId id="2147483681" r:id="rId69"/>
    <p:sldLayoutId id="2147483680" r:id="rId70"/>
    <p:sldLayoutId id="2147483679" r:id="rId71"/>
    <p:sldLayoutId id="2147483677" r:id="rId72"/>
    <p:sldLayoutId id="2147483688" r:id="rId73"/>
    <p:sldLayoutId id="2147483689" r:id="rId7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5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file:///C:\Program%20Files\Inknoe%20ClassPoint\Images\image_upload_without%20result_default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6" Type="http://schemas.openxmlformats.org/officeDocument/2006/relationships/image" Target="file:///C:\Program%20Files\Inknoe%20ClassPoint\Images\image_upload_without%20result_default.png" TargetMode="External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52600" y="1727834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MÔN TIẾNG VIỆT LỚP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3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400" b="1" dirty="0" err="1" smtClean="0">
                <a:solidFill>
                  <a:srgbClr val="0000CC"/>
                </a:solidFill>
              </a:rPr>
              <a:t>Luyện</a:t>
            </a:r>
            <a:r>
              <a:rPr lang="en-US" altLang="en-US" sz="44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CC"/>
                </a:solidFill>
              </a:rPr>
              <a:t>từ</a:t>
            </a:r>
            <a:r>
              <a:rPr lang="en-US" altLang="en-US" sz="44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CC"/>
                </a:solidFill>
              </a:rPr>
              <a:t>và</a:t>
            </a:r>
            <a:r>
              <a:rPr lang="en-US" altLang="en-US" sz="44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CC"/>
                </a:solidFill>
              </a:rPr>
              <a:t>câu</a:t>
            </a:r>
            <a:endParaRPr lang="en-US" altLang="en-US" sz="4400" b="1" dirty="0">
              <a:solidFill>
                <a:srgbClr val="0000CC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08300" y="3505200"/>
            <a:ext cx="5994400" cy="106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C00000"/>
                </a:solidFill>
              </a:rPr>
              <a:t>Tuần</a:t>
            </a:r>
            <a:r>
              <a:rPr lang="en-US" altLang="en-US" sz="4800" b="1" dirty="0">
                <a:solidFill>
                  <a:srgbClr val="C00000"/>
                </a:solidFill>
              </a:rPr>
              <a:t>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7294" y="986118"/>
            <a:ext cx="614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TRƯỜNG TIỂU HỌC NGỌC LÂM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63035" y="5396753"/>
            <a:ext cx="499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GV: NGUYỄN LAN PHƯƠNG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880868" y="437798"/>
            <a:ext cx="186637" cy="3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83712" y="522176"/>
            <a:ext cx="11557184" cy="243143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LƯU Ý: </a:t>
            </a:r>
            <a:r>
              <a:rPr lang="en-US" alt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Phân</a:t>
            </a:r>
            <a:r>
              <a:rPr lang="en-US" alt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biệt</a:t>
            </a:r>
            <a:r>
              <a:rPr lang="en-US" alt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được</a:t>
            </a:r>
            <a:endParaRPr lang="en-US" altLang="en-US" sz="3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Tìm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hai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sự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được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so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sánh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với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nhau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en-US" sz="3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- </a:t>
            </a:r>
            <a:r>
              <a:rPr lang="en-US" alt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Tìm</a:t>
            </a:r>
            <a:r>
              <a:rPr lang="en-US" alt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alt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ảnh</a:t>
            </a:r>
            <a:r>
              <a:rPr lang="en-US" altLang="en-US" sz="3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so </a:t>
            </a:r>
            <a:r>
              <a:rPr lang="en-US" altLang="en-US" sz="3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sánh</a:t>
            </a:r>
            <a:endParaRPr lang="en-US" altLang="en-US" sz="3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/>
            <a:endParaRPr lang="en-US" altLang="en-US" sz="3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30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752600" y="1828801"/>
            <a:ext cx="900988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thường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ảnh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so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sánh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gồm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Hai 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sự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so 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sánh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đặc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điểm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so 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sánh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chỉ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sự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so 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sánh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eaLnBrk="0" hangingPunct="0"/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08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828800" y="1066801"/>
            <a:ext cx="8153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Bài 1: Tìm các hình ảnh so sánh trong những câu thơ, câu văn dưới đây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828800" y="2667000"/>
            <a:ext cx="847090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hangingPunct="0"/>
            <a:r>
              <a:rPr lang="en-US" altLang="en-US" sz="4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a,    Mắt hiền sáng tựa vì sao</a:t>
            </a:r>
          </a:p>
          <a:p>
            <a:pPr eaLnBrk="0" hangingPunct="0"/>
            <a:r>
              <a:rPr lang="en-US" altLang="en-US" sz="4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Bác nhìn đến tận Cà Mau cuối trời.</a:t>
            </a:r>
          </a:p>
          <a:p>
            <a:pPr eaLnBrk="0" hangingPunct="0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                                      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Thanh Hải</a:t>
            </a:r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3352800" y="3352800"/>
            <a:ext cx="541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5105400" y="1676400"/>
            <a:ext cx="3276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2781300" y="2667000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hangingPunct="0"/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Mắt hiền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6915150" y="2671763"/>
            <a:ext cx="228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hangingPunct="0"/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vì sao</a:t>
            </a:r>
          </a:p>
        </p:txBody>
      </p:sp>
      <p:sp>
        <p:nvSpPr>
          <p:cNvPr id="82964" name="Oval 20"/>
          <p:cNvSpPr>
            <a:spLocks noChangeArrowheads="1"/>
          </p:cNvSpPr>
          <p:nvPr/>
        </p:nvSpPr>
        <p:spPr bwMode="auto">
          <a:xfrm>
            <a:off x="6540500" y="2653462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4919663" y="2676525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hangingPunct="0"/>
            <a:r>
              <a:rPr lang="en-US" altLang="en-US" sz="4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sáng </a:t>
            </a:r>
          </a:p>
        </p:txBody>
      </p:sp>
      <p:sp>
        <p:nvSpPr>
          <p:cNvPr id="82967" name="Line 23"/>
          <p:cNvSpPr>
            <a:spLocks noChangeShapeType="1"/>
          </p:cNvSpPr>
          <p:nvPr/>
        </p:nvSpPr>
        <p:spPr bwMode="auto">
          <a:xfrm>
            <a:off x="3276600" y="16764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86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2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82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3"/>
          <p:cNvSpPr/>
          <p:nvPr/>
        </p:nvSpPr>
        <p:spPr>
          <a:xfrm>
            <a:off x="8146471" y="1396495"/>
            <a:ext cx="3960990" cy="1731151"/>
          </a:xfrm>
          <a:prstGeom prst="cloudCallout">
            <a:avLst>
              <a:gd name="adj1" fmla="val -22232"/>
              <a:gd name="adj2" fmla="val 71570"/>
            </a:avLst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</a:rPr>
              <a:t>Các con </a:t>
            </a:r>
            <a:r>
              <a:rPr lang="en-US" sz="2400" kern="0" dirty="0" err="1">
                <a:solidFill>
                  <a:srgbClr val="FF0000"/>
                </a:solidFill>
              </a:rPr>
              <a:t>làm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bài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vào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</a:rPr>
              <a:t>SGK  </a:t>
            </a:r>
            <a:r>
              <a:rPr lang="en-US" sz="2400" kern="0" dirty="0" err="1" smtClean="0">
                <a:solidFill>
                  <a:srgbClr val="FF0000"/>
                </a:solidFill>
              </a:rPr>
              <a:t>trong</a:t>
            </a:r>
            <a:r>
              <a:rPr lang="en-US" sz="2400" kern="0" dirty="0" smtClean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thời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gian</a:t>
            </a:r>
            <a:r>
              <a:rPr lang="en-US" sz="2400" kern="0" dirty="0">
                <a:solidFill>
                  <a:srgbClr val="FF0000"/>
                </a:solidFill>
              </a:rPr>
              <a:t> 4 </a:t>
            </a:r>
            <a:r>
              <a:rPr lang="en-US" sz="2400" kern="0" dirty="0" err="1">
                <a:solidFill>
                  <a:srgbClr val="FF0000"/>
                </a:solidFill>
              </a:rPr>
              <a:t>phút</a:t>
            </a:r>
            <a:endParaRPr lang="en-US" sz="2400" kern="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32360" y="391926"/>
            <a:ext cx="6596259" cy="5990529"/>
            <a:chOff x="3099706" y="465817"/>
            <a:chExt cx="6596259" cy="59905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10794" t="18682" r="38795" b="14272"/>
            <a:stretch/>
          </p:blipFill>
          <p:spPr>
            <a:xfrm>
              <a:off x="3099706" y="465817"/>
              <a:ext cx="6596259" cy="493485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20874" t="18642" r="27301" b="65697"/>
            <a:stretch/>
          </p:blipFill>
          <p:spPr>
            <a:xfrm>
              <a:off x="3099706" y="5333999"/>
              <a:ext cx="6596259" cy="1122347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2271279" y="1396495"/>
            <a:ext cx="20669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9" descr="vi sao"/>
          <p:cNvSpPr>
            <a:spLocks noChangeArrowheads="1"/>
          </p:cNvSpPr>
          <p:nvPr/>
        </p:nvSpPr>
        <p:spPr bwMode="auto">
          <a:xfrm>
            <a:off x="8146471" y="345373"/>
            <a:ext cx="2191327" cy="251398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700357" y="967293"/>
            <a:ext cx="20669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8512" y="3183343"/>
            <a:ext cx="1283666" cy="1283666"/>
          </a:xfrm>
          <a:prstGeom prst="rect">
            <a:avLst/>
          </a:prstGeom>
        </p:spPr>
      </p:pic>
      <p:pic>
        <p:nvPicPr>
          <p:cNvPr id="4" name="btnInknoeActiv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93" y="5923614"/>
            <a:ext cx="1572360" cy="404859"/>
          </a:xfrm>
          <a:prstGeom prst="rect">
            <a:avLst/>
          </a:prstGeom>
        </p:spPr>
      </p:pic>
      <p:sp>
        <p:nvSpPr>
          <p:cNvPr id="17" name="Rectangle 10" descr="bac ho"/>
          <p:cNvSpPr>
            <a:spLocks noChangeArrowheads="1"/>
          </p:cNvSpPr>
          <p:nvPr/>
        </p:nvSpPr>
        <p:spPr bwMode="auto">
          <a:xfrm>
            <a:off x="9810030" y="2940220"/>
            <a:ext cx="2194789" cy="290252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405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32360" y="391926"/>
            <a:ext cx="6596259" cy="5990529"/>
            <a:chOff x="3099706" y="465817"/>
            <a:chExt cx="6596259" cy="59905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10794" t="18682" r="38795" b="14272"/>
            <a:stretch/>
          </p:blipFill>
          <p:spPr>
            <a:xfrm>
              <a:off x="3099706" y="465817"/>
              <a:ext cx="6596259" cy="493485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20874" t="18642" r="27301" b="65697"/>
            <a:stretch/>
          </p:blipFill>
          <p:spPr>
            <a:xfrm>
              <a:off x="3099706" y="5333999"/>
              <a:ext cx="6596259" cy="1122347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2271279" y="1396495"/>
            <a:ext cx="20669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76004" y="3015745"/>
            <a:ext cx="15335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76004" y="3320545"/>
            <a:ext cx="17145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6004" y="4368295"/>
            <a:ext cx="18097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76004" y="4968370"/>
            <a:ext cx="18764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76254" y="5720845"/>
            <a:ext cx="35337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42641" y="5958970"/>
            <a:ext cx="7191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 descr="2466802046_c4593f00b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18" y="3320545"/>
            <a:ext cx="32385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090204CL3may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18" y="653545"/>
            <a:ext cx="3124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1742641" y="948820"/>
            <a:ext cx="20669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471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tcntkl-9236dee6324b35665d23a8710712dc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6553200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3200400" y="5638801"/>
            <a:ext cx="571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</a:rPr>
              <a:t>Dòng sông đêm trăng</a:t>
            </a:r>
          </a:p>
        </p:txBody>
      </p:sp>
    </p:spTree>
    <p:extLst>
      <p:ext uri="{BB962C8B-B14F-4D97-AF65-F5344CB8AC3E}">
        <p14:creationId xmlns:p14="http://schemas.microsoft.com/office/powerpoint/2010/main" val="8522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828800" y="152400"/>
            <a:ext cx="82296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1: Các hình ảnh so sánh: </a:t>
            </a:r>
          </a:p>
          <a:p>
            <a:pPr eaLnBrk="0" hangingPunct="0"/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209800" y="1066800"/>
            <a:ext cx="93394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hangingPunct="0"/>
            <a:r>
              <a:rPr lang="en-US" alt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a)   Mắt hiền sáng tựa vì sao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                                  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667000" y="1905001"/>
            <a:ext cx="6019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b)   Hoa xao xuyến nở</a:t>
            </a:r>
          </a:p>
          <a:p>
            <a:pPr eaLnBrk="0" hangingPunct="0"/>
            <a:r>
              <a:rPr lang="en-US" alt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Như mây từng chùm.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                      </a:t>
            </a:r>
            <a:endParaRPr lang="en-US" altLang="en-US" sz="40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2209800" y="3276601"/>
            <a:ext cx="6934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c)   Trời là cái tủ ướp lạnh.</a:t>
            </a:r>
          </a:p>
          <a:p>
            <a:pPr eaLnBrk="0" hangingPunct="0"/>
            <a:r>
              <a:rPr lang="en-US" alt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Trời là cái bếp lò nung.</a:t>
            </a: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            </a:t>
            </a:r>
            <a:endParaRPr lang="en-US" altLang="en-US" sz="40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2209800" y="4784726"/>
            <a:ext cx="807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d)   Dòng sông là một đường trăng lung linh dát vàng.</a:t>
            </a: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            </a:t>
            </a:r>
            <a:endParaRPr lang="en-US" altLang="en-US" sz="40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8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828800" y="152400"/>
            <a:ext cx="8229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1: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ảnh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so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sánh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</a:p>
          <a:p>
            <a:pPr eaLnBrk="0" hangingPunct="0"/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051304" y="605391"/>
            <a:ext cx="105008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hangingPunct="0"/>
            <a:r>
              <a:rPr lang="en-US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a)   </a:t>
            </a:r>
            <a:r>
              <a:rPr lang="en-US" alt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Mắt</a:t>
            </a:r>
            <a:r>
              <a:rPr lang="en-US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hiền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sáng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tựa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vì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sao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                                  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638696" y="1420168"/>
            <a:ext cx="604810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b)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xao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xuyến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nở</a:t>
            </a:r>
            <a:endParaRPr lang="en-US" altLang="en-US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mây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từng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chùm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                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2273808" y="2483829"/>
            <a:ext cx="6934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c)  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Trời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tủ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ướp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lạnh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Trời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bếp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lò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nung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            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1828800" y="3646780"/>
            <a:ext cx="94609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d)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trăng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lung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linh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dát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vàng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            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9165" y="5047986"/>
            <a:ext cx="9718766" cy="954107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loại</a:t>
            </a:r>
            <a:r>
              <a:rPr lang="en-US" sz="2800" dirty="0" smtClean="0">
                <a:solidFill>
                  <a:srgbClr val="FFFF00"/>
                </a:solidFill>
              </a:rPr>
              <a:t> so </a:t>
            </a:r>
            <a:r>
              <a:rPr lang="en-US" sz="2800" dirty="0" err="1" smtClean="0">
                <a:solidFill>
                  <a:srgbClr val="FFFF00"/>
                </a:solidFill>
              </a:rPr>
              <a:t>sánh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các</a:t>
            </a:r>
            <a:r>
              <a:rPr lang="en-US" sz="2800" dirty="0" smtClean="0">
                <a:solidFill>
                  <a:srgbClr val="FFFF00"/>
                </a:solidFill>
              </a:rPr>
              <a:t> con </a:t>
            </a:r>
            <a:r>
              <a:rPr lang="en-US" sz="2800" dirty="0" err="1" smtClean="0">
                <a:solidFill>
                  <a:srgbClr val="FFFF00"/>
                </a:solidFill>
              </a:rPr>
              <a:t>học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a) So </a:t>
            </a:r>
            <a:r>
              <a:rPr lang="en-US" sz="2800" dirty="0" err="1" smtClean="0">
                <a:solidFill>
                  <a:srgbClr val="FFFF00"/>
                </a:solidFill>
              </a:rPr>
              <a:t>sánh</a:t>
            </a:r>
            <a:r>
              <a:rPr lang="en-US" sz="2800" dirty="0" smtClean="0">
                <a:solidFill>
                  <a:srgbClr val="FFFF00"/>
                </a:solidFill>
              </a:rPr>
              <a:t> SV </a:t>
            </a:r>
            <a:r>
              <a:rPr lang="en-US" sz="2800" dirty="0" err="1" smtClean="0">
                <a:solidFill>
                  <a:srgbClr val="FFFF00"/>
                </a:solidFill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</a:rPr>
              <a:t> SV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410712" y="1403381"/>
            <a:ext cx="13258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33160" y="1190166"/>
            <a:ext cx="109600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50792" y="2542154"/>
            <a:ext cx="5669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91840" y="3159029"/>
            <a:ext cx="649224" cy="47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10712" y="2053906"/>
            <a:ext cx="640080" cy="34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05984" y="3175143"/>
            <a:ext cx="1770888" cy="200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8124" y="3684158"/>
            <a:ext cx="7726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05400" y="3655050"/>
            <a:ext cx="19720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62748" y="4549790"/>
            <a:ext cx="4395652" cy="39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69336" y="4553712"/>
            <a:ext cx="1548384" cy="113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12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69" grpId="0"/>
      <p:bldP spid="88070" grpId="0"/>
      <p:bldP spid="88072" grpId="0"/>
      <p:bldP spid="88074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08972" y="2805523"/>
            <a:ext cx="3779046" cy="2078046"/>
            <a:chOff x="6476999" y="2167072"/>
            <a:chExt cx="3779046" cy="2078046"/>
          </a:xfrm>
        </p:grpSpPr>
        <p:sp>
          <p:nvSpPr>
            <p:cNvPr id="13" name="Rounded Rectangle 12"/>
            <p:cNvSpPr/>
            <p:nvPr/>
          </p:nvSpPr>
          <p:spPr>
            <a:xfrm>
              <a:off x="6476999" y="2167072"/>
              <a:ext cx="3779045" cy="207804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9" name="Text Box 14"/>
            <p:cNvSpPr txBox="1">
              <a:spLocks noChangeArrowheads="1"/>
            </p:cNvSpPr>
            <p:nvPr/>
          </p:nvSpPr>
          <p:spPr bwMode="auto">
            <a:xfrm>
              <a:off x="6827045" y="2289451"/>
              <a:ext cx="3429000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20000"/>
                </a:spcBef>
              </a:pPr>
              <a:r>
                <a:rPr lang="en-US" altLang="en-US" sz="2000" dirty="0">
                  <a:solidFill>
                    <a:srgbClr val="FFFF00"/>
                  </a:solidFill>
                </a:rPr>
                <a:t>b)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Em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yêu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nhà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em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Hàng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xoan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trước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ngõ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Hoa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xao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xuyến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nở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Như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mây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từng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chùm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03" name="Text Box 21"/>
            <p:cNvSpPr txBox="1">
              <a:spLocks noChangeArrowheads="1"/>
            </p:cNvSpPr>
            <p:nvPr/>
          </p:nvSpPr>
          <p:spPr bwMode="auto">
            <a:xfrm>
              <a:off x="8846346" y="3786714"/>
              <a:ext cx="10620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20000"/>
                </a:spcBef>
              </a:pPr>
              <a:r>
                <a:rPr lang="en-US" altLang="en-US" sz="20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Tô</a:t>
              </a:r>
              <a:r>
                <a:rPr lang="en-US" altLang="en-US" sz="20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Hà</a:t>
              </a:r>
              <a:endParaRPr lang="en-US" altLang="en-US" sz="20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17880" y="2805523"/>
            <a:ext cx="4058442" cy="2159583"/>
            <a:chOff x="1564484" y="3271993"/>
            <a:chExt cx="4058442" cy="2159583"/>
          </a:xfrm>
        </p:grpSpPr>
        <p:sp>
          <p:nvSpPr>
            <p:cNvPr id="14" name="Rounded Rectangle 13"/>
            <p:cNvSpPr/>
            <p:nvPr/>
          </p:nvSpPr>
          <p:spPr>
            <a:xfrm>
              <a:off x="1564484" y="3271993"/>
              <a:ext cx="3779045" cy="2159583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0" name="Text Box 16"/>
            <p:cNvSpPr txBox="1">
              <a:spLocks noChangeArrowheads="1"/>
            </p:cNvSpPr>
            <p:nvPr/>
          </p:nvSpPr>
          <p:spPr bwMode="auto">
            <a:xfrm>
              <a:off x="1660923" y="3414590"/>
              <a:ext cx="3657600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20000"/>
                </a:spcBef>
              </a:pPr>
              <a:r>
                <a:rPr lang="en-US" altLang="en-US" sz="2000" dirty="0">
                  <a:solidFill>
                    <a:srgbClr val="FFFF00"/>
                  </a:solidFill>
                </a:rPr>
                <a:t>c)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Mùa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đông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Trời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là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các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tủ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ướp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lạnh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Mùa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hè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Trời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là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cái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bếp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lò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nung</a:t>
              </a:r>
              <a:r>
                <a:rPr lang="en-US" altLang="en-US" sz="2000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4104" name="Text Box 22"/>
            <p:cNvSpPr txBox="1">
              <a:spLocks noChangeArrowheads="1"/>
            </p:cNvSpPr>
            <p:nvPr/>
          </p:nvSpPr>
          <p:spPr bwMode="auto">
            <a:xfrm>
              <a:off x="3565526" y="4977081"/>
              <a:ext cx="2057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20000"/>
                </a:spcBef>
              </a:pPr>
              <a:r>
                <a:rPr lang="en-US" altLang="en-US" sz="20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Lò</a:t>
              </a:r>
              <a:r>
                <a:rPr lang="en-US" altLang="en-US" sz="20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Ngân</a:t>
              </a:r>
              <a:r>
                <a:rPr lang="en-US" altLang="en-US" sz="20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 sz="2000" i="1" dirty="0" err="1">
                  <a:solidFill>
                    <a:schemeClr val="bg1"/>
                  </a:solidFill>
                </a:rPr>
                <a:t>ủn</a:t>
              </a:r>
              <a:endParaRPr lang="en-US" altLang="en-US" sz="20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82315" y="5305911"/>
            <a:ext cx="10165556" cy="1044577"/>
            <a:chOff x="758431" y="5448366"/>
            <a:chExt cx="10165556" cy="1044577"/>
          </a:xfrm>
        </p:grpSpPr>
        <p:sp>
          <p:nvSpPr>
            <p:cNvPr id="15" name="Rounded Rectangle 14"/>
            <p:cNvSpPr/>
            <p:nvPr/>
          </p:nvSpPr>
          <p:spPr>
            <a:xfrm>
              <a:off x="758431" y="5448366"/>
              <a:ext cx="9966720" cy="1044577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1" name="Text Box 18"/>
            <p:cNvSpPr txBox="1">
              <a:spLocks noChangeArrowheads="1"/>
            </p:cNvSpPr>
            <p:nvPr/>
          </p:nvSpPr>
          <p:spPr bwMode="auto">
            <a:xfrm>
              <a:off x="871536" y="5637579"/>
              <a:ext cx="9455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FFF00"/>
                  </a:solidFill>
                </a:rPr>
                <a:t>d)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Những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đêm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trăng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sáng</a:t>
              </a:r>
              <a:r>
                <a:rPr lang="en-US" altLang="en-US" sz="2000" dirty="0">
                  <a:solidFill>
                    <a:schemeClr val="bg1"/>
                  </a:solidFill>
                </a:rPr>
                <a:t>,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dòng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sông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là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một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đường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trăng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lung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linh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dát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vàng</a:t>
              </a:r>
              <a:r>
                <a:rPr lang="en-US" altLang="en-US" sz="2000" dirty="0" smtClean="0">
                  <a:solidFill>
                    <a:schemeClr val="bg1"/>
                  </a:solidFill>
                </a:rPr>
                <a:t>.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05" name="Text Box 24"/>
            <p:cNvSpPr txBox="1">
              <a:spLocks noChangeArrowheads="1"/>
            </p:cNvSpPr>
            <p:nvPr/>
          </p:nvSpPr>
          <p:spPr bwMode="auto">
            <a:xfrm>
              <a:off x="8333187" y="5995180"/>
              <a:ext cx="2590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20000"/>
                </a:spcBef>
              </a:pPr>
              <a:r>
                <a:rPr lang="en-US" altLang="en-US" sz="2000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Đất</a:t>
              </a:r>
              <a:r>
                <a:rPr lang="en-US" altLang="en-US" sz="2000" i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nước</a:t>
              </a:r>
              <a:r>
                <a:rPr lang="en-US" altLang="en-US" sz="2000" i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ngàn</a:t>
              </a:r>
              <a:r>
                <a:rPr lang="en-US" altLang="en-US" sz="2000" i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năm</a:t>
              </a:r>
              <a:endParaRPr lang="en-US" altLang="en-US" sz="20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832246" y="278543"/>
            <a:ext cx="1071562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i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</a:rPr>
              <a:t>2 </a:t>
            </a:r>
            <a:r>
              <a:rPr lang="en-US" sz="2400" i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Hãy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ghi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lại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từ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chỉ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sự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so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sánh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trong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câu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sau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79776" y="1209172"/>
            <a:ext cx="5772150" cy="1273834"/>
            <a:chOff x="1440264" y="1179126"/>
            <a:chExt cx="5772150" cy="1273834"/>
          </a:xfrm>
        </p:grpSpPr>
        <p:sp>
          <p:nvSpPr>
            <p:cNvPr id="2" name="Rounded Rectangle 1"/>
            <p:cNvSpPr/>
            <p:nvPr/>
          </p:nvSpPr>
          <p:spPr>
            <a:xfrm>
              <a:off x="1440264" y="1179126"/>
              <a:ext cx="5391150" cy="1273834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1897464" y="1236595"/>
              <a:ext cx="46101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just">
                <a:spcBef>
                  <a:spcPct val="20000"/>
                </a:spcBef>
              </a:pPr>
              <a:r>
                <a:rPr lang="en-US" altLang="en-US" sz="2000" dirty="0" smtClean="0">
                  <a:solidFill>
                    <a:srgbClr val="FFFF00"/>
                  </a:solidFill>
                </a:rPr>
                <a:t>a)  </a:t>
              </a:r>
              <a:r>
                <a:rPr lang="en-US" altLang="en-US" sz="2000" dirty="0" err="1" smtClean="0">
                  <a:solidFill>
                    <a:schemeClr val="bg1"/>
                  </a:solidFill>
                </a:rPr>
                <a:t>Mắt</a:t>
              </a:r>
              <a:r>
                <a:rPr lang="en-US" alt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hiền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sáng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tựa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vì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sao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Bác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nhìn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đến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tận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Cà</a:t>
              </a:r>
              <a:r>
                <a:rPr lang="en-US" altLang="en-US" sz="2000" dirty="0">
                  <a:solidFill>
                    <a:schemeClr val="bg1"/>
                  </a:solidFill>
                </a:rPr>
                <a:t> Mau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cuối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trời</a:t>
              </a:r>
              <a:r>
                <a:rPr lang="en-US" altLang="en-US" sz="2000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4102" name="Text Box 20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07414" y="2006036"/>
              <a:ext cx="1905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20000"/>
                </a:spcBef>
              </a:pPr>
              <a:r>
                <a:rPr lang="en-US" altLang="en-US" sz="20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Thanh</a:t>
              </a:r>
              <a:r>
                <a:rPr lang="en-US" altLang="en-US" sz="20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Hải</a:t>
              </a:r>
              <a:endParaRPr lang="en-US" altLang="en-US" sz="20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585247" y="683058"/>
            <a:ext cx="36333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tnInknoeActiv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770" y="4596964"/>
            <a:ext cx="1364529" cy="35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62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08972" y="2805523"/>
            <a:ext cx="3779046" cy="2078046"/>
            <a:chOff x="6476999" y="2167072"/>
            <a:chExt cx="3779046" cy="2078046"/>
          </a:xfrm>
        </p:grpSpPr>
        <p:sp>
          <p:nvSpPr>
            <p:cNvPr id="13" name="Rounded Rectangle 12"/>
            <p:cNvSpPr/>
            <p:nvPr/>
          </p:nvSpPr>
          <p:spPr>
            <a:xfrm>
              <a:off x="6476999" y="2167072"/>
              <a:ext cx="3779045" cy="207804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9" name="Text Box 14"/>
            <p:cNvSpPr txBox="1">
              <a:spLocks noChangeArrowheads="1"/>
            </p:cNvSpPr>
            <p:nvPr/>
          </p:nvSpPr>
          <p:spPr bwMode="auto">
            <a:xfrm>
              <a:off x="6827045" y="2289451"/>
              <a:ext cx="3429000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20000"/>
                </a:spcBef>
              </a:pPr>
              <a:r>
                <a:rPr lang="en-US" altLang="en-US" sz="2000" dirty="0">
                  <a:solidFill>
                    <a:srgbClr val="FFFF00"/>
                  </a:solidFill>
                </a:rPr>
                <a:t>b)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Em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yêu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nhà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em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Hàng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xoan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trước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ngõ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Hoa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xao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xuyến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nở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en-US" altLang="en-US" sz="2000" dirty="0" err="1">
                  <a:solidFill>
                    <a:srgbClr val="FFFF00"/>
                  </a:solidFill>
                </a:rPr>
                <a:t>Như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mây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từng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chùm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03" name="Text Box 21"/>
            <p:cNvSpPr txBox="1">
              <a:spLocks noChangeArrowheads="1"/>
            </p:cNvSpPr>
            <p:nvPr/>
          </p:nvSpPr>
          <p:spPr bwMode="auto">
            <a:xfrm>
              <a:off x="8846346" y="3786714"/>
              <a:ext cx="10620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20000"/>
                </a:spcBef>
              </a:pPr>
              <a:r>
                <a:rPr lang="en-US" altLang="en-US" sz="20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Tô</a:t>
              </a:r>
              <a:r>
                <a:rPr lang="en-US" altLang="en-US" sz="20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Hà</a:t>
              </a:r>
              <a:endParaRPr lang="en-US" altLang="en-US" sz="20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17880" y="2805523"/>
            <a:ext cx="4058442" cy="2159583"/>
            <a:chOff x="1564484" y="3271993"/>
            <a:chExt cx="4058442" cy="2159583"/>
          </a:xfrm>
        </p:grpSpPr>
        <p:sp>
          <p:nvSpPr>
            <p:cNvPr id="14" name="Rounded Rectangle 13"/>
            <p:cNvSpPr/>
            <p:nvPr/>
          </p:nvSpPr>
          <p:spPr>
            <a:xfrm>
              <a:off x="1564484" y="3271993"/>
              <a:ext cx="3779045" cy="2159583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0" name="Text Box 16"/>
            <p:cNvSpPr txBox="1">
              <a:spLocks noChangeArrowheads="1"/>
            </p:cNvSpPr>
            <p:nvPr/>
          </p:nvSpPr>
          <p:spPr bwMode="auto">
            <a:xfrm>
              <a:off x="1660923" y="3414590"/>
              <a:ext cx="3657600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20000"/>
                </a:spcBef>
              </a:pPr>
              <a:r>
                <a:rPr lang="en-US" altLang="en-US" sz="2000" dirty="0">
                  <a:solidFill>
                    <a:srgbClr val="FFFF00"/>
                  </a:solidFill>
                </a:rPr>
                <a:t>c)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Mùa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đông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Trời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rgbClr val="FFFF00"/>
                  </a:solidFill>
                </a:rPr>
                <a:t>là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các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tủ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ướp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lạnh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Mùa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hè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Trời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rgbClr val="FFFF00"/>
                  </a:solidFill>
                </a:rPr>
                <a:t>là</a:t>
              </a:r>
              <a:r>
                <a:rPr lang="en-US" altLang="en-US" sz="2000" dirty="0">
                  <a:solidFill>
                    <a:srgbClr val="FFFF00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cái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bếp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lò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nung</a:t>
              </a:r>
              <a:r>
                <a:rPr lang="en-US" altLang="en-US" sz="2000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4104" name="Text Box 22"/>
            <p:cNvSpPr txBox="1">
              <a:spLocks noChangeArrowheads="1"/>
            </p:cNvSpPr>
            <p:nvPr/>
          </p:nvSpPr>
          <p:spPr bwMode="auto">
            <a:xfrm>
              <a:off x="3565526" y="4977081"/>
              <a:ext cx="2057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20000"/>
                </a:spcBef>
              </a:pPr>
              <a:r>
                <a:rPr lang="en-US" altLang="en-US" sz="20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Lò</a:t>
              </a:r>
              <a:r>
                <a:rPr lang="en-US" altLang="en-US" sz="20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Ngân</a:t>
              </a:r>
              <a:r>
                <a:rPr lang="en-US" altLang="en-US" sz="20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 sz="2000" i="1" dirty="0" err="1">
                  <a:solidFill>
                    <a:schemeClr val="bg1"/>
                  </a:solidFill>
                </a:rPr>
                <a:t>ủn</a:t>
              </a:r>
              <a:endParaRPr lang="en-US" altLang="en-US" sz="20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48981" y="5284196"/>
            <a:ext cx="10165556" cy="1044577"/>
            <a:chOff x="758431" y="5448366"/>
            <a:chExt cx="10165556" cy="1044577"/>
          </a:xfrm>
        </p:grpSpPr>
        <p:sp>
          <p:nvSpPr>
            <p:cNvPr id="15" name="Rounded Rectangle 14"/>
            <p:cNvSpPr/>
            <p:nvPr/>
          </p:nvSpPr>
          <p:spPr>
            <a:xfrm>
              <a:off x="758431" y="5448366"/>
              <a:ext cx="9966720" cy="1044577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1" name="Text Box 18"/>
            <p:cNvSpPr txBox="1">
              <a:spLocks noChangeArrowheads="1"/>
            </p:cNvSpPr>
            <p:nvPr/>
          </p:nvSpPr>
          <p:spPr bwMode="auto">
            <a:xfrm>
              <a:off x="871536" y="5637579"/>
              <a:ext cx="9455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FFF00"/>
                  </a:solidFill>
                </a:rPr>
                <a:t>d)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Những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đêm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trăng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sáng</a:t>
              </a:r>
              <a:r>
                <a:rPr lang="en-US" altLang="en-US" sz="2000" dirty="0">
                  <a:solidFill>
                    <a:schemeClr val="bg1"/>
                  </a:solidFill>
                </a:rPr>
                <a:t>,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dòng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sông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rgbClr val="FFFF00"/>
                  </a:solidFill>
                </a:rPr>
                <a:t>là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một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đường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trăng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lung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linh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dát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vàng</a:t>
              </a:r>
              <a:r>
                <a:rPr lang="en-US" altLang="en-US" sz="2000" dirty="0" smtClean="0">
                  <a:solidFill>
                    <a:schemeClr val="bg1"/>
                  </a:solidFill>
                </a:rPr>
                <a:t>.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05" name="Text Box 24"/>
            <p:cNvSpPr txBox="1">
              <a:spLocks noChangeArrowheads="1"/>
            </p:cNvSpPr>
            <p:nvPr/>
          </p:nvSpPr>
          <p:spPr bwMode="auto">
            <a:xfrm>
              <a:off x="8333187" y="5995180"/>
              <a:ext cx="2590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20000"/>
                </a:spcBef>
              </a:pPr>
              <a:r>
                <a:rPr lang="en-US" altLang="en-US" sz="2000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Đất</a:t>
              </a:r>
              <a:r>
                <a:rPr lang="en-US" altLang="en-US" sz="2000" i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nước</a:t>
              </a:r>
              <a:r>
                <a:rPr lang="en-US" altLang="en-US" sz="2000" i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ngàn</a:t>
              </a:r>
              <a:r>
                <a:rPr lang="en-US" altLang="en-US" sz="2000" i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năm</a:t>
              </a:r>
              <a:endParaRPr lang="en-US" altLang="en-US" sz="20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79776" y="1209172"/>
            <a:ext cx="5772150" cy="1273834"/>
            <a:chOff x="1440264" y="1179126"/>
            <a:chExt cx="5772150" cy="1273834"/>
          </a:xfrm>
        </p:grpSpPr>
        <p:sp>
          <p:nvSpPr>
            <p:cNvPr id="2" name="Rounded Rectangle 1"/>
            <p:cNvSpPr/>
            <p:nvPr/>
          </p:nvSpPr>
          <p:spPr>
            <a:xfrm>
              <a:off x="1440264" y="1179126"/>
              <a:ext cx="5391150" cy="1273834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1897464" y="1236595"/>
              <a:ext cx="46101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just">
                <a:spcBef>
                  <a:spcPct val="20000"/>
                </a:spcBef>
              </a:pPr>
              <a:r>
                <a:rPr lang="en-US" altLang="en-US" sz="2000" dirty="0" smtClean="0">
                  <a:solidFill>
                    <a:srgbClr val="FFFF00"/>
                  </a:solidFill>
                </a:rPr>
                <a:t>a)  </a:t>
              </a:r>
              <a:r>
                <a:rPr lang="en-US" altLang="en-US" sz="2000" dirty="0" err="1" smtClean="0">
                  <a:solidFill>
                    <a:schemeClr val="bg1"/>
                  </a:solidFill>
                </a:rPr>
                <a:t>Mắt</a:t>
              </a:r>
              <a:r>
                <a:rPr lang="en-US" alt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hiền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sáng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rgbClr val="FFFF00"/>
                  </a:solidFill>
                </a:rPr>
                <a:t>tựa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vì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sao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Bác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nhìn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đến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tận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Cà</a:t>
              </a:r>
              <a:r>
                <a:rPr lang="en-US" altLang="en-US" sz="2000" dirty="0">
                  <a:solidFill>
                    <a:schemeClr val="bg1"/>
                  </a:solidFill>
                </a:rPr>
                <a:t> Mau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cuối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trời</a:t>
              </a:r>
              <a:r>
                <a:rPr lang="en-US" altLang="en-US" sz="2000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4102" name="Text Box 2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07414" y="2006036"/>
              <a:ext cx="1905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20000"/>
                </a:spcBef>
              </a:pPr>
              <a:r>
                <a:rPr lang="en-US" altLang="en-US" sz="20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Thanh</a:t>
              </a:r>
              <a:r>
                <a:rPr lang="en-US" altLang="en-US" sz="20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Hải</a:t>
              </a:r>
              <a:endParaRPr lang="en-US" altLang="en-US" sz="20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1908972" y="680316"/>
            <a:ext cx="358695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800725" y="1266641"/>
            <a:ext cx="504825" cy="4097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87593" y="4024931"/>
            <a:ext cx="582215" cy="4097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81849" y="3321669"/>
            <a:ext cx="305193" cy="3905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182241" y="4055708"/>
            <a:ext cx="305193" cy="3905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800725" y="5484808"/>
            <a:ext cx="305193" cy="3905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832246" y="278543"/>
            <a:ext cx="1071562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i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</a:rPr>
              <a:t>2 </a:t>
            </a:r>
            <a:r>
              <a:rPr lang="en-US" sz="2400" i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Hãy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ghi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lại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từ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chỉ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sự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so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sánh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trong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câu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sau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7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" y="237309"/>
            <a:ext cx="112014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438401" y="838201"/>
            <a:ext cx="7748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r>
              <a:rPr lang="en-US" altLang="en-US" sz="28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438401" y="1619905"/>
            <a:ext cx="7748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2438401" y="2143125"/>
            <a:ext cx="7748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9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752600" y="762001"/>
            <a:ext cx="891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Bài 2: Hãy ghi lại các từ chỉ sự so sánh trong những câu trên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005014" y="2201864"/>
            <a:ext cx="1082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tựa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071813" y="2201864"/>
            <a:ext cx="1223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như;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4343400" y="2209801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là;</a:t>
            </a: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5824538" y="1438276"/>
            <a:ext cx="4310062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5105400" y="2171701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là;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5867400" y="2209801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là;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1889125" y="3846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920875" y="3352800"/>
            <a:ext cx="99004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y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…</a:t>
            </a:r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4343400" y="142875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08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  <p:bldP spid="96262" grpId="0"/>
      <p:bldP spid="96264" grpId="0"/>
      <p:bldP spid="96268" grpId="0"/>
      <p:bldP spid="962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752600" y="762001"/>
            <a:ext cx="891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2: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Hãy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lại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chỉ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sự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so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sánh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trên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005014" y="2201864"/>
            <a:ext cx="1082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tựa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071813" y="2201864"/>
            <a:ext cx="1223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như;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4343400" y="2209801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là;</a:t>
            </a: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5824538" y="1438276"/>
            <a:ext cx="4310062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5105400" y="2171701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là;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5867400" y="2209801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là;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1889125" y="3846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920875" y="3352800"/>
            <a:ext cx="99004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y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…</a:t>
            </a:r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4343400" y="142875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66371" y="4060686"/>
            <a:ext cx="10700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câu văn, câu thơ có từ so sánh là các từ: tựa như, như, là,.................... Đấy là kiểu so sánh ngang bằng.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95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  <p:bldP spid="96262" grpId="0"/>
      <p:bldP spid="96264" grpId="0"/>
      <p:bldP spid="96268" grpId="0"/>
      <p:bldP spid="96269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365760" y="2412114"/>
            <a:ext cx="10206446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altLang="en-US" sz="4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2.Quê </a:t>
            </a:r>
            <a:r>
              <a:rPr lang="en-US" alt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hương</a:t>
            </a:r>
            <a:r>
              <a:rPr lang="en-US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chùm</a:t>
            </a:r>
            <a:r>
              <a:rPr lang="en-US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khế</a:t>
            </a:r>
            <a:r>
              <a:rPr lang="en-US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ngọt</a:t>
            </a:r>
            <a:r>
              <a:rPr lang="en-US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 </a:t>
            </a:r>
            <a:endParaRPr lang="en-US" alt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1889125" y="3846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365760" y="541475"/>
            <a:ext cx="1189590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eaLnBrk="0" hangingPunct="0"/>
            <a:endParaRPr lang="en-US" altLang="en-US" sz="4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bộ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đội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canh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giữ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biên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cương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Tổ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quốc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2725783" y="1822537"/>
            <a:ext cx="629194" cy="69904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3294017" y="3024344"/>
            <a:ext cx="629194" cy="69904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" y="4029869"/>
            <a:ext cx="10337075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79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108" grpId="0"/>
      <p:bldP spid="14" grpId="0" animBg="1"/>
      <p:bldP spid="16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1889125" y="3846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93966" y="870857"/>
            <a:ext cx="6357257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3966" y="2081686"/>
            <a:ext cx="8934994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Cô giáo chính là người mẹ hiền thứ hai của em ở trường.</a:t>
            </a:r>
          </a:p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/>
            </a:r>
            <a:br>
              <a:rPr lang="vi-VN" sz="2800" dirty="0">
                <a:solidFill>
                  <a:srgbClr val="FFFF00"/>
                </a:solidFill>
                <a:latin typeface="+mj-lt"/>
              </a:rPr>
            </a:b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3617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72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84048" y="261113"/>
            <a:ext cx="1180795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 LUẬN</a:t>
            </a:r>
          </a:p>
          <a:p>
            <a:pPr marL="914400" indent="-914400" algn="ctr">
              <a:lnSpc>
                <a:spcPct val="150000"/>
              </a:lnSpc>
              <a:buAutoNum type="arabicPeriod"/>
              <a:defRPr/>
            </a:pP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Cấu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phép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sánh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gồm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SV1,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SS,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SS, SV2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2.Loại so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sánh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Kiểu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sánh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1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11000" cy="66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0800" y="1498601"/>
            <a:ext cx="4343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HOẠT ĐỘNG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6400" y="2590801"/>
            <a:ext cx="589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DẤU CHẤM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11000" cy="66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8488" y="1113473"/>
            <a:ext cx="8567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>
              <a:solidFill>
                <a:schemeClr val="bg1"/>
              </a:solidFill>
              <a:latin typeface="+mj-lt"/>
            </a:endParaRPr>
          </a:p>
          <a:p>
            <a:r>
              <a:rPr lang="vi-VN" sz="3600" dirty="0" smtClean="0">
                <a:solidFill>
                  <a:schemeClr val="bg1"/>
                </a:solidFill>
                <a:latin typeface="+mj-lt"/>
              </a:rPr>
              <a:t>Dấu chấm có tác dụng kết thúc một câu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chemeClr val="bg1"/>
                </a:solidFill>
                <a:latin typeface="+mj-lt"/>
              </a:rPr>
              <a:t>Sau dấu chấm ta phải viết hoa chữ cái đầu tiên của câu tiếp theo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237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167" t="40048" r="27246" b="21691"/>
          <a:stretch/>
        </p:blipFill>
        <p:spPr>
          <a:xfrm>
            <a:off x="1102954" y="918647"/>
            <a:ext cx="10492912" cy="4214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1066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167" t="40048" r="27246" b="21691"/>
          <a:stretch/>
        </p:blipFill>
        <p:spPr>
          <a:xfrm>
            <a:off x="1102954" y="918647"/>
            <a:ext cx="10492912" cy="4214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 flipH="1">
            <a:off x="6942338" y="2405849"/>
            <a:ext cx="79899" cy="292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400147" y="2947387"/>
            <a:ext cx="79899" cy="292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1265763" y="3480047"/>
            <a:ext cx="79899" cy="292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816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57250" y="771525"/>
            <a:ext cx="109727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</a:rPr>
              <a:t> 3: </a:t>
            </a:r>
            <a:r>
              <a:rPr lang="en-US" altLang="en-US" sz="2800" dirty="0" err="1">
                <a:solidFill>
                  <a:srgbClr val="FFFF00"/>
                </a:solidFill>
              </a:rPr>
              <a:t>Chép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đoạn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văn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dưới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đây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vào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vở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sau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khi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đặt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dấu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chấm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vào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chỗ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thích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hợp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và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viết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hoa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những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chữ</a:t>
            </a:r>
            <a:r>
              <a:rPr lang="en-US" altLang="en-US" sz="2800" dirty="0">
                <a:solidFill>
                  <a:srgbClr val="FFFF00"/>
                </a:solidFill>
              </a:rPr>
              <a:t>  </a:t>
            </a:r>
            <a:r>
              <a:rPr lang="en-US" altLang="en-US" sz="2800" dirty="0" err="1">
                <a:solidFill>
                  <a:srgbClr val="FFFF00"/>
                </a:solidFill>
              </a:rPr>
              <a:t>đầu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câu</a:t>
            </a:r>
            <a:r>
              <a:rPr lang="en-US" altLang="en-US" sz="2800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19175" y="2238375"/>
            <a:ext cx="102489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hiếc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043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1916751" y="367019"/>
            <a:ext cx="8568801" cy="4335610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536909" y="136694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sp>
        <p:nvSpPr>
          <p:cNvPr id="31" name="WordArt 17"/>
          <p:cNvSpPr>
            <a:spLocks noChangeArrowheads="1" noChangeShapeType="1" noTextEdit="1"/>
          </p:cNvSpPr>
          <p:nvPr/>
        </p:nvSpPr>
        <p:spPr bwMode="auto">
          <a:xfrm>
            <a:off x="4186477" y="1275229"/>
            <a:ext cx="4680508" cy="6005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: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8"/>
          <p:cNvSpPr>
            <a:spLocks noChangeArrowheads="1" noChangeShapeType="1" noTextEdit="1"/>
          </p:cNvSpPr>
          <p:nvPr/>
        </p:nvSpPr>
        <p:spPr bwMode="auto">
          <a:xfrm>
            <a:off x="3793736" y="2244893"/>
            <a:ext cx="49434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 - DẤU CHẤM</a:t>
            </a:r>
          </a:p>
        </p:txBody>
      </p:sp>
    </p:spTree>
    <p:extLst>
      <p:ext uri="{BB962C8B-B14F-4D97-AF65-F5344CB8AC3E}">
        <p14:creationId xmlns:p14="http://schemas.microsoft.com/office/powerpoint/2010/main" val="29533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11000" cy="66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1371601"/>
            <a:ext cx="6324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HOẠT ĐỘNG TIẾP NỐI: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2362201"/>
            <a:ext cx="80010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32" indent="-742932" algn="just">
              <a:buFontTx/>
              <a:buAutoNum type="arabicPeriod"/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tục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thêm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 marL="742932" indent="-742932" algn="just">
              <a:buFontTx/>
              <a:buAutoNum type="arabicPeriod"/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Vận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sánh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742932" indent="-742932" algn="just">
              <a:buFontTx/>
              <a:buAutoNum type="arabicPeriod"/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MRVT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Gia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đình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–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Ai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là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gì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397765" y="1668827"/>
            <a:ext cx="7242751" cy="1295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23" name="矩形 22"/>
          <p:cNvSpPr/>
          <p:nvPr/>
        </p:nvSpPr>
        <p:spPr>
          <a:xfrm>
            <a:off x="4249513" y="1485235"/>
            <a:ext cx="5302072" cy="449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912625" y="3303100"/>
            <a:ext cx="1586689" cy="136815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>
              <a:defRPr/>
            </a:pP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</a:p>
        </p:txBody>
      </p:sp>
      <p:cxnSp>
        <p:nvCxnSpPr>
          <p:cNvPr id="25" name="直接箭头连接符 24"/>
          <p:cNvCxnSpPr>
            <a:stCxn id="24" idx="5"/>
            <a:endCxn id="22" idx="1"/>
          </p:cNvCxnSpPr>
          <p:nvPr/>
        </p:nvCxnSpPr>
        <p:spPr>
          <a:xfrm flipV="1">
            <a:off x="2157276" y="2316543"/>
            <a:ext cx="1240489" cy="986556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24" idx="0"/>
          </p:cNvCxnSpPr>
          <p:nvPr/>
        </p:nvCxnSpPr>
        <p:spPr>
          <a:xfrm>
            <a:off x="2499313" y="3987175"/>
            <a:ext cx="898452" cy="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24" idx="1"/>
            <a:endCxn id="32" idx="1"/>
          </p:cNvCxnSpPr>
          <p:nvPr/>
        </p:nvCxnSpPr>
        <p:spPr>
          <a:xfrm>
            <a:off x="2157276" y="4671252"/>
            <a:ext cx="1240489" cy="1000533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30967" y="1989174"/>
            <a:ext cx="6844683" cy="831007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lvl="0" algn="just"/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được những hình ảnh so sánh trong các câu văn, câu thơ. Nhận biết các từ chỉ sự so sánh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97765" y="3342711"/>
            <a:ext cx="7242751" cy="1295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30" name="矩形 29"/>
          <p:cNvSpPr/>
          <p:nvPr/>
        </p:nvSpPr>
        <p:spPr>
          <a:xfrm>
            <a:off x="4249513" y="3159117"/>
            <a:ext cx="5302072" cy="4494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0967" y="3653119"/>
            <a:ext cx="6915705" cy="831007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lvl="0" algn="just"/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đúng dấu chấm vào chỗ thích hợp trong đoạn văn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97765" y="5034917"/>
            <a:ext cx="7242751" cy="12737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33" name="矩形 32"/>
          <p:cNvSpPr/>
          <p:nvPr/>
        </p:nvSpPr>
        <p:spPr>
          <a:xfrm>
            <a:off x="4249513" y="4851324"/>
            <a:ext cx="5302072" cy="4494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0967" y="5345327"/>
            <a:ext cx="6729409" cy="831007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lvl="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11000" cy="66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1371601"/>
            <a:ext cx="4343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HOẠT ĐỘNG 1: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6400" y="2467690"/>
            <a:ext cx="589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 SÁNH</a:t>
            </a:r>
          </a:p>
        </p:txBody>
      </p:sp>
    </p:spTree>
    <p:extLst>
      <p:ext uri="{BB962C8B-B14F-4D97-AF65-F5344CB8AC3E}">
        <p14:creationId xmlns:p14="http://schemas.microsoft.com/office/powerpoint/2010/main" val="281937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1650276"/>
            <a:ext cx="4343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592" y="2214270"/>
            <a:ext cx="11814048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SÁNH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những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nét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tương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đồng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giống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nhau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sự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sự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việc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để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đối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chiếu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SV,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sự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việc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đó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với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nhau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tạo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sự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hấp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dẫn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,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mới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mẻ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cho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văn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9127" y="725270"/>
            <a:ext cx="6633319" cy="646331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 SÁNH LÀ GÌ?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880868" y="437798"/>
            <a:ext cx="186637" cy="3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83712" y="522176"/>
            <a:ext cx="11557184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tập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</a:p>
          <a:p>
            <a:pPr eaLnBrk="0" hangingPunct="0"/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Tìm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hai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sự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được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so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sánh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với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nhau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sau</a:t>
            </a:r>
            <a:r>
              <a:rPr lang="en-US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eaLnBrk="0" hangingPunct="0"/>
            <a:r>
              <a:rPr lang="en-US" altLang="en-US" sz="3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a,Mặt</a:t>
            </a:r>
            <a:r>
              <a:rPr lang="en-US" altLang="en-US" sz="3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trời</a:t>
            </a:r>
            <a:r>
              <a:rPr lang="en-US" altLang="en-US" sz="3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đỏ</a:t>
            </a:r>
            <a:r>
              <a:rPr lang="en-US" altLang="en-US" sz="3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như</a:t>
            </a:r>
            <a:r>
              <a:rPr lang="en-US" altLang="en-US" sz="3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altLang="en-US" sz="3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cà</a:t>
            </a:r>
            <a:r>
              <a:rPr lang="en-US" altLang="en-US" sz="3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chua</a:t>
            </a:r>
            <a:r>
              <a:rPr lang="en-US" altLang="en-US" sz="3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.</a:t>
            </a:r>
          </a:p>
          <a:p>
            <a:pPr eaLnBrk="0" hangingPunct="0"/>
            <a:r>
              <a:rPr lang="en-US" altLang="en-US" sz="3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b,Những</a:t>
            </a:r>
            <a:r>
              <a:rPr lang="en-US" altLang="en-US" sz="3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giọt</a:t>
            </a:r>
            <a:r>
              <a:rPr lang="en-US" altLang="en-US" sz="3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sương</a:t>
            </a:r>
            <a:r>
              <a:rPr lang="en-US" altLang="en-US" sz="3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long </a:t>
            </a:r>
            <a:r>
              <a:rPr lang="en-US" altLang="en-US" sz="3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lanh</a:t>
            </a:r>
            <a:r>
              <a:rPr lang="en-US" altLang="en-US" sz="3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như</a:t>
            </a:r>
            <a:r>
              <a:rPr lang="en-US" altLang="en-US" sz="3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hạt</a:t>
            </a:r>
            <a:r>
              <a:rPr lang="en-US" altLang="en-US" sz="3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ngọc</a:t>
            </a:r>
            <a:r>
              <a:rPr lang="en-US" altLang="en-US" sz="3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 flipV="1">
            <a:off x="4688076" y="2319528"/>
            <a:ext cx="140182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 flipV="1">
            <a:off x="2079301" y="2880360"/>
            <a:ext cx="2008067" cy="166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flipV="1">
            <a:off x="572388" y="2319528"/>
            <a:ext cx="16167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>
            <a:off x="6948845" y="2782055"/>
            <a:ext cx="1948267" cy="23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7645" y="3550634"/>
            <a:ext cx="10142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645" y="5163614"/>
            <a:ext cx="984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645" y="3210791"/>
            <a:ext cx="5894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645" y="4731098"/>
            <a:ext cx="5575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69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2" grpId="0"/>
      <p:bldP spid="4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880868" y="437798"/>
            <a:ext cx="186637" cy="3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83712" y="522176"/>
            <a:ext cx="1188636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</a:p>
          <a:p>
            <a:pPr eaLnBrk="0" hangingPunct="0"/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Tìm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so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sánh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eaLnBrk="0" hangingPunct="0"/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a,Mặt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trời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cà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chua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.</a:t>
            </a:r>
          </a:p>
          <a:p>
            <a:pPr eaLnBrk="0" hangingPunct="0"/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SV1                          SV2</a:t>
            </a:r>
          </a:p>
          <a:p>
            <a:pPr eaLnBrk="0" hangingPunct="0"/>
            <a:r>
              <a:rPr lang="en-US" alt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b,Những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giọt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sương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long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lanh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hạt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ngọc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SV1                                   SV2</a:t>
            </a:r>
            <a:endParaRPr lang="en-US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 flipV="1">
            <a:off x="3143831" y="1719072"/>
            <a:ext cx="70091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 flipV="1">
            <a:off x="1563624" y="2401482"/>
            <a:ext cx="1410562" cy="216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557784" y="1661036"/>
            <a:ext cx="658368" cy="91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 flipV="1">
            <a:off x="4599733" y="2423160"/>
            <a:ext cx="932388" cy="30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248109"/>
              </p:ext>
            </p:extLst>
          </p:nvPr>
        </p:nvGraphicFramePr>
        <p:xfrm>
          <a:off x="780288" y="3950208"/>
          <a:ext cx="1141171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928">
                  <a:extLst>
                    <a:ext uri="{9D8B030D-6E8A-4147-A177-3AD203B41FA5}">
                      <a16:colId xmlns:a16="http://schemas.microsoft.com/office/drawing/2014/main" val="3693410866"/>
                    </a:ext>
                  </a:extLst>
                </a:gridCol>
                <a:gridCol w="2852928">
                  <a:extLst>
                    <a:ext uri="{9D8B030D-6E8A-4147-A177-3AD203B41FA5}">
                      <a16:colId xmlns:a16="http://schemas.microsoft.com/office/drawing/2014/main" val="2697566841"/>
                    </a:ext>
                  </a:extLst>
                </a:gridCol>
                <a:gridCol w="2852928">
                  <a:extLst>
                    <a:ext uri="{9D8B030D-6E8A-4147-A177-3AD203B41FA5}">
                      <a16:colId xmlns:a16="http://schemas.microsoft.com/office/drawing/2014/main" val="1292232969"/>
                    </a:ext>
                  </a:extLst>
                </a:gridCol>
                <a:gridCol w="2852928">
                  <a:extLst>
                    <a:ext uri="{9D8B030D-6E8A-4147-A177-3AD203B41FA5}">
                      <a16:colId xmlns:a16="http://schemas.microsoft.com/office/drawing/2014/main" val="3488553266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SV1 ( </a:t>
                      </a:r>
                      <a:r>
                        <a:rPr lang="en-US" sz="2000" dirty="0" err="1" smtClean="0">
                          <a:solidFill>
                            <a:srgbClr val="FFFF00"/>
                          </a:solidFill>
                        </a:rPr>
                        <a:t>vế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</a:rPr>
                        <a:t> 1)</a:t>
                      </a:r>
                      <a:endParaRPr lang="en-US" sz="2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SV </a:t>
                      </a:r>
                      <a:r>
                        <a:rPr lang="en-US" sz="2000" dirty="0" err="1" smtClean="0">
                          <a:solidFill>
                            <a:srgbClr val="FFFF00"/>
                          </a:solidFill>
                        </a:rPr>
                        <a:t>được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</a:rPr>
                        <a:t> so </a:t>
                      </a:r>
                      <a:r>
                        <a:rPr lang="en-US" sz="2000" baseline="0" dirty="0" err="1" smtClean="0">
                          <a:solidFill>
                            <a:srgbClr val="FFFF00"/>
                          </a:solidFill>
                        </a:rPr>
                        <a:t>sánh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Phương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diện</a:t>
                      </a:r>
                      <a:r>
                        <a:rPr lang="en-US" sz="2000" baseline="0" dirty="0" smtClean="0"/>
                        <a:t> so </a:t>
                      </a:r>
                      <a:r>
                        <a:rPr lang="en-US" sz="2000" baseline="0" dirty="0" err="1" smtClean="0"/>
                        <a:t>sánh</a:t>
                      </a:r>
                      <a:endParaRPr lang="en-US" sz="2000" baseline="0" dirty="0" smtClean="0"/>
                    </a:p>
                    <a:p>
                      <a:pPr algn="ctr"/>
                      <a:r>
                        <a:rPr lang="en-US" sz="2000" baseline="0" dirty="0" smtClean="0"/>
                        <a:t> ( </a:t>
                      </a:r>
                      <a:r>
                        <a:rPr lang="en-US" sz="2000" baseline="0" dirty="0" err="1" smtClean="0"/>
                        <a:t>Giống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nhau</a:t>
                      </a:r>
                      <a:r>
                        <a:rPr lang="en-US" sz="2000" baseline="0" dirty="0" smtClean="0"/>
                        <a:t> ở </a:t>
                      </a:r>
                      <a:r>
                        <a:rPr lang="en-US" sz="2000" baseline="0" dirty="0" err="1" smtClean="0"/>
                        <a:t>điểm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nào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Từ</a:t>
                      </a:r>
                      <a:r>
                        <a:rPr lang="en-US" sz="2000" baseline="0" dirty="0" smtClean="0"/>
                        <a:t> so </a:t>
                      </a:r>
                      <a:r>
                        <a:rPr lang="en-US" sz="2000" baseline="0" dirty="0" err="1" smtClean="0"/>
                        <a:t>sánh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SV2( </a:t>
                      </a:r>
                      <a:r>
                        <a:rPr lang="en-US" sz="2000" dirty="0" err="1" smtClean="0"/>
                        <a:t>vế</a:t>
                      </a:r>
                      <a:r>
                        <a:rPr lang="en-US" sz="2000" baseline="0" dirty="0" smtClean="0"/>
                        <a:t> 2)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SV </a:t>
                      </a:r>
                      <a:r>
                        <a:rPr lang="en-US" sz="2000" dirty="0" err="1" smtClean="0"/>
                        <a:t>dùng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để</a:t>
                      </a:r>
                      <a:r>
                        <a:rPr lang="en-US" sz="2000" baseline="0" dirty="0" smtClean="0"/>
                        <a:t> so </a:t>
                      </a:r>
                      <a:r>
                        <a:rPr lang="en-US" sz="2000" baseline="0" dirty="0" err="1" smtClean="0"/>
                        <a:t>sánh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5024"/>
                  </a:ext>
                </a:extLst>
              </a:tr>
              <a:tr h="106667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85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62964" y="5378368"/>
            <a:ext cx="156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79152" y="5462377"/>
            <a:ext cx="148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3674" y="5424681"/>
            <a:ext cx="1197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7133" y="5399625"/>
            <a:ext cx="110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3312" y="6056674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2544" y="5862487"/>
            <a:ext cx="184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ong </a:t>
            </a:r>
            <a:r>
              <a:rPr lang="en-US" sz="2000" dirty="0" err="1" smtClean="0"/>
              <a:t>lanh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178040" y="6077931"/>
            <a:ext cx="170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14560" y="5983571"/>
            <a:ext cx="1911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344" y="2809040"/>
            <a:ext cx="6208776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60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880868" y="437798"/>
            <a:ext cx="186637" cy="3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23897" y="516018"/>
            <a:ext cx="1188636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</a:p>
          <a:p>
            <a:pPr eaLnBrk="0" hangingPunct="0"/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1.Tìm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so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sánh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eaLnBrk="0" hangingPunct="0"/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a,Mặt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trời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cà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chua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.</a:t>
            </a:r>
          </a:p>
          <a:p>
            <a:pPr eaLnBrk="0" hangingPunct="0"/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SV1                          SV2</a:t>
            </a:r>
          </a:p>
          <a:p>
            <a:pPr eaLnBrk="0" hangingPunct="0"/>
            <a:r>
              <a:rPr lang="en-US" alt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b,Những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giọt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sương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long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lanh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hạt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ngọc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SV1                                   SV2</a:t>
            </a:r>
            <a:endParaRPr lang="en-US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 flipV="1">
            <a:off x="3143831" y="1719072"/>
            <a:ext cx="70091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 flipV="1">
            <a:off x="1563624" y="2401482"/>
            <a:ext cx="1410562" cy="216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557784" y="1661036"/>
            <a:ext cx="658368" cy="91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 flipV="1">
            <a:off x="4599733" y="2423160"/>
            <a:ext cx="932388" cy="30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2460" y="2889459"/>
            <a:ext cx="11649243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SV1, SV2,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57784" y="4364489"/>
            <a:ext cx="732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a,Mặt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trời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cà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chua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865" y="5301184"/>
            <a:ext cx="753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b,Những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giọt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sương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long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lanh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hạt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ngọc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86968" y="4819774"/>
            <a:ext cx="3400608" cy="261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94630" y="5834833"/>
            <a:ext cx="5399315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02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12" grpId="0" animBg="1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829080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ima20210915175645925234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ima20210915175411771596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1437</Words>
  <Application>Microsoft Office PowerPoint</Application>
  <PresentationFormat>Widescreen</PresentationFormat>
  <Paragraphs>178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微软雅黑</vt:lpstr>
      <vt:lpstr>宋体</vt:lpstr>
      <vt:lpstr>Arial</vt:lpstr>
      <vt:lpstr>Calibri</vt:lpstr>
      <vt:lpstr>Calibri Light</vt:lpstr>
      <vt:lpstr>等线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admin</cp:lastModifiedBy>
  <cp:revision>142</cp:revision>
  <dcterms:created xsi:type="dcterms:W3CDTF">2018-10-29T16:24:23Z</dcterms:created>
  <dcterms:modified xsi:type="dcterms:W3CDTF">2021-10-28T07:56:24Z</dcterms:modified>
</cp:coreProperties>
</file>