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62" r:id="rId2"/>
    <p:sldMasterId id="2147483779" r:id="rId3"/>
    <p:sldMasterId id="2147483796" r:id="rId4"/>
    <p:sldMasterId id="2147483808" r:id="rId5"/>
    <p:sldMasterId id="2147483826" r:id="rId6"/>
    <p:sldMasterId id="2147483851" r:id="rId7"/>
  </p:sldMasterIdLst>
  <p:notesMasterIdLst>
    <p:notesMasterId r:id="rId35"/>
  </p:notesMasterIdLst>
  <p:sldIdLst>
    <p:sldId id="317" r:id="rId8"/>
    <p:sldId id="318" r:id="rId9"/>
    <p:sldId id="260" r:id="rId10"/>
    <p:sldId id="319" r:id="rId11"/>
    <p:sldId id="320" r:id="rId12"/>
    <p:sldId id="321" r:id="rId13"/>
    <p:sldId id="326" r:id="rId14"/>
    <p:sldId id="303" r:id="rId15"/>
    <p:sldId id="304" r:id="rId16"/>
    <p:sldId id="305" r:id="rId17"/>
    <p:sldId id="322" r:id="rId18"/>
    <p:sldId id="306" r:id="rId19"/>
    <p:sldId id="307" r:id="rId20"/>
    <p:sldId id="308" r:id="rId21"/>
    <p:sldId id="309" r:id="rId22"/>
    <p:sldId id="310" r:id="rId23"/>
    <p:sldId id="314" r:id="rId24"/>
    <p:sldId id="323" r:id="rId25"/>
    <p:sldId id="324" r:id="rId26"/>
    <p:sldId id="325" r:id="rId27"/>
    <p:sldId id="278" r:id="rId28"/>
    <p:sldId id="311" r:id="rId29"/>
    <p:sldId id="279" r:id="rId30"/>
    <p:sldId id="280" r:id="rId31"/>
    <p:sldId id="281" r:id="rId32"/>
    <p:sldId id="315" r:id="rId33"/>
    <p:sldId id="293" r:id="rId34"/>
  </p:sldIdLst>
  <p:sldSz cx="12192000" cy="6858000"/>
  <p:notesSz cx="6858000" cy="9144000"/>
  <p:custDataLst>
    <p:tags r:id="rId3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4C1AA"/>
    <a:srgbClr val="FDA1AA"/>
    <a:srgbClr val="A7EAF7"/>
    <a:srgbClr val="EAF0AE"/>
    <a:srgbClr val="0033CC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56" autoAdjust="0"/>
    <p:restoredTop sz="92644" autoAdjust="0"/>
  </p:normalViewPr>
  <p:slideViewPr>
    <p:cSldViewPr>
      <p:cViewPr varScale="1">
        <p:scale>
          <a:sx n="60" d="100"/>
          <a:sy n="60" d="100"/>
        </p:scale>
        <p:origin x="984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gs" Target="tags/tag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FBC63-5F42-4013-A697-390AF1B00CD7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647E3-6347-4EC8-A058-BAD5C94C6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80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A2958-4B23-492B-A902-A69CEB7E6BD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087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427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647E3-6347-4EC8-A058-BAD5C94C62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324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12C0EE-82E1-414A-9A14-310A62C46E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E06FC1-F479-4BA9-AE9A-818815DE20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A8ED6D-54D7-4AF7-8996-5591834ADC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4C8AA615-AA00-4497-BF7C-82DE319E5DAD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622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0C60CABC-0E46-4429-88C8-9EBB7F72D11A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567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E788D4B4-FA20-45DB-80ED-E56CE5A16427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917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BFC8DE0E-D218-4E65-89A9-20121E308410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127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23320160-51C9-4E88-B9E0-5AFBB4EEA5E1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359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A3DE06CE-5BC5-4B3F-8D82-9A2EA7312E50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1810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DEC0ABD2-0094-41BD-A7A9-37E95A9EA6FF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5133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BDC43FA1-26A3-42A5-9F5B-8D8212C17C57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51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C2400F-8E96-4415-AA8E-3E743530FC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FE714C19-209E-4990-894A-0D0F1E0DF971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242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BC045274-8C80-4AB7-AAC5-D2F3EA6C5BA2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2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75E16127-9375-4ADA-926F-2190C008A3AD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99299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EFE44147-9D65-40D3-9E1F-730DF380823F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825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F5A00F48-77EE-40C7-879F-B9E8111672DF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92801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361E2119-C27A-4600-A8E6-39F1D97ADD40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0563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99607B88-AE7C-402E-AB13-A542BF82731D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4376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259B8464-6FCE-4816-A5EA-B5F4987B7D24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5448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4C8AA615-AA00-4497-BF7C-82DE319E5DAD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3375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0C60CABC-0E46-4429-88C8-9EBB7F72D11A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238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F10812-E85E-401D-90A6-65E099E48F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E788D4B4-FA20-45DB-80ED-E56CE5A16427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0935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BFC8DE0E-D218-4E65-89A9-20121E308410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1174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23320160-51C9-4E88-B9E0-5AFBB4EEA5E1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3147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A3DE06CE-5BC5-4B3F-8D82-9A2EA7312E50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8477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DEC0ABD2-0094-41BD-A7A9-37E95A9EA6FF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2544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BDC43FA1-26A3-42A5-9F5B-8D8212C17C57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7481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FE714C19-209E-4990-894A-0D0F1E0DF971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0509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BC045274-8C80-4AB7-AAC5-D2F3EA6C5BA2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6162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75E16127-9375-4ADA-926F-2190C008A3AD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24530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EFE44147-9D65-40D3-9E1F-730DF380823F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957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26E042-7B09-4976-98AC-3D9C9D39E4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F5A00F48-77EE-40C7-879F-B9E8111672DF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57633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361E2119-C27A-4600-A8E6-39F1D97ADD40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0496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99607B88-AE7C-402E-AB13-A542BF82731D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0094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259B8464-6FCE-4816-A5EA-B5F4987B7D24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517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5FC609-8793-4B2F-B539-ECA0C773C7A8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2223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AB4B69-5720-4B88-9057-16069586463B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5793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ECC25E-10B8-4A36-904D-84BF271C5602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809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45AC6C-0973-4974-A314-31025B79B314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61935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8B594C-B419-4C77-B8D4-3AC5E3DF421B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8703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98B308-4AF1-40B3-BF90-01F12087A6EC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568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04AA4A-6B35-49E6-98D2-C65BB320DB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86CB6A-9D17-4B5D-A832-1DB0E8805D9F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93333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B64297-A2F9-4B79-B860-AAFD2CB72807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3820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1D8FDA-4F1D-4F3D-8D2D-29B8CC665744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9325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8AFABA-18E7-421B-8F1F-C556FF5A92FB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91477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381AD1-F638-4246-A75D-4051849C75D5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7699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FE0DE7-CC29-4B7C-B975-50254E2C69F5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4278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D3A4C3-7D50-4452-BE06-7DB2B6C53197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869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A445A1-8231-405A-A073-C6D7F81C4CBE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42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369890-FD05-4104-BC02-D6247ABF0BE4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1603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DCD26B-9B90-4F2A-9FA3-06A79387080D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312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B045AC-5832-4101-8708-3F6D288C62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367A7A-43CA-4CA3-A6E8-B2EDDAC2A163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64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B64CA4-12F9-46B4-8E31-3493A932AAE7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5150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2937ED-0D2B-4CE3-B724-6BB7C210113A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0139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E68C6F-75C9-4CE3-803D-AB33F1304964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30374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3746D6-6040-4A65-9F47-E68C31146A63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700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7FC495-6C92-43BF-A4F3-CCCB8A051B56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957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449393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B156B-59AE-415F-B24B-8756D48BB977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99945-0A15-4715-AB6C-F5E56CF20F70}" type="datetimeFigureOut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5/30/2022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81300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10071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B156B-59AE-415F-B24B-8756D48BB977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99945-0A15-4715-AB6C-F5E56CF20F70}" type="datetimeFigureOut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5/30/2022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1840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245D96-F224-4C35-A05A-1F64E144DF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B156B-59AE-415F-B24B-8756D48BB977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99945-0A15-4715-AB6C-F5E56CF20F70}" type="datetimeFigureOut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5/30/2022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9826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B156B-59AE-415F-B24B-8756D48BB977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99945-0A15-4715-AB6C-F5E56CF20F70}" type="datetimeFigureOut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5/30/2022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97222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B156B-59AE-415F-B24B-8756D48BB977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99945-0A15-4715-AB6C-F5E56CF20F70}" type="datetimeFigureOut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5/30/2022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1286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B156B-59AE-415F-B24B-8756D48BB977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99945-0A15-4715-AB6C-F5E56CF20F70}" type="datetimeFigureOut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5/30/2022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6811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B156B-59AE-415F-B24B-8756D48BB977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99945-0A15-4715-AB6C-F5E56CF20F70}" type="datetimeFigureOut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5/30/2022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566015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B156B-59AE-415F-B24B-8756D48BB977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99945-0A15-4715-AB6C-F5E56CF20F70}" type="datetimeFigureOut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5/30/2022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88017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B156B-59AE-415F-B24B-8756D48BB977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99945-0A15-4715-AB6C-F5E56CF20F70}" type="datetimeFigureOut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5/30/2022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43748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9A5315"/>
                  </a:solidFill>
                  <a:effectLst/>
                  <a:uLnTx/>
                  <a:uFillTx/>
                  <a:latin typeface="Segoe Print"/>
                  <a:ea typeface="+mn-ea"/>
                  <a:cs typeface="+mn-cs"/>
                </a:endParaRPr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9A5315"/>
                  </a:solidFill>
                  <a:effectLst/>
                  <a:uLnTx/>
                  <a:uFillTx/>
                  <a:latin typeface="Segoe Print"/>
                  <a:ea typeface="+mn-ea"/>
                  <a:cs typeface="+mn-cs"/>
                </a:endParaRPr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B156B-59AE-415F-B24B-8756D48BB977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99945-0A15-4715-AB6C-F5E56CF20F70}" type="datetimeFigureOut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5/30/2022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8321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B156B-59AE-415F-B24B-8756D48BB977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99945-0A15-4715-AB6C-F5E56CF20F70}" type="datetimeFigureOut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5/30/2022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017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B156B-59AE-415F-B24B-8756D48BB977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99945-0A15-4715-AB6C-F5E56CF20F70}" type="datetimeFigureOut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5/30/2022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7632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6EC474-D0EC-403E-897C-12306DFB52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FE0DE7-CC29-4B7C-B975-50254E2C69F5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7604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D3A4C3-7D50-4452-BE06-7DB2B6C53197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27398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A445A1-8231-405A-A073-C6D7F81C4CBE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30855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369890-FD05-4104-BC02-D6247ABF0BE4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35534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DCD26B-9B90-4F2A-9FA3-06A79387080D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0432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367A7A-43CA-4CA3-A6E8-B2EDDAC2A163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033228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B64CA4-12F9-46B4-8E31-3493A932AAE7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27333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2937ED-0D2B-4CE3-B724-6BB7C210113A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81100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E68C6F-75C9-4CE3-803D-AB33F1304964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76438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3746D6-6040-4A65-9F47-E68C31146A63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331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6765F7-4BBA-4F2A-883E-CD04F51523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7FC495-6C92-43BF-A4F3-CCCB8A051B56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8FE086AA-58FF-4246-AF7B-FC2675C3011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FE086AA-58FF-4246-AF7B-FC2675C301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9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FE086AA-58FF-4246-AF7B-FC2675C301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26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441B72-6986-4FC8-AFE2-91450DC77EC2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5090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85001">
              <a:srgbClr val="FFFFFF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2A2A6F-BAD1-4EC5-BEE4-5B1A7F0D8E95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37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1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B156B-59AE-415F-B24B-8756D48BB977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99945-0A15-4715-AB6C-F5E56CF20F7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5/30/2022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734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85001">
              <a:srgbClr val="FFFFFF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2A2A6F-BAD1-4EC5-BEE4-5B1A7F0D8E95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8563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" Target="slide13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8"/>
          <p:cNvSpPr>
            <a:spLocks noChangeArrowheads="1" noChangeShapeType="1" noTextEdit="1"/>
          </p:cNvSpPr>
          <p:nvPr/>
        </p:nvSpPr>
        <p:spPr bwMode="auto">
          <a:xfrm>
            <a:off x="536027" y="838200"/>
            <a:ext cx="10783613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" cap="none" spc="0" normalizeH="0" baseline="0" noProof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mừng các con đến với  tiết học ngày hôm nay</a:t>
            </a:r>
            <a:endParaRPr kumimoji="0" lang="vi-VN" sz="1800" b="1" i="0" u="none" strike="noStrike" kern="10" cap="none" spc="0" normalizeH="0" baseline="0" noProof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75" name="WordArt 11"/>
          <p:cNvSpPr>
            <a:spLocks noChangeArrowheads="1" noChangeShapeType="1" noTextEdit="1"/>
          </p:cNvSpPr>
          <p:nvPr/>
        </p:nvSpPr>
        <p:spPr bwMode="auto">
          <a:xfrm>
            <a:off x="2314903" y="3507828"/>
            <a:ext cx="7543800" cy="11981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36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" cap="none" spc="0" normalizeH="0" baseline="0" noProof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 đọc + Kể chuyện</a:t>
            </a:r>
          </a:p>
        </p:txBody>
      </p:sp>
    </p:spTree>
    <p:extLst>
      <p:ext uri="{BB962C8B-B14F-4D97-AF65-F5344CB8AC3E}">
        <p14:creationId xmlns:p14="http://schemas.microsoft.com/office/powerpoint/2010/main" val="68297610"/>
      </p:ext>
    </p:extLst>
  </p:cSld>
  <p:clrMapOvr>
    <a:masterClrMapping/>
  </p:clrMapOvr>
  <p:transition spd="slow">
    <p:check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áº¿t quáº£ hÃ¬nh áº£nh cho Äáº¯p thuá»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3200400" y="5695951"/>
            <a:ext cx="54553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Rịt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đắp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endParaRPr lang="en-US" alt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949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7" y="480255"/>
            <a:ext cx="12141957" cy="63880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4" name="图片 71683" descr="PPT素材-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6191" y="3476680"/>
            <a:ext cx="5155277" cy="386042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91" name="文本框 71690"/>
          <p:cNvSpPr txBox="1"/>
          <p:nvPr/>
        </p:nvSpPr>
        <p:spPr>
          <a:xfrm>
            <a:off x="6432064" y="1709617"/>
            <a:ext cx="2790766" cy="448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108591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316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Title 1</a:t>
            </a:r>
            <a:endParaRPr kumimoji="0" lang="zh-CN" altLang="en-US" sz="2316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71692" name="文本框 71691"/>
          <p:cNvSpPr txBox="1"/>
          <p:nvPr/>
        </p:nvSpPr>
        <p:spPr>
          <a:xfrm>
            <a:off x="6380362" y="2907958"/>
            <a:ext cx="2790766" cy="448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108591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316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Title 2</a:t>
            </a:r>
            <a:endParaRPr kumimoji="0" lang="zh-CN" altLang="en-US" sz="2316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71693" name="文本框 71692"/>
          <p:cNvSpPr txBox="1"/>
          <p:nvPr/>
        </p:nvSpPr>
        <p:spPr>
          <a:xfrm>
            <a:off x="6432064" y="4210852"/>
            <a:ext cx="3051574" cy="448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108591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316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Title 3</a:t>
            </a:r>
            <a:endParaRPr kumimoji="0" lang="zh-CN" altLang="en-US" sz="2316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71694" name="文本框 71693"/>
          <p:cNvSpPr txBox="1"/>
          <p:nvPr/>
        </p:nvSpPr>
        <p:spPr>
          <a:xfrm>
            <a:off x="6432064" y="5409192"/>
            <a:ext cx="2842468" cy="448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108591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316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Title 4</a:t>
            </a:r>
            <a:endParaRPr kumimoji="0" lang="zh-CN" altLang="en-US" sz="2316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447" y="719234"/>
            <a:ext cx="2240426" cy="12925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586922" y="2923029"/>
            <a:ext cx="83776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Tìm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hiểu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bài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宋体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75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1" grpId="0"/>
      <p:bldP spid="71692" grpId="0"/>
      <p:bldP spid="71693" grpId="0"/>
      <p:bldP spid="7169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4838700" y="233363"/>
            <a:ext cx="2514600" cy="533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1A0597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8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bài:</a:t>
            </a:r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1790700" y="914400"/>
            <a:ext cx="8610600" cy="9906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Nhờ đâu Cuội phát hiện ra cây thuốc quý?</a:t>
            </a:r>
          </a:p>
        </p:txBody>
      </p:sp>
      <p:sp>
        <p:nvSpPr>
          <p:cNvPr id="5125" name="Round Same Side Corner Rectangle 43"/>
          <p:cNvSpPr>
            <a:spLocks noChangeArrowheads="1"/>
          </p:cNvSpPr>
          <p:nvPr/>
        </p:nvSpPr>
        <p:spPr bwMode="auto">
          <a:xfrm rot="10800000">
            <a:off x="1524000" y="6248400"/>
            <a:ext cx="9144000" cy="609600"/>
          </a:xfrm>
          <a:custGeom>
            <a:avLst/>
            <a:gdLst>
              <a:gd name="T0" fmla="*/ 9144000 w 9144000"/>
              <a:gd name="T1" fmla="*/ 99526 h 1066800"/>
              <a:gd name="T2" fmla="*/ 4572000 w 9144000"/>
              <a:gd name="T3" fmla="*/ 199053 h 1066800"/>
              <a:gd name="T4" fmla="*/ 0 w 9144000"/>
              <a:gd name="T5" fmla="*/ 99526 h 1066800"/>
              <a:gd name="T6" fmla="*/ 4572000 w 9144000"/>
              <a:gd name="T7" fmla="*/ 0 h 1066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2077 w 9144000"/>
              <a:gd name="T13" fmla="*/ 52077 h 1066800"/>
              <a:gd name="T14" fmla="*/ 9091920 w 9144000"/>
              <a:gd name="T15" fmla="*/ 1066800 h 1066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0" h="1066800">
                <a:moveTo>
                  <a:pt x="177804" y="0"/>
                </a:moveTo>
                <a:lnTo>
                  <a:pt x="8966196" y="0"/>
                </a:lnTo>
                <a:lnTo>
                  <a:pt x="8966195" y="0"/>
                </a:lnTo>
                <a:cubicBezTo>
                  <a:pt x="9064394" y="0"/>
                  <a:pt x="9144000" y="79605"/>
                  <a:pt x="9144000" y="177804"/>
                </a:cubicBezTo>
                <a:lnTo>
                  <a:pt x="9144000" y="1066800"/>
                </a:lnTo>
                <a:lnTo>
                  <a:pt x="0" y="1066800"/>
                </a:lnTo>
                <a:lnTo>
                  <a:pt x="0" y="177804"/>
                </a:lnTo>
                <a:cubicBezTo>
                  <a:pt x="0" y="79605"/>
                  <a:pt x="79605" y="0"/>
                  <a:pt x="177803" y="0"/>
                </a:cubicBezTo>
                <a:lnTo>
                  <a:pt x="177804" y="0"/>
                </a:lnTo>
                <a:close/>
              </a:path>
            </a:pathLst>
          </a:custGeom>
          <a:solidFill>
            <a:srgbClr val="00808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rot="1080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133600" y="2320787"/>
            <a:ext cx="7391400" cy="1066800"/>
          </a:xfrm>
          <a:prstGeom prst="rect">
            <a:avLst/>
          </a:prstGeom>
          <a:solidFill>
            <a:srgbClr val="EAF0A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133600" y="3692387"/>
            <a:ext cx="7315200" cy="1066800"/>
          </a:xfrm>
          <a:prstGeom prst="rect">
            <a:avLst/>
          </a:prstGeom>
          <a:solidFill>
            <a:srgbClr val="A7EAF7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133600" y="4953000"/>
            <a:ext cx="7391400" cy="10668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ng.</a:t>
            </a: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1981200" y="2092187"/>
            <a:ext cx="685800" cy="8382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46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1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1901273" y="990600"/>
            <a:ext cx="8610600" cy="9906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Cuội dùng cây thuốc quý vào những việc gì?</a:t>
            </a:r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1825073" y="2286000"/>
            <a:ext cx="8610600" cy="15240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Cuội dùng cây thuốc quý để cứu sống nhiều </a:t>
            </a:r>
          </a:p>
          <a:p>
            <a:pPr eaLnBrk="1" hangingPunct="1"/>
            <a:r>
              <a:rPr lang="en-US" altLang="en-US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người.</a:t>
            </a:r>
          </a:p>
        </p:txBody>
      </p:sp>
      <p:sp>
        <p:nvSpPr>
          <p:cNvPr id="6149" name="Round Same Side Corner Rectangle 43"/>
          <p:cNvSpPr>
            <a:spLocks noChangeArrowheads="1"/>
          </p:cNvSpPr>
          <p:nvPr/>
        </p:nvSpPr>
        <p:spPr bwMode="auto">
          <a:xfrm rot="10800000">
            <a:off x="1596473" y="4495800"/>
            <a:ext cx="9144000" cy="609600"/>
          </a:xfrm>
          <a:custGeom>
            <a:avLst/>
            <a:gdLst>
              <a:gd name="T0" fmla="*/ 9144000 w 9144000"/>
              <a:gd name="T1" fmla="*/ 99526 h 1066800"/>
              <a:gd name="T2" fmla="*/ 4572000 w 9144000"/>
              <a:gd name="T3" fmla="*/ 199053 h 1066800"/>
              <a:gd name="T4" fmla="*/ 0 w 9144000"/>
              <a:gd name="T5" fmla="*/ 99526 h 1066800"/>
              <a:gd name="T6" fmla="*/ 4572000 w 9144000"/>
              <a:gd name="T7" fmla="*/ 0 h 1066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2077 w 9144000"/>
              <a:gd name="T13" fmla="*/ 52077 h 1066800"/>
              <a:gd name="T14" fmla="*/ 9091920 w 9144000"/>
              <a:gd name="T15" fmla="*/ 1066800 h 1066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0" h="1066800">
                <a:moveTo>
                  <a:pt x="177804" y="0"/>
                </a:moveTo>
                <a:lnTo>
                  <a:pt x="8966196" y="0"/>
                </a:lnTo>
                <a:lnTo>
                  <a:pt x="8966195" y="0"/>
                </a:lnTo>
                <a:cubicBezTo>
                  <a:pt x="9064394" y="0"/>
                  <a:pt x="9144000" y="79605"/>
                  <a:pt x="9144000" y="177804"/>
                </a:cubicBezTo>
                <a:lnTo>
                  <a:pt x="9144000" y="1066800"/>
                </a:lnTo>
                <a:lnTo>
                  <a:pt x="0" y="1066800"/>
                </a:lnTo>
                <a:lnTo>
                  <a:pt x="0" y="177804"/>
                </a:lnTo>
                <a:cubicBezTo>
                  <a:pt x="0" y="79605"/>
                  <a:pt x="79605" y="0"/>
                  <a:pt x="177803" y="0"/>
                </a:cubicBezTo>
                <a:lnTo>
                  <a:pt x="177804" y="0"/>
                </a:lnTo>
                <a:close/>
              </a:path>
            </a:pathLst>
          </a:custGeom>
          <a:solidFill>
            <a:srgbClr val="00808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rot="1080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gray">
          <a:xfrm>
            <a:off x="1609725" y="42863"/>
            <a:ext cx="1524000" cy="4572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altLang="en-US" sz="2800" b="1" i="1">
                <a:solidFill>
                  <a:srgbClr val="000099"/>
                </a:solidFill>
                <a:latin typeface="Times New Roman" pitchFamily="18" charset="0"/>
              </a:rPr>
              <a:t>SGK/131</a:t>
            </a:r>
          </a:p>
        </p:txBody>
      </p:sp>
    </p:spTree>
    <p:extLst>
      <p:ext uri="{BB962C8B-B14F-4D97-AF65-F5344CB8AC3E}">
        <p14:creationId xmlns:p14="http://schemas.microsoft.com/office/powerpoint/2010/main" val="180148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  <p:bldP spid="819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1934403" y="1633331"/>
            <a:ext cx="8610600" cy="7620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en-US" altLang="en-US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vợ Cuội mắc chứng hay quên?</a:t>
            </a: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1858203" y="2547731"/>
            <a:ext cx="8610600" cy="25146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Vì vợ Cuội bị trượt chân ngã vỡ đầu. Cuội rịt </a:t>
            </a:r>
          </a:p>
          <a:p>
            <a:pPr eaLnBrk="1" hangingPunct="1"/>
            <a:r>
              <a:rPr lang="en-US" altLang="en-US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 thuốc mãi mà không tỉnh lại, anh liền lấy đất</a:t>
            </a:r>
          </a:p>
          <a:p>
            <a:pPr eaLnBrk="1" hangingPunct="1"/>
            <a:r>
              <a:rPr lang="en-US" altLang="en-US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nặn cho vợ bộ óc khác rồi rịt thuốc lần nữa.</a:t>
            </a:r>
          </a:p>
          <a:p>
            <a:pPr eaLnBrk="1" hangingPunct="1"/>
            <a:r>
              <a:rPr lang="en-US" altLang="en-US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Vợ Cuội sống lại nhưng từ đó mắc chứng hay</a:t>
            </a:r>
          </a:p>
          <a:p>
            <a:pPr eaLnBrk="1" hangingPunct="1"/>
            <a:r>
              <a:rPr lang="en-US" altLang="en-US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quên.</a:t>
            </a:r>
          </a:p>
        </p:txBody>
      </p:sp>
      <p:sp>
        <p:nvSpPr>
          <p:cNvPr id="7173" name="Round Same Side Corner Rectangle 43"/>
          <p:cNvSpPr>
            <a:spLocks noChangeArrowheads="1"/>
          </p:cNvSpPr>
          <p:nvPr/>
        </p:nvSpPr>
        <p:spPr bwMode="auto">
          <a:xfrm rot="10800000">
            <a:off x="1629603" y="5138531"/>
            <a:ext cx="9144000" cy="609600"/>
          </a:xfrm>
          <a:custGeom>
            <a:avLst/>
            <a:gdLst>
              <a:gd name="T0" fmla="*/ 9144000 w 9144000"/>
              <a:gd name="T1" fmla="*/ 99526 h 1066800"/>
              <a:gd name="T2" fmla="*/ 4572000 w 9144000"/>
              <a:gd name="T3" fmla="*/ 199053 h 1066800"/>
              <a:gd name="T4" fmla="*/ 0 w 9144000"/>
              <a:gd name="T5" fmla="*/ 99526 h 1066800"/>
              <a:gd name="T6" fmla="*/ 4572000 w 9144000"/>
              <a:gd name="T7" fmla="*/ 0 h 1066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2077 w 9144000"/>
              <a:gd name="T13" fmla="*/ 52077 h 1066800"/>
              <a:gd name="T14" fmla="*/ 9091920 w 9144000"/>
              <a:gd name="T15" fmla="*/ 1066800 h 1066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0" h="1066800">
                <a:moveTo>
                  <a:pt x="177804" y="0"/>
                </a:moveTo>
                <a:lnTo>
                  <a:pt x="8966196" y="0"/>
                </a:lnTo>
                <a:lnTo>
                  <a:pt x="8966195" y="0"/>
                </a:lnTo>
                <a:cubicBezTo>
                  <a:pt x="9064394" y="0"/>
                  <a:pt x="9144000" y="79605"/>
                  <a:pt x="9144000" y="177804"/>
                </a:cubicBezTo>
                <a:lnTo>
                  <a:pt x="9144000" y="1066800"/>
                </a:lnTo>
                <a:lnTo>
                  <a:pt x="0" y="1066800"/>
                </a:lnTo>
                <a:lnTo>
                  <a:pt x="0" y="177804"/>
                </a:lnTo>
                <a:cubicBezTo>
                  <a:pt x="0" y="79605"/>
                  <a:pt x="79605" y="0"/>
                  <a:pt x="177803" y="0"/>
                </a:cubicBezTo>
                <a:lnTo>
                  <a:pt x="177804" y="0"/>
                </a:lnTo>
                <a:close/>
              </a:path>
            </a:pathLst>
          </a:custGeom>
          <a:solidFill>
            <a:srgbClr val="00808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rot="1080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2" name="AutoShape 10"/>
          <p:cNvSpPr>
            <a:spLocks noChangeArrowheads="1"/>
          </p:cNvSpPr>
          <p:nvPr/>
        </p:nvSpPr>
        <p:spPr bwMode="gray">
          <a:xfrm>
            <a:off x="1609725" y="42863"/>
            <a:ext cx="1524000" cy="4572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altLang="en-US" sz="2800" b="1" i="1">
                <a:solidFill>
                  <a:srgbClr val="000099"/>
                </a:solidFill>
                <a:latin typeface="Times New Roman" pitchFamily="18" charset="0"/>
              </a:rPr>
              <a:t>SGK/131</a:t>
            </a:r>
          </a:p>
        </p:txBody>
      </p:sp>
    </p:spTree>
    <p:extLst>
      <p:ext uri="{BB962C8B-B14F-4D97-AF65-F5344CB8AC3E}">
        <p14:creationId xmlns:p14="http://schemas.microsoft.com/office/powerpoint/2010/main" val="87948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1775791" y="1066800"/>
            <a:ext cx="8610600" cy="7620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Vì sao chú Cuội bay lên cung trăng?</a:t>
            </a: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1752600" y="2355574"/>
            <a:ext cx="8610600" cy="25908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Vì một lần vợ Cuội quên lời anh dặn đã lấy </a:t>
            </a:r>
          </a:p>
          <a:p>
            <a:pPr eaLnBrk="1" hangingPunct="1"/>
            <a:r>
              <a:rPr lang="en-US" altLang="en-US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giải tưới cho cây, vừa tưới xong thì cây </a:t>
            </a:r>
          </a:p>
          <a:p>
            <a:pPr eaLnBrk="1" hangingPunct="1"/>
            <a:r>
              <a:rPr lang="en-US" altLang="en-US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 lừng lững bay lên trời. Thấy thế, Cuội vội </a:t>
            </a:r>
          </a:p>
          <a:p>
            <a:pPr eaLnBrk="1" hangingPunct="1"/>
            <a:r>
              <a:rPr lang="en-US" altLang="en-US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 bổ tới, túm rễ cây nhưng cây thuốc cứ bay</a:t>
            </a:r>
          </a:p>
          <a:p>
            <a:pPr eaLnBrk="1" hangingPunct="1"/>
            <a:r>
              <a:rPr lang="en-US" altLang="en-US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lên kéo cả Cuội bay lên trời.</a:t>
            </a:r>
          </a:p>
        </p:txBody>
      </p:sp>
      <p:sp>
        <p:nvSpPr>
          <p:cNvPr id="8197" name="Round Same Side Corner Rectangle 43"/>
          <p:cNvSpPr>
            <a:spLocks noChangeArrowheads="1"/>
          </p:cNvSpPr>
          <p:nvPr/>
        </p:nvSpPr>
        <p:spPr bwMode="auto">
          <a:xfrm rot="10800000">
            <a:off x="1524000" y="6248400"/>
            <a:ext cx="9144000" cy="609600"/>
          </a:xfrm>
          <a:custGeom>
            <a:avLst/>
            <a:gdLst>
              <a:gd name="T0" fmla="*/ 9144000 w 9144000"/>
              <a:gd name="T1" fmla="*/ 99526 h 1066800"/>
              <a:gd name="T2" fmla="*/ 4572000 w 9144000"/>
              <a:gd name="T3" fmla="*/ 199053 h 1066800"/>
              <a:gd name="T4" fmla="*/ 0 w 9144000"/>
              <a:gd name="T5" fmla="*/ 99526 h 1066800"/>
              <a:gd name="T6" fmla="*/ 4572000 w 9144000"/>
              <a:gd name="T7" fmla="*/ 0 h 1066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2077 w 9144000"/>
              <a:gd name="T13" fmla="*/ 52077 h 1066800"/>
              <a:gd name="T14" fmla="*/ 9091920 w 9144000"/>
              <a:gd name="T15" fmla="*/ 1066800 h 1066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0" h="1066800">
                <a:moveTo>
                  <a:pt x="177804" y="0"/>
                </a:moveTo>
                <a:lnTo>
                  <a:pt x="8966196" y="0"/>
                </a:lnTo>
                <a:lnTo>
                  <a:pt x="8966195" y="0"/>
                </a:lnTo>
                <a:cubicBezTo>
                  <a:pt x="9064394" y="0"/>
                  <a:pt x="9144000" y="79605"/>
                  <a:pt x="9144000" y="177804"/>
                </a:cubicBezTo>
                <a:lnTo>
                  <a:pt x="9144000" y="1066800"/>
                </a:lnTo>
                <a:lnTo>
                  <a:pt x="0" y="1066800"/>
                </a:lnTo>
                <a:lnTo>
                  <a:pt x="0" y="177804"/>
                </a:lnTo>
                <a:cubicBezTo>
                  <a:pt x="0" y="79605"/>
                  <a:pt x="79605" y="0"/>
                  <a:pt x="177803" y="0"/>
                </a:cubicBezTo>
                <a:lnTo>
                  <a:pt x="177804" y="0"/>
                </a:lnTo>
                <a:close/>
              </a:path>
            </a:pathLst>
          </a:custGeom>
          <a:solidFill>
            <a:srgbClr val="00808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rot="1080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6" name="AutoShape 10"/>
          <p:cNvSpPr>
            <a:spLocks noChangeArrowheads="1"/>
          </p:cNvSpPr>
          <p:nvPr/>
        </p:nvSpPr>
        <p:spPr bwMode="gray">
          <a:xfrm>
            <a:off x="1609725" y="42863"/>
            <a:ext cx="1524000" cy="4572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altLang="en-US" sz="2800" b="1" i="1">
                <a:solidFill>
                  <a:srgbClr val="000099"/>
                </a:solidFill>
                <a:latin typeface="Times New Roman" pitchFamily="18" charset="0"/>
              </a:rPr>
              <a:t>SGK/131</a:t>
            </a:r>
          </a:p>
        </p:txBody>
      </p:sp>
    </p:spTree>
    <p:extLst>
      <p:ext uri="{BB962C8B-B14F-4D97-AF65-F5344CB8AC3E}">
        <p14:creationId xmlns:p14="http://schemas.microsoft.com/office/powerpoint/2010/main" val="244919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02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1772478" y="1143000"/>
            <a:ext cx="8610600" cy="9906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5)Em tưởng tượng chú Cuội sống trên mặt trăng</a:t>
            </a:r>
          </a:p>
          <a:p>
            <a:pPr eaLnBrk="1" hangingPunct="1"/>
            <a:r>
              <a:rPr lang="en-US" altLang="en-US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như thế nào? </a:t>
            </a:r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1533939" y="2741199"/>
            <a:ext cx="8915400" cy="7620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Rất buồn vì nhớ nhà.</a:t>
            </a:r>
          </a:p>
        </p:txBody>
      </p:sp>
      <p:sp>
        <p:nvSpPr>
          <p:cNvPr id="9221" name="Round Same Side Corner Rectangle 43"/>
          <p:cNvSpPr>
            <a:spLocks noChangeArrowheads="1"/>
          </p:cNvSpPr>
          <p:nvPr/>
        </p:nvSpPr>
        <p:spPr bwMode="auto">
          <a:xfrm rot="10800000">
            <a:off x="1524000" y="6477000"/>
            <a:ext cx="9144000" cy="381000"/>
          </a:xfrm>
          <a:custGeom>
            <a:avLst/>
            <a:gdLst>
              <a:gd name="T0" fmla="*/ 9144000 w 9144000"/>
              <a:gd name="T1" fmla="*/ 24299 h 1066800"/>
              <a:gd name="T2" fmla="*/ 4572000 w 9144000"/>
              <a:gd name="T3" fmla="*/ 48597 h 1066800"/>
              <a:gd name="T4" fmla="*/ 0 w 9144000"/>
              <a:gd name="T5" fmla="*/ 24299 h 1066800"/>
              <a:gd name="T6" fmla="*/ 4572000 w 9144000"/>
              <a:gd name="T7" fmla="*/ 0 h 1066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2077 w 9144000"/>
              <a:gd name="T13" fmla="*/ 52077 h 1066800"/>
              <a:gd name="T14" fmla="*/ 9091920 w 9144000"/>
              <a:gd name="T15" fmla="*/ 1066800 h 1066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0" h="1066800">
                <a:moveTo>
                  <a:pt x="177804" y="0"/>
                </a:moveTo>
                <a:lnTo>
                  <a:pt x="8966196" y="0"/>
                </a:lnTo>
                <a:lnTo>
                  <a:pt x="8966195" y="0"/>
                </a:lnTo>
                <a:cubicBezTo>
                  <a:pt x="9064394" y="0"/>
                  <a:pt x="9144000" y="79605"/>
                  <a:pt x="9144000" y="177804"/>
                </a:cubicBezTo>
                <a:lnTo>
                  <a:pt x="9144000" y="1066800"/>
                </a:lnTo>
                <a:lnTo>
                  <a:pt x="0" y="1066800"/>
                </a:lnTo>
                <a:lnTo>
                  <a:pt x="0" y="177804"/>
                </a:lnTo>
                <a:cubicBezTo>
                  <a:pt x="0" y="79605"/>
                  <a:pt x="79605" y="0"/>
                  <a:pt x="177803" y="0"/>
                </a:cubicBezTo>
                <a:lnTo>
                  <a:pt x="177804" y="0"/>
                </a:lnTo>
                <a:close/>
              </a:path>
            </a:pathLst>
          </a:custGeom>
          <a:solidFill>
            <a:srgbClr val="00808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rot="1080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gray">
          <a:xfrm>
            <a:off x="1609725" y="42863"/>
            <a:ext cx="1524000" cy="4572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altLang="en-US" sz="2800" b="1" i="1">
                <a:solidFill>
                  <a:srgbClr val="000099"/>
                </a:solidFill>
                <a:latin typeface="Times New Roman" pitchFamily="18" charset="0"/>
              </a:rPr>
              <a:t>SGK/131</a:t>
            </a:r>
          </a:p>
        </p:txBody>
      </p:sp>
      <p:sp>
        <p:nvSpPr>
          <p:cNvPr id="11275" name="AutoShape 11"/>
          <p:cNvSpPr>
            <a:spLocks noChangeArrowheads="1"/>
          </p:cNvSpPr>
          <p:nvPr/>
        </p:nvSpPr>
        <p:spPr bwMode="auto">
          <a:xfrm>
            <a:off x="1504121" y="3733800"/>
            <a:ext cx="8915400" cy="7620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Rất sung sướng vì cung trăng là chốn thần tiên.</a:t>
            </a:r>
          </a:p>
        </p:txBody>
      </p:sp>
      <p:sp>
        <p:nvSpPr>
          <p:cNvPr id="11276" name="AutoShape 12"/>
          <p:cNvSpPr>
            <a:spLocks noChangeArrowheads="1"/>
          </p:cNvSpPr>
          <p:nvPr/>
        </p:nvSpPr>
        <p:spPr bwMode="auto">
          <a:xfrm>
            <a:off x="1533939" y="4789833"/>
            <a:ext cx="8915400" cy="7620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C.Rất khổ vì mọi thứ trên cung trăng khác mặt đất.</a:t>
            </a:r>
          </a:p>
        </p:txBody>
      </p:sp>
      <p:sp>
        <p:nvSpPr>
          <p:cNvPr id="11277" name="Oval 13"/>
          <p:cNvSpPr>
            <a:spLocks noChangeArrowheads="1"/>
          </p:cNvSpPr>
          <p:nvPr/>
        </p:nvSpPr>
        <p:spPr bwMode="auto">
          <a:xfrm>
            <a:off x="1609725" y="2893599"/>
            <a:ext cx="5334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99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3352801" y="2145610"/>
            <a:ext cx="5026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Chọn một ý theo em là đúng.</a:t>
            </a:r>
          </a:p>
        </p:txBody>
      </p:sp>
      <p:sp>
        <p:nvSpPr>
          <p:cNvPr id="11280" name="Oval 16"/>
          <p:cNvSpPr>
            <a:spLocks noChangeArrowheads="1"/>
          </p:cNvSpPr>
          <p:nvPr/>
        </p:nvSpPr>
        <p:spPr bwMode="auto">
          <a:xfrm>
            <a:off x="1563756" y="4942233"/>
            <a:ext cx="5334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99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21155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  <p:bldP spid="11268" grpId="0" animBg="1"/>
      <p:bldP spid="11275" grpId="0" animBg="1"/>
      <p:bldP spid="11276" grpId="0" animBg="1"/>
      <p:bldP spid="11277" grpId="0" animBg="1"/>
      <p:bldP spid="11279" grpId="0"/>
      <p:bldP spid="1128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WordArt 8"/>
          <p:cNvSpPr>
            <a:spLocks noChangeArrowheads="1" noChangeShapeType="1" noTextEdit="1"/>
          </p:cNvSpPr>
          <p:nvPr/>
        </p:nvSpPr>
        <p:spPr bwMode="auto">
          <a:xfrm>
            <a:off x="3795713" y="2057401"/>
            <a:ext cx="5276850" cy="6191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60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Times New Roman" pitchFamily="18" charset="0"/>
                <a:cs typeface="Times New Roman" panose="02020603050405020304" pitchFamily="18" charset="0"/>
              </a:rPr>
              <a:t>Nội dung:</a:t>
            </a:r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2133600" y="2709863"/>
            <a:ext cx="8001000" cy="29718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b="1" i="1">
              <a:latin typeface="Times New Roman" panose="02020603050405020304" pitchFamily="18" charset="0"/>
            </a:endParaRPr>
          </a:p>
        </p:txBody>
      </p:sp>
      <p:pic>
        <p:nvPicPr>
          <p:cNvPr id="11271" name="Picture 10" descr="TV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" t="1297" r="45865" b="66620"/>
          <a:stretch>
            <a:fillRect/>
          </a:stretch>
        </p:blipFill>
        <p:spPr bwMode="auto">
          <a:xfrm>
            <a:off x="1519238" y="1543050"/>
            <a:ext cx="21383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1" descr="TV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20" t="66441" r="7838" b="2917"/>
          <a:stretch>
            <a:fillRect/>
          </a:stretch>
        </p:blipFill>
        <p:spPr bwMode="auto">
          <a:xfrm>
            <a:off x="8367713" y="5334000"/>
            <a:ext cx="22860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2667000" y="3124200"/>
            <a:ext cx="7315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>
                <a:latin typeface="Times New Roman" panose="02020603050405020304" pitchFamily="18" charset="0"/>
              </a:rPr>
              <a:t>+ Tình nghĩa thủy chung, tấm lòng nhân hậu của chú Cuội. </a:t>
            </a:r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2590800" y="4114800"/>
            <a:ext cx="7391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>
                <a:latin typeface="Times New Roman" panose="02020603050405020304" pitchFamily="18" charset="0"/>
              </a:rPr>
              <a:t>+ Giải thích các hiện tượng thiên nhiên và ước mơ bay lên mặt trăng của loài người.</a:t>
            </a:r>
          </a:p>
        </p:txBody>
      </p:sp>
    </p:spTree>
    <p:extLst>
      <p:ext uri="{BB962C8B-B14F-4D97-AF65-F5344CB8AC3E}">
        <p14:creationId xmlns:p14="http://schemas.microsoft.com/office/powerpoint/2010/main" val="288689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animBg="1"/>
      <p:bldP spid="5133" grpId="0"/>
      <p:bldP spid="51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7" y="480255"/>
            <a:ext cx="12141957" cy="63880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4" name="图片 71683" descr="PPT素材-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6191" y="3476680"/>
            <a:ext cx="5155277" cy="386042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91" name="文本框 71690"/>
          <p:cNvSpPr txBox="1"/>
          <p:nvPr/>
        </p:nvSpPr>
        <p:spPr>
          <a:xfrm>
            <a:off x="6432064" y="1709617"/>
            <a:ext cx="2790766" cy="448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108591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316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Title 1</a:t>
            </a:r>
            <a:endParaRPr kumimoji="0" lang="zh-CN" altLang="en-US" sz="2316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71692" name="文本框 71691"/>
          <p:cNvSpPr txBox="1"/>
          <p:nvPr/>
        </p:nvSpPr>
        <p:spPr>
          <a:xfrm>
            <a:off x="6380362" y="2907958"/>
            <a:ext cx="2790766" cy="448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108591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316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Title 2</a:t>
            </a:r>
            <a:endParaRPr kumimoji="0" lang="zh-CN" altLang="en-US" sz="2316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71693" name="文本框 71692"/>
          <p:cNvSpPr txBox="1"/>
          <p:nvPr/>
        </p:nvSpPr>
        <p:spPr>
          <a:xfrm>
            <a:off x="6432064" y="4210852"/>
            <a:ext cx="3051574" cy="448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108591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316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Title 3</a:t>
            </a:r>
            <a:endParaRPr kumimoji="0" lang="zh-CN" altLang="en-US" sz="2316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71694" name="文本框 71693"/>
          <p:cNvSpPr txBox="1"/>
          <p:nvPr/>
        </p:nvSpPr>
        <p:spPr>
          <a:xfrm>
            <a:off x="6432064" y="5409192"/>
            <a:ext cx="2842468" cy="448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108591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316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Title 4</a:t>
            </a:r>
            <a:endParaRPr kumimoji="0" lang="zh-CN" altLang="en-US" sz="2316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447" y="719234"/>
            <a:ext cx="2240426" cy="12925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586922" y="2923029"/>
            <a:ext cx="83776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Luyện </a:t>
            </a:r>
            <a:r>
              <a:rPr kumimoji="0" lang="vi-VN" sz="8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đọc </a:t>
            </a:r>
            <a:r>
              <a:rPr lang="en-US" sz="8000" b="1">
                <a:solidFill>
                  <a:srgbClr val="C00000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lại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宋体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89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1" grpId="0"/>
      <p:bldP spid="71692" grpId="0"/>
      <p:bldP spid="71693" grpId="0"/>
      <p:bldP spid="7169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343400" y="990600"/>
            <a:ext cx="6172200" cy="6286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Phiếu giao việc 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3009900" y="1485901"/>
            <a:ext cx="6172200" cy="3965575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None/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Việc 2: Luyện đọc lại:</a:t>
            </a:r>
          </a:p>
          <a:p>
            <a:pPr marL="0" indent="0" algn="ctr" eaLnBrk="1" hangingPunct="1"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Chọn một đoạn mình thích.</a:t>
            </a:r>
          </a:p>
          <a:p>
            <a:pPr marL="0" indent="0" algn="ctr" eaLnBrk="1" hangingPunct="1"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Luyện đọc hay trong nhóm.</a:t>
            </a:r>
          </a:p>
          <a:p>
            <a:pPr marL="0" indent="0" algn="ctr" eaLnBrk="1" hangingPunct="1"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- Cử đại diện thi đọc trước lớp.</a:t>
            </a:r>
          </a:p>
        </p:txBody>
      </p:sp>
    </p:spTree>
    <p:extLst>
      <p:ext uri="{BB962C8B-B14F-4D97-AF65-F5344CB8AC3E}">
        <p14:creationId xmlns:p14="http://schemas.microsoft.com/office/powerpoint/2010/main" val="2482552691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01333"/>
            <a:ext cx="9144000" cy="52553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97067" y="3075057"/>
            <a:ext cx="31870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199388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4400" y="2657475"/>
            <a:ext cx="10588752" cy="623246"/>
          </a:xfrm>
          <a:prstGeom prst="rect">
            <a:avLst/>
          </a:prstGeom>
          <a:solidFill>
            <a:srgbClr val="FFD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4" tIns="34289" rIns="68574" bIns="34289">
            <a:spAutoFit/>
          </a:bodyPr>
          <a:lstStyle>
            <a:lvl1pPr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 đọc: nhanh, hồi hộp.</a:t>
            </a:r>
          </a:p>
        </p:txBody>
      </p:sp>
    </p:spTree>
    <p:extLst>
      <p:ext uri="{BB962C8B-B14F-4D97-AF65-F5344CB8AC3E}">
        <p14:creationId xmlns:p14="http://schemas.microsoft.com/office/powerpoint/2010/main" val="100720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WordArt 5"/>
          <p:cNvSpPr>
            <a:spLocks noChangeArrowheads="1" noChangeShapeType="1" noTextEdit="1"/>
          </p:cNvSpPr>
          <p:nvPr/>
        </p:nvSpPr>
        <p:spPr bwMode="auto">
          <a:xfrm>
            <a:off x="2971800" y="762001"/>
            <a:ext cx="6629400" cy="305276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1824038" y="2819400"/>
            <a:ext cx="3814762" cy="16002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Đoạn 1: Cây thuốc quý</a:t>
            </a:r>
          </a:p>
          <a:p>
            <a:pPr eaLnBrk="1" hangingPunct="1"/>
            <a:r>
              <a:rPr lang="en-US" altLang="en-US" sz="2400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Chàng tiều phu</a:t>
            </a:r>
          </a:p>
          <a:p>
            <a:pPr eaLnBrk="1" hangingPunct="1"/>
            <a:r>
              <a:rPr lang="en-US" altLang="en-US" sz="2400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Gặp hổ</a:t>
            </a:r>
          </a:p>
          <a:p>
            <a:pPr eaLnBrk="1" hangingPunct="1"/>
            <a:r>
              <a:rPr lang="en-US" altLang="en-US" sz="2400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Phát hiện cây thuốc quý</a:t>
            </a:r>
          </a:p>
        </p:txBody>
      </p:sp>
      <p:sp>
        <p:nvSpPr>
          <p:cNvPr id="11270" name="AutoShape 10"/>
          <p:cNvSpPr>
            <a:spLocks noChangeArrowheads="1"/>
          </p:cNvSpPr>
          <p:nvPr/>
        </p:nvSpPr>
        <p:spPr bwMode="gray">
          <a:xfrm>
            <a:off x="1609725" y="42863"/>
            <a:ext cx="1524000" cy="4572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altLang="en-US" sz="2800" b="1" i="1">
                <a:solidFill>
                  <a:srgbClr val="000099"/>
                </a:solidFill>
                <a:latin typeface="Times New Roman" pitchFamily="18" charset="0"/>
              </a:rPr>
              <a:t>SGK/131</a:t>
            </a: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1671430" y="1524001"/>
            <a:ext cx="8610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Dựa vào các gợi ý sau, kể lại từng đoạn câu chuyện </a:t>
            </a:r>
            <a:r>
              <a:rPr lang="en-US" altLang="en-US" sz="2800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tích chú Cuội cung trăng</a:t>
            </a:r>
            <a:r>
              <a:rPr lang="en-US" alt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328" name="WordArt 16"/>
          <p:cNvSpPr>
            <a:spLocks noChangeArrowheads="1" noChangeShapeType="1" noTextEdit="1"/>
          </p:cNvSpPr>
          <p:nvPr/>
        </p:nvSpPr>
        <p:spPr bwMode="auto">
          <a:xfrm>
            <a:off x="3810000" y="500064"/>
            <a:ext cx="4648200" cy="8477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60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</a:t>
            </a:r>
          </a:p>
        </p:txBody>
      </p:sp>
      <p:sp>
        <p:nvSpPr>
          <p:cNvPr id="13330" name="AutoShape 18"/>
          <p:cNvSpPr>
            <a:spLocks noChangeArrowheads="1"/>
          </p:cNvSpPr>
          <p:nvPr/>
        </p:nvSpPr>
        <p:spPr bwMode="auto">
          <a:xfrm>
            <a:off x="5791200" y="2819400"/>
            <a:ext cx="4191000" cy="16002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Đoạn 2: Vợ chồng chú Cuội</a:t>
            </a:r>
          </a:p>
          <a:p>
            <a:pPr eaLnBrk="1" hangingPunct="1"/>
            <a:r>
              <a:rPr lang="en-US" altLang="en-US" sz="2400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Cứu người</a:t>
            </a:r>
          </a:p>
          <a:p>
            <a:pPr eaLnBrk="1" hangingPunct="1"/>
            <a:r>
              <a:rPr lang="en-US" altLang="en-US" sz="2400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Lấy vợ</a:t>
            </a:r>
          </a:p>
          <a:p>
            <a:pPr eaLnBrk="1" hangingPunct="1"/>
            <a:r>
              <a:rPr lang="en-US" altLang="en-US" sz="2400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Tai họa bất ngờ</a:t>
            </a:r>
          </a:p>
        </p:txBody>
      </p:sp>
      <p:sp>
        <p:nvSpPr>
          <p:cNvPr id="13331" name="AutoShape 19"/>
          <p:cNvSpPr>
            <a:spLocks noChangeArrowheads="1"/>
          </p:cNvSpPr>
          <p:nvPr/>
        </p:nvSpPr>
        <p:spPr bwMode="auto">
          <a:xfrm>
            <a:off x="4191000" y="4572000"/>
            <a:ext cx="4191000" cy="16002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Đoạn 3: Lên cung trăng</a:t>
            </a:r>
          </a:p>
          <a:p>
            <a:pPr eaLnBrk="1" hangingPunct="1"/>
            <a:r>
              <a:rPr lang="en-US" altLang="en-US" sz="2400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Theo cây thuốc lên trời</a:t>
            </a:r>
          </a:p>
          <a:p>
            <a:pPr eaLnBrk="1" hangingPunct="1"/>
            <a:r>
              <a:rPr lang="en-US" altLang="en-US" sz="2400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Chú Cuội ngồi bên gốc cây</a:t>
            </a:r>
          </a:p>
        </p:txBody>
      </p:sp>
      <p:pic>
        <p:nvPicPr>
          <p:cNvPr id="10250" name="Picture 20" descr="Star-05-june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562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77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26" grpId="0"/>
      <p:bldP spid="13330" grpId="0" animBg="1"/>
      <p:bldP spid="133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/>
          <a:srcRect t="4443" b="5556"/>
          <a:stretch>
            <a:fillRect/>
          </a:stretch>
        </p:blipFill>
        <p:spPr bwMode="auto">
          <a:xfrm>
            <a:off x="0" y="16933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7EAF7"/>
          </a:solidFill>
          <a:ln w="9525">
            <a:noFill/>
            <a:miter lim="800000"/>
            <a:headEnd/>
            <a:tailEnd/>
          </a:ln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1524000" y="228601"/>
            <a:ext cx="5257800" cy="584775"/>
          </a:xfrm>
          <a:prstGeom prst="rect">
            <a:avLst/>
          </a:prstGeom>
          <a:solidFill>
            <a:srgbClr val="EAF0A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Đoạn 2 : Vợ chồng chú Cuội</a:t>
            </a: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1524000" y="990601"/>
            <a:ext cx="3581400" cy="2043113"/>
          </a:xfrm>
          <a:prstGeom prst="rect">
            <a:avLst/>
          </a:prstGeom>
          <a:solidFill>
            <a:srgbClr val="F4C1A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Cứu ng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ời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Lấy vợ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Tai họa bất ngờ</a:t>
            </a:r>
          </a:p>
        </p:txBody>
      </p:sp>
      <p:pic>
        <p:nvPicPr>
          <p:cNvPr id="22533" name="Picture 9" descr="64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914400"/>
            <a:ext cx="5486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1600200" y="-15875"/>
            <a:ext cx="5562600" cy="707886"/>
          </a:xfrm>
          <a:prstGeom prst="rect">
            <a:avLst/>
          </a:prstGeom>
          <a:solidFill>
            <a:srgbClr val="F4C1A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Đoạn 3 : Lên cung tr</a:t>
            </a:r>
            <a:r>
              <a:rPr lang="vi-V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1752600" y="685801"/>
            <a:ext cx="4953000" cy="1323439"/>
          </a:xfrm>
          <a:prstGeom prst="rect">
            <a:avLst/>
          </a:prstGeom>
          <a:solidFill>
            <a:srgbClr val="EAF0A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Theo cây thuốc lên trời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Chú Cuội ngồi bên gốc cây</a:t>
            </a:r>
          </a:p>
        </p:txBody>
      </p:sp>
      <p:pic>
        <p:nvPicPr>
          <p:cNvPr id="23557" name="Picture 8" descr="ffffffffffffffffffffffffffffffff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57400"/>
            <a:ext cx="12192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AutoShape 6"/>
          <p:cNvSpPr>
            <a:spLocks noChangeArrowheads="1"/>
          </p:cNvSpPr>
          <p:nvPr/>
        </p:nvSpPr>
        <p:spPr bwMode="auto">
          <a:xfrm>
            <a:off x="1752600" y="1981200"/>
            <a:ext cx="8763000" cy="3962400"/>
          </a:xfrm>
          <a:prstGeom prst="verticalScroll">
            <a:avLst>
              <a:gd name="adj" fmla="val 824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 eaLnBrk="0" hangingPunct="0"/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defTabSz="873125" eaLnBrk="0" hangingPunct="0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defTabSz="873125" eaLnBrk="0" hangingPunct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defTabSz="873125" eaLnBrk="0" hangingPunct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</a:p>
          <a:p>
            <a:pPr algn="just" defTabSz="873125" eaLnBrk="0" hangingPunct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1284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5" descr="804270vpyczznkq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648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 descr="804270vpyczznkq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124200"/>
            <a:ext cx="4648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WordArt 8"/>
          <p:cNvSpPr>
            <a:spLocks noChangeArrowheads="1" noChangeShapeType="1" noTextEdit="1"/>
          </p:cNvSpPr>
          <p:nvPr/>
        </p:nvSpPr>
        <p:spPr bwMode="auto">
          <a:xfrm>
            <a:off x="2590800" y="2819400"/>
            <a:ext cx="6934200" cy="2609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eaLnBrk="0" hangingPunct="0">
              <a:defRPr/>
            </a:pPr>
            <a:r>
              <a:rPr lang="en-US" sz="6000" b="1" i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CHÀO CÁC EM</a:t>
            </a:r>
          </a:p>
        </p:txBody>
      </p:sp>
    </p:spTree>
    <p:extLst>
      <p:ext uri="{BB962C8B-B14F-4D97-AF65-F5344CB8AC3E}">
        <p14:creationId xmlns:p14="http://schemas.microsoft.com/office/powerpoint/2010/main" val="172971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2189922" y="-26504"/>
            <a:ext cx="800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u="sng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b="1" u="sng" dirty="0" err="1">
                <a:latin typeface="Times New Roman" pitchFamily="18" charset="0"/>
                <a:cs typeface="Times New Roman" pitchFamily="18" charset="0"/>
              </a:rPr>
              <a:t>ọc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b="1" u="sng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</a:p>
        </p:txBody>
      </p:sp>
      <p:pic>
        <p:nvPicPr>
          <p:cNvPr id="4100" name="Picture 8" descr="ffffffffffffffffffffffffffffffff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447800"/>
            <a:ext cx="12039600" cy="533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>
            <a:extLst>
              <a:ext uri="{FF2B5EF4-FFF2-40B4-BE49-F238E27FC236}">
                <a16:creationId xmlns:a16="http://schemas.microsoft.com/office/drawing/2014/main" id="{D7BC0F32-9477-40CE-9B51-5982D12BE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628" y="0"/>
            <a:ext cx="12278627" cy="6535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0AC77E-EB4D-4F6D-92E2-634690BB868C}"/>
              </a:ext>
            </a:extLst>
          </p:cNvPr>
          <p:cNvSpPr txBox="1"/>
          <p:nvPr/>
        </p:nvSpPr>
        <p:spPr>
          <a:xfrm>
            <a:off x="2819400" y="1482794"/>
            <a:ext cx="458513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Tập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đọc + Kể chuyện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C4B108-3002-4561-9D25-0C7C12177416}"/>
              </a:ext>
            </a:extLst>
          </p:cNvPr>
          <p:cNvSpPr txBox="1"/>
          <p:nvPr/>
        </p:nvSpPr>
        <p:spPr>
          <a:xfrm>
            <a:off x="2204148" y="2181246"/>
            <a:ext cx="61278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b="1" kern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Sự tích chú Cuội cung trăng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35234" y="2879698"/>
            <a:ext cx="34967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Truyện cổ Việt Nam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6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30784" y="2767281"/>
            <a:ext cx="33457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LUYỆN </a:t>
            </a:r>
            <a:r>
              <a:rPr kumimoji="0" lang="en-US" sz="4000" b="1" i="0" u="none" strike="noStrike" kern="1200" cap="none" spc="0" normalizeH="0" baseline="0" noProof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ĐỌC </a:t>
            </a:r>
            <a:endParaRPr kumimoji="0" lang="en-US" sz="4000" b="1" i="0" u="none" strike="noStrike" kern="1200" cap="none" spc="0" normalizeH="0" baseline="0" noProof="0" dirty="0">
              <a:ln w="22225">
                <a:solidFill>
                  <a:srgbClr val="333399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1782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009900" y="914400"/>
            <a:ext cx="6172200" cy="628650"/>
          </a:xfrm>
        </p:spPr>
        <p:txBody>
          <a:bodyPr/>
          <a:lstStyle/>
          <a:p>
            <a:pPr eaLnBrk="1" hangingPunct="1"/>
            <a:r>
              <a:rPr lang="en-US" altLang="en-US"/>
              <a:t>Phiếu giao việc 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152400" y="1485901"/>
            <a:ext cx="11811000" cy="39655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Việc 1: Luyện đọc:</a:t>
            </a:r>
          </a:p>
          <a:p>
            <a:pPr marL="0" indent="0" eaLnBrk="1" hangingPunct="1"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Đọc câu: Mỗi bạn đọc một câu nối tiếp nhau cho đến hết bài. Chú ý đọc đúng các tiếng có âm dễ lẫn và sửa lỗi phát âm cho nhau.</a:t>
            </a:r>
          </a:p>
          <a:p>
            <a:pPr marL="0" indent="0" eaLnBrk="1" hangingPunct="1"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Đọc đoạn: Mỗi bạn đọc một đoạn nối tiếp nhau cho đến hết bài.</a:t>
            </a:r>
          </a:p>
          <a:p>
            <a:pPr marL="0" indent="0" eaLnBrk="1" hangingPunct="1"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Chú ý: Thảo luận tìm câu dài trong mỗi đoạn và  cách ngắt nghỉ.</a:t>
            </a:r>
          </a:p>
          <a:p>
            <a:pPr marL="0" indent="0" eaLnBrk="1" hangingPunct="1"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Tìm hiểu nghĩa của một số từ khó có trong bài.</a:t>
            </a:r>
          </a:p>
          <a:p>
            <a:pPr marL="0" indent="0" eaLnBrk="1" hangingPunct="1"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Cử đại diện đọc trước lớp.</a:t>
            </a:r>
          </a:p>
        </p:txBody>
      </p:sp>
    </p:spTree>
    <p:extLst>
      <p:ext uri="{BB962C8B-B14F-4D97-AF65-F5344CB8AC3E}">
        <p14:creationId xmlns:p14="http://schemas.microsoft.com/office/powerpoint/2010/main" val="3789159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3620294" y="3250604"/>
            <a:ext cx="4800600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4189695" y="6121103"/>
            <a:ext cx="60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600">
              <a:latin typeface="VNI-Souvir" pitchFamily="2" charset="0"/>
            </a:endParaRPr>
          </a:p>
        </p:txBody>
      </p:sp>
      <p:pic>
        <p:nvPicPr>
          <p:cNvPr id="21" name="Picture 20" descr="luyen doc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lum bright="-20000" contrast="40000"/>
          </a:blip>
          <a:stretch>
            <a:fillRect/>
          </a:stretch>
        </p:blipFill>
        <p:spPr>
          <a:xfrm>
            <a:off x="2170768" y="740124"/>
            <a:ext cx="1905000" cy="672353"/>
          </a:xfrm>
          <a:prstGeom prst="rect">
            <a:avLst/>
          </a:prstGeom>
        </p:spPr>
      </p:pic>
      <p:pic>
        <p:nvPicPr>
          <p:cNvPr id="22" name="Picture 21" descr="thb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lum bright="-20000" contrast="40000"/>
          </a:blip>
          <a:stretch>
            <a:fillRect/>
          </a:stretch>
        </p:blipFill>
        <p:spPr>
          <a:xfrm>
            <a:off x="7543800" y="851098"/>
            <a:ext cx="2438400" cy="478227"/>
          </a:xfrm>
          <a:prstGeom prst="rect">
            <a:avLst/>
          </a:prstGeom>
        </p:spPr>
      </p:pic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1893865" y="1582998"/>
            <a:ext cx="2888283" cy="354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/>
              <a:t>      </a:t>
            </a:r>
            <a:r>
              <a:rPr lang="en-US" sz="4500" b="1" dirty="0" err="1">
                <a:latin typeface="Arial" pitchFamily="34" charset="0"/>
                <a:cs typeface="Arial" pitchFamily="34" charset="0"/>
              </a:rPr>
              <a:t>chú</a:t>
            </a:r>
            <a:r>
              <a:rPr lang="en-US" sz="4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500" b="1" dirty="0" err="1">
                <a:latin typeface="Arial" pitchFamily="34" charset="0"/>
                <a:cs typeface="Arial" pitchFamily="34" charset="0"/>
              </a:rPr>
              <a:t>Cuội</a:t>
            </a:r>
            <a:endParaRPr lang="en-US" sz="45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4500" b="1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4500" b="1" dirty="0" err="1">
                <a:latin typeface="Arial" pitchFamily="34" charset="0"/>
                <a:cs typeface="Arial" pitchFamily="34" charset="0"/>
              </a:rPr>
              <a:t>cựa</a:t>
            </a:r>
            <a:r>
              <a:rPr lang="en-US" sz="4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500" b="1" dirty="0" err="1">
                <a:latin typeface="Arial" pitchFamily="34" charset="0"/>
                <a:cs typeface="Arial" pitchFamily="34" charset="0"/>
              </a:rPr>
              <a:t>quậy</a:t>
            </a:r>
            <a:endParaRPr lang="en-US" sz="45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4500" b="1" dirty="0">
                <a:latin typeface="Arial" pitchFamily="34" charset="0"/>
                <a:cs typeface="Arial" pitchFamily="34" charset="0"/>
              </a:rPr>
              <a:t>   non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4500" b="1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4500" b="1" dirty="0" err="1">
                <a:latin typeface="Arial" pitchFamily="34" charset="0"/>
                <a:cs typeface="Arial" pitchFamily="34" charset="0"/>
              </a:rPr>
              <a:t>lăn</a:t>
            </a:r>
            <a:r>
              <a:rPr lang="en-US" sz="4500" b="1" dirty="0">
                <a:latin typeface="Arial" pitchFamily="34" charset="0"/>
                <a:cs typeface="Arial" pitchFamily="34" charset="0"/>
              </a:rPr>
              <a:t> quay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4500" b="1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4500" b="1" dirty="0" err="1">
                <a:latin typeface="Arial" pitchFamily="34" charset="0"/>
                <a:cs typeface="Arial" pitchFamily="34" charset="0"/>
              </a:rPr>
              <a:t>quăng</a:t>
            </a:r>
            <a:r>
              <a:rPr lang="en-US" sz="4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500" b="1" dirty="0" err="1">
                <a:latin typeface="Arial" pitchFamily="34" charset="0"/>
                <a:cs typeface="Arial" pitchFamily="34" charset="0"/>
              </a:rPr>
              <a:t>rìu</a:t>
            </a:r>
            <a:endParaRPr lang="en-US" sz="45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50000"/>
              </a:spcBef>
              <a:defRPr/>
            </a:pPr>
            <a:r>
              <a:rPr lang="en-US" sz="3200" b="1" dirty="0"/>
              <a:t>   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dirty="0"/>
              <a:t> </a:t>
            </a:r>
          </a:p>
        </p:txBody>
      </p:sp>
      <p:sp>
        <p:nvSpPr>
          <p:cNvPr id="12" name="TextBox 11">
            <a:hlinkClick r:id="rId5" action="ppaction://hlinksldjump"/>
          </p:cNvPr>
          <p:cNvSpPr txBox="1"/>
          <p:nvPr/>
        </p:nvSpPr>
        <p:spPr>
          <a:xfrm>
            <a:off x="6380786" y="2331720"/>
            <a:ext cx="2458414" cy="553998"/>
          </a:xfrm>
          <a:prstGeom prst="rect">
            <a:avLst/>
          </a:prstGeom>
          <a:solidFill>
            <a:srgbClr val="CFEB67"/>
          </a:solidFill>
          <a:ln>
            <a:solidFill>
              <a:srgbClr val="CFEB6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b="1" dirty="0" err="1"/>
              <a:t>Tiều</a:t>
            </a:r>
            <a:r>
              <a:rPr lang="en-US" sz="3000" b="1" dirty="0"/>
              <a:t> </a:t>
            </a:r>
            <a:r>
              <a:rPr lang="en-US" sz="3000" b="1" dirty="0" err="1"/>
              <a:t>phu</a:t>
            </a:r>
            <a:r>
              <a:rPr lang="en-US" sz="3000" b="1" dirty="0"/>
              <a:t> </a:t>
            </a:r>
            <a:r>
              <a:rPr lang="vi-VN" sz="3000" b="1" dirty="0"/>
              <a:t>  </a:t>
            </a:r>
            <a:endParaRPr lang="en-US" sz="3000" b="1" dirty="0"/>
          </a:p>
        </p:txBody>
      </p:sp>
      <p:sp>
        <p:nvSpPr>
          <p:cNvPr id="13" name="Rectangle 12"/>
          <p:cNvSpPr/>
          <p:nvPr/>
        </p:nvSpPr>
        <p:spPr>
          <a:xfrm>
            <a:off x="6380786" y="2894031"/>
            <a:ext cx="3471976" cy="553998"/>
          </a:xfrm>
          <a:prstGeom prst="rect">
            <a:avLst/>
          </a:prstGeom>
          <a:solidFill>
            <a:srgbClr val="CFEB67"/>
          </a:solidFill>
          <a:ln>
            <a:solidFill>
              <a:srgbClr val="CFEB6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000" b="1" dirty="0" err="1"/>
              <a:t>Khoảng</a:t>
            </a:r>
            <a:r>
              <a:rPr lang="en-US" sz="3000" b="1" dirty="0"/>
              <a:t> </a:t>
            </a:r>
            <a:r>
              <a:rPr lang="en-US" sz="3000" b="1" dirty="0" err="1"/>
              <a:t>giập</a:t>
            </a:r>
            <a:r>
              <a:rPr lang="en-US" sz="3000" b="1" dirty="0"/>
              <a:t> </a:t>
            </a:r>
            <a:r>
              <a:rPr lang="en-US" sz="3000" b="1" dirty="0" err="1"/>
              <a:t>bã</a:t>
            </a:r>
            <a:r>
              <a:rPr lang="en-US" sz="3000" b="1" dirty="0"/>
              <a:t> </a:t>
            </a:r>
            <a:r>
              <a:rPr lang="en-US" sz="3000" b="1" dirty="0" err="1"/>
              <a:t>trầu</a:t>
            </a:r>
            <a:endParaRPr lang="en-US" sz="3000" dirty="0"/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6398797" y="3456342"/>
            <a:ext cx="1486304" cy="553998"/>
          </a:xfrm>
          <a:prstGeom prst="rect">
            <a:avLst/>
          </a:prstGeom>
          <a:solidFill>
            <a:srgbClr val="CFEB67"/>
          </a:solidFill>
          <a:ln>
            <a:solidFill>
              <a:srgbClr val="CFEB6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000" b="1" dirty="0" err="1"/>
              <a:t>Phú</a:t>
            </a:r>
            <a:r>
              <a:rPr lang="en-US" sz="3000" b="1" dirty="0"/>
              <a:t> </a:t>
            </a:r>
            <a:r>
              <a:rPr lang="en-US" sz="3000" b="1" dirty="0" err="1"/>
              <a:t>ông</a:t>
            </a:r>
            <a:endParaRPr lang="en-US" sz="3000" dirty="0"/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6398797" y="4018653"/>
            <a:ext cx="2060179" cy="553998"/>
          </a:xfrm>
          <a:prstGeom prst="rect">
            <a:avLst/>
          </a:prstGeom>
          <a:solidFill>
            <a:srgbClr val="CFEB67"/>
          </a:solidFill>
          <a:ln>
            <a:solidFill>
              <a:srgbClr val="CFEB6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vi-VN" sz="3000" b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000" b="1" dirty="0" err="1"/>
              <a:t>ịt</a:t>
            </a:r>
            <a:r>
              <a:rPr lang="en-US" sz="3000" b="1" dirty="0"/>
              <a:t> </a:t>
            </a:r>
            <a:r>
              <a:rPr lang="en-US" sz="3000" b="1" dirty="0" err="1"/>
              <a:t>lá</a:t>
            </a:r>
            <a:r>
              <a:rPr lang="en-US" sz="3000" b="1" dirty="0"/>
              <a:t> </a:t>
            </a:r>
            <a:r>
              <a:rPr lang="en-US" sz="3000" b="1" dirty="0" err="1"/>
              <a:t>thuốc</a:t>
            </a:r>
            <a:endParaRPr lang="en-US" sz="3000" dirty="0"/>
          </a:p>
        </p:txBody>
      </p:sp>
      <p:sp>
        <p:nvSpPr>
          <p:cNvPr id="16" name="Rectangle 15"/>
          <p:cNvSpPr/>
          <p:nvPr/>
        </p:nvSpPr>
        <p:spPr>
          <a:xfrm>
            <a:off x="6398797" y="4589277"/>
            <a:ext cx="1406154" cy="553998"/>
          </a:xfrm>
          <a:prstGeom prst="rect">
            <a:avLst/>
          </a:prstGeom>
          <a:solidFill>
            <a:srgbClr val="CFEB67"/>
          </a:solidFill>
          <a:ln>
            <a:solidFill>
              <a:srgbClr val="CFEB6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000" b="1" dirty="0" err="1"/>
              <a:t>Chứng</a:t>
            </a:r>
            <a:r>
              <a:rPr lang="en-US" sz="3000" b="1" dirty="0"/>
              <a:t>  </a:t>
            </a:r>
            <a:endParaRPr lang="en-US" sz="3000" dirty="0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76200" y="4419600"/>
            <a:ext cx="594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b="1" dirty="0">
                <a:solidFill>
                  <a:srgbClr val="990000"/>
                </a:solidFill>
                <a:latin typeface="Times New Roman"/>
              </a:rPr>
              <a:t>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kịp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đành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liều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mạng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vung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rìu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hổ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3249640" y="5023043"/>
            <a:ext cx="317500" cy="936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1031081" y="5503416"/>
            <a:ext cx="317500" cy="936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3369286" y="5503416"/>
            <a:ext cx="317500" cy="936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1335881" y="5915522"/>
            <a:ext cx="317500" cy="936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1440050" y="5915522"/>
            <a:ext cx="317500" cy="936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44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Ã¬nh áº£nh cÃ³ liÃªn qua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5410200"/>
          </a:xfrm>
        </p:spPr>
      </p:pic>
      <p:sp>
        <p:nvSpPr>
          <p:cNvPr id="10243" name="TextBox 6"/>
          <p:cNvSpPr txBox="1">
            <a:spLocks noChangeArrowheads="1"/>
          </p:cNvSpPr>
          <p:nvPr/>
        </p:nvSpPr>
        <p:spPr bwMode="auto">
          <a:xfrm>
            <a:off x="2057401" y="5562601"/>
            <a:ext cx="7788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củi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337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2" descr="Káº¿t quáº£ hÃ¬nh áº£nh cho PhÃº Ã´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1752600" y="5638800"/>
            <a:ext cx="876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793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0347723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Nature Illustration 16x9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7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820</Words>
  <Application>Microsoft Office PowerPoint</Application>
  <PresentationFormat>Widescreen</PresentationFormat>
  <Paragraphs>118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27</vt:i4>
      </vt:variant>
    </vt:vector>
  </HeadingPairs>
  <TitlesOfParts>
    <vt:vector size="44" baseType="lpstr">
      <vt:lpstr>黑体</vt:lpstr>
      <vt:lpstr>.VnTime</vt:lpstr>
      <vt:lpstr>Arial</vt:lpstr>
      <vt:lpstr>Calibri</vt:lpstr>
      <vt:lpstr>HP001 4 hàng</vt:lpstr>
      <vt:lpstr>Segoe Print</vt:lpstr>
      <vt:lpstr>Times New Roman</vt:lpstr>
      <vt:lpstr>Trebuchet MS</vt:lpstr>
      <vt:lpstr>VNI-Souvir</vt:lpstr>
      <vt:lpstr>Wingdings 3</vt:lpstr>
      <vt:lpstr>Default Design</vt:lpstr>
      <vt:lpstr>Facet</vt:lpstr>
      <vt:lpstr>1_Facet</vt:lpstr>
      <vt:lpstr>6_Office Theme</vt:lpstr>
      <vt:lpstr>1_Default Design</vt:lpstr>
      <vt:lpstr>Nature Illustration 16x9</vt:lpstr>
      <vt:lpstr>4_Default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Phiếu giao việc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Phiếu giao việc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DANG KHOA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Chungnt</dc:creator>
  <cp:lastModifiedBy>Nguyen Thang</cp:lastModifiedBy>
  <cp:revision>92</cp:revision>
  <dcterms:created xsi:type="dcterms:W3CDTF">2008-05-09T14:57:54Z</dcterms:created>
  <dcterms:modified xsi:type="dcterms:W3CDTF">2022-05-30T06:49:27Z</dcterms:modified>
</cp:coreProperties>
</file>