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5" r:id="rId20"/>
    <p:sldId id="277" r:id="rId21"/>
    <p:sldId id="278" r:id="rId22"/>
  </p:sldIdLst>
  <p:sldSz cx="9144000" cy="5143500" type="screen16x9"/>
  <p:notesSz cx="6858000" cy="9144000"/>
  <p:embeddedFontLst>
    <p:embeddedFont>
      <p:font typeface="Comfortaa Regular" panose="020B0604020202020204" charset="0"/>
      <p:regular r:id="rId24"/>
      <p:bold r:id="rId25"/>
    </p:embeddedFont>
    <p:embeddedFont>
      <p:font typeface="Permanent Marker" panose="020B0604020202020204" charset="0"/>
      <p:regular r:id="rId26"/>
    </p:embeddedFont>
    <p:embeddedFont>
      <p:font typeface=".VnArialH" panose="020B7200000000000000" pitchFamily="34" charset="0"/>
      <p:regular r:id="rId27"/>
      <p:bold r:id="rId28"/>
      <p:italic r:id="rId29"/>
      <p:boldItalic r:id="rId30"/>
    </p:embeddedFont>
    <p:embeddedFont>
      <p:font typeface="Comfortaa" panose="020B0604020202020204" charset="0"/>
      <p:regular r:id="rId31"/>
      <p:bold r:id="rId32"/>
    </p:embeddedFont>
    <p:embeddedFont>
      <p:font typeface=".VnTime" panose="020B7200000000000000" pitchFamily="34" charset="0"/>
      <p:regular r:id="rId33"/>
      <p:bold r:id="rId34"/>
      <p:italic r:id="rId35"/>
      <p:boldItalic r:id="rId36"/>
    </p:embeddedFont>
    <p:embeddedFont>
      <p:font typeface="fiolex girl" panose="020B0506030404030204" pitchFamily="34" charset="0"/>
      <p:regular r:id="rId37"/>
    </p:embeddedFont>
    <p:embeddedFont>
      <p:font typeface="Wingdings 2" panose="05020102010507070707" pitchFamily="18" charset="2"/>
      <p:regular r:id="rId38"/>
    </p:embeddedFont>
    <p:embeddedFont>
      <p:font typeface="HP001 4 hàng" panose="020B060305030202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DF0653-CD91-4CE9-8434-6F3DF0BB17D3}">
  <a:tblStyle styleId="{A7DF0653-CD91-4CE9-8434-6F3DF0BB1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1f1f213bd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1f1f213bd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6039a3cf85_1_14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6039a3cf85_1_14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6039a3cf85_1_14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6039a3cf85_1_14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6039a3cf85_1_14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6039a3cf85_1_14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194901" y="1532202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T</a:t>
            </a:r>
            <a:r>
              <a:rPr lang="en" sz="5400" b="1" dirty="0" smtClean="0">
                <a:solidFill>
                  <a:schemeClr val="accent4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oán</a:t>
            </a:r>
            <a:br>
              <a:rPr lang="en" sz="5400" b="1" dirty="0" smtClean="0">
                <a:solidFill>
                  <a:schemeClr val="accent4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</a:br>
            <a:r>
              <a:rPr lang="en" sz="5400" b="1" dirty="0" smtClean="0">
                <a:solidFill>
                  <a:schemeClr val="accent4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Diện tích của một hình</a:t>
            </a:r>
            <a:endParaRPr sz="5400" b="1" dirty="0">
              <a:solidFill>
                <a:schemeClr val="accent4">
                  <a:lumMod val="75000"/>
                </a:schemeClr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200768" y="3213480"/>
            <a:ext cx="2369356" cy="315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5">
                    <a:lumMod val="50000"/>
                  </a:schemeClr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SGK/Tr150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23"/>
          <p:cNvGrpSpPr/>
          <p:nvPr/>
        </p:nvGrpSpPr>
        <p:grpSpPr>
          <a:xfrm>
            <a:off x="4806305" y="20572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900377" y="73866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727594" y="-115949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2400633" y="388280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339982" y="1144246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005641" y="2525574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4530000" y="4352971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6436557" y="4313210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6171712" y="158169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7179368" y="2492380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263693" y="1085405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5399008" y="4155210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471487" y="2958888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257300" y="3600450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Hình C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2628900" y="3600450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Hình 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0" y="1428750"/>
            <a:ext cx="4246418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0" y="2228850"/>
            <a:ext cx="4246418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371850"/>
            <a:ext cx="4246418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endParaRPr lang="vi-VN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609484" y="2971800"/>
            <a:ext cx="171450" cy="3429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2" name="Rectangle 41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3" name="Rectangle 42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4" name="Rectangle 43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5" name="Rectangle 44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6" name="Rectangle 45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7" name="Rectangle 46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8" name="Rectangle 47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9" name="Rectangle 48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50" name="Rectangle 49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51" name="Rectangle 50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52" name="Rectangle 51"/>
          <p:cNvSpPr/>
          <p:nvPr/>
        </p:nvSpPr>
        <p:spPr>
          <a:xfrm>
            <a:off x="240030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5 0.388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555 L -0.09809 0.38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5 0.299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809 0.299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5 0.21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809 0.211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8524 0.389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75 0.389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333 0.2996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8524 0.300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333 0.3885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924672" y="1095260"/>
            <a:ext cx="6985040" cy="2969835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06;p33"/>
          <p:cNvGrpSpPr/>
          <p:nvPr/>
        </p:nvGrpSpPr>
        <p:grpSpPr>
          <a:xfrm>
            <a:off x="7957023" y="51681"/>
            <a:ext cx="985865" cy="921982"/>
            <a:chOff x="6523078" y="1452929"/>
            <a:chExt cx="985865" cy="921982"/>
          </a:xfrm>
        </p:grpSpPr>
        <p:grpSp>
          <p:nvGrpSpPr>
            <p:cNvPr id="26" name="Google Shape;907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36" name="Google Shape;908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09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910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28" name="Google Shape;911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12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13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14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15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16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17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18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919;p33"/>
          <p:cNvGrpSpPr/>
          <p:nvPr/>
        </p:nvGrpSpPr>
        <p:grpSpPr>
          <a:xfrm>
            <a:off x="7404763" y="138240"/>
            <a:ext cx="387677" cy="206770"/>
            <a:chOff x="6337825" y="1371895"/>
            <a:chExt cx="387677" cy="206770"/>
          </a:xfrm>
        </p:grpSpPr>
        <p:sp>
          <p:nvSpPr>
            <p:cNvPr id="39" name="Google Shape;920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1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25;p33"/>
          <p:cNvGrpSpPr/>
          <p:nvPr/>
        </p:nvGrpSpPr>
        <p:grpSpPr>
          <a:xfrm>
            <a:off x="8318779" y="3695826"/>
            <a:ext cx="246675" cy="389726"/>
            <a:chOff x="5514332" y="2048099"/>
            <a:chExt cx="246675" cy="389726"/>
          </a:xfrm>
        </p:grpSpPr>
        <p:sp>
          <p:nvSpPr>
            <p:cNvPr id="42" name="Google Shape;926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7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28;p33"/>
          <p:cNvGrpSpPr/>
          <p:nvPr/>
        </p:nvGrpSpPr>
        <p:grpSpPr>
          <a:xfrm>
            <a:off x="8148767" y="4187351"/>
            <a:ext cx="897379" cy="927296"/>
            <a:chOff x="5209525" y="2438138"/>
            <a:chExt cx="897379" cy="927296"/>
          </a:xfrm>
        </p:grpSpPr>
        <p:grpSp>
          <p:nvGrpSpPr>
            <p:cNvPr id="45" name="Google Shape;929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59" name="Google Shape;930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31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932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47" name="Google Shape;933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34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35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36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37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38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39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40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41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42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43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4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948;p33"/>
          <p:cNvGrpSpPr/>
          <p:nvPr/>
        </p:nvGrpSpPr>
        <p:grpSpPr>
          <a:xfrm rot="1025972">
            <a:off x="1103157" y="7736"/>
            <a:ext cx="246101" cy="388799"/>
            <a:chOff x="3497766" y="2048168"/>
            <a:chExt cx="246101" cy="388799"/>
          </a:xfrm>
        </p:grpSpPr>
        <p:sp>
          <p:nvSpPr>
            <p:cNvPr id="62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951;p33"/>
          <p:cNvGrpSpPr/>
          <p:nvPr/>
        </p:nvGrpSpPr>
        <p:grpSpPr>
          <a:xfrm>
            <a:off x="171719" y="143893"/>
            <a:ext cx="897459" cy="928614"/>
            <a:chOff x="3053464" y="2436820"/>
            <a:chExt cx="897459" cy="928614"/>
          </a:xfrm>
        </p:grpSpPr>
        <p:grpSp>
          <p:nvGrpSpPr>
            <p:cNvPr id="65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74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955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67" name="Google Shape;956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" name="Google Shape;966;p33"/>
          <p:cNvGrpSpPr/>
          <p:nvPr/>
        </p:nvGrpSpPr>
        <p:grpSpPr>
          <a:xfrm>
            <a:off x="1104915" y="4085728"/>
            <a:ext cx="393094" cy="209646"/>
            <a:chOff x="2509330" y="1371995"/>
            <a:chExt cx="393094" cy="209646"/>
          </a:xfrm>
        </p:grpSpPr>
        <p:sp>
          <p:nvSpPr>
            <p:cNvPr id="77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969;p33"/>
          <p:cNvGrpSpPr/>
          <p:nvPr/>
        </p:nvGrpSpPr>
        <p:grpSpPr>
          <a:xfrm>
            <a:off x="171719" y="4216468"/>
            <a:ext cx="997658" cy="927032"/>
            <a:chOff x="1625824" y="1453020"/>
            <a:chExt cx="997658" cy="927032"/>
          </a:xfrm>
        </p:grpSpPr>
        <p:grpSp>
          <p:nvGrpSpPr>
            <p:cNvPr id="80" name="Google Shape;970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89" name="Google Shape;971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72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973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82" name="Google Shape;974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75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76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77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78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79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80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3511639" y="1171811"/>
            <a:ext cx="2015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8009" y="1842459"/>
            <a:ext cx="617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các hình được ghép bởi nhiều hình vuông nhỏ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1498009" y="2953777"/>
            <a:ext cx="6108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nào được ghép bởi nhiều hình hơn thì hình đó có diện tích lớn.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Right Arrow 93"/>
          <p:cNvSpPr/>
          <p:nvPr/>
        </p:nvSpPr>
        <p:spPr>
          <a:xfrm rot="5400000">
            <a:off x="3545677" y="2677361"/>
            <a:ext cx="334681" cy="16625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50897" y="3336132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 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8" name="Rectangle 27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9" name="Rectangle 28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0" name="Rectangle 29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1" name="Rectangle 30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2" name="Rectangle 31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3" name="Rectangle 32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4" name="Rectangle 33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5" name="Rectangle 34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6" name="Rectangle 35"/>
          <p:cNvSpPr/>
          <p:nvPr/>
        </p:nvSpPr>
        <p:spPr>
          <a:xfrm>
            <a:off x="2800350" y="914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7" name="Rectangle 36"/>
          <p:cNvSpPr/>
          <p:nvPr/>
        </p:nvSpPr>
        <p:spPr>
          <a:xfrm>
            <a:off x="4057651" y="1521619"/>
            <a:ext cx="4471986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 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 có 10 ô vuông như nhau được tách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thành: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 6 ô vuông 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Q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 4 ô vuông.</a:t>
            </a:r>
            <a:endParaRPr lang="vi-VN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130897" y="294085"/>
            <a:ext cx="137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Ví dụ </a:t>
            </a:r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" name="Google Shape;719;p27"/>
          <p:cNvGrpSpPr/>
          <p:nvPr/>
        </p:nvGrpSpPr>
        <p:grpSpPr>
          <a:xfrm>
            <a:off x="-359589" y="0"/>
            <a:ext cx="1490486" cy="960916"/>
            <a:chOff x="-75881" y="2283499"/>
            <a:chExt cx="772313" cy="497910"/>
          </a:xfrm>
        </p:grpSpPr>
        <p:sp>
          <p:nvSpPr>
            <p:cNvPr id="4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20833 0.388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5937 0.3888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20833 0.299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5937 0.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20833 0.21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5937 0.211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851 0.3888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5694 0.388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851 0.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5694 0.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1243446" y="3302577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 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577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69" name="Rectangle 68"/>
          <p:cNvSpPr/>
          <p:nvPr/>
        </p:nvSpPr>
        <p:spPr>
          <a:xfrm>
            <a:off x="13005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0" name="Rectangle 69"/>
          <p:cNvSpPr/>
          <p:nvPr/>
        </p:nvSpPr>
        <p:spPr>
          <a:xfrm>
            <a:off x="13005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1" name="Rectangle 70"/>
          <p:cNvSpPr/>
          <p:nvPr/>
        </p:nvSpPr>
        <p:spPr>
          <a:xfrm>
            <a:off x="17577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2" name="Rectangle 71"/>
          <p:cNvSpPr/>
          <p:nvPr/>
        </p:nvSpPr>
        <p:spPr>
          <a:xfrm>
            <a:off x="17577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3" name="Rectangle 72"/>
          <p:cNvSpPr/>
          <p:nvPr/>
        </p:nvSpPr>
        <p:spPr>
          <a:xfrm>
            <a:off x="13005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4" name="Rectangle 73"/>
          <p:cNvSpPr/>
          <p:nvPr/>
        </p:nvSpPr>
        <p:spPr>
          <a:xfrm>
            <a:off x="26721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5" name="Rectangle 74"/>
          <p:cNvSpPr/>
          <p:nvPr/>
        </p:nvSpPr>
        <p:spPr>
          <a:xfrm>
            <a:off x="26721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6" name="Rectangle 75"/>
          <p:cNvSpPr/>
          <p:nvPr/>
        </p:nvSpPr>
        <p:spPr>
          <a:xfrm>
            <a:off x="22149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7" name="Rectangle 76"/>
          <p:cNvSpPr/>
          <p:nvPr/>
        </p:nvSpPr>
        <p:spPr>
          <a:xfrm>
            <a:off x="22149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8" name="Rectangle 77"/>
          <p:cNvSpPr/>
          <p:nvPr/>
        </p:nvSpPr>
        <p:spPr>
          <a:xfrm>
            <a:off x="17577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79" name="Rectangle 78"/>
          <p:cNvSpPr/>
          <p:nvPr/>
        </p:nvSpPr>
        <p:spPr>
          <a:xfrm>
            <a:off x="13005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0" name="Rectangle 79"/>
          <p:cNvSpPr/>
          <p:nvPr/>
        </p:nvSpPr>
        <p:spPr>
          <a:xfrm>
            <a:off x="13005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1" name="Rectangle 80"/>
          <p:cNvSpPr/>
          <p:nvPr/>
        </p:nvSpPr>
        <p:spPr>
          <a:xfrm>
            <a:off x="17577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2" name="Rectangle 81"/>
          <p:cNvSpPr/>
          <p:nvPr/>
        </p:nvSpPr>
        <p:spPr>
          <a:xfrm>
            <a:off x="17577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3" name="Rectangle 82"/>
          <p:cNvSpPr/>
          <p:nvPr/>
        </p:nvSpPr>
        <p:spPr>
          <a:xfrm>
            <a:off x="26721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4" name="Rectangle 83"/>
          <p:cNvSpPr/>
          <p:nvPr/>
        </p:nvSpPr>
        <p:spPr>
          <a:xfrm>
            <a:off x="26721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5" name="Rectangle 84"/>
          <p:cNvSpPr/>
          <p:nvPr/>
        </p:nvSpPr>
        <p:spPr>
          <a:xfrm>
            <a:off x="22149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6" name="Rectangle 85"/>
          <p:cNvSpPr/>
          <p:nvPr/>
        </p:nvSpPr>
        <p:spPr>
          <a:xfrm>
            <a:off x="22149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7" name="Rectangle 86"/>
          <p:cNvSpPr/>
          <p:nvPr/>
        </p:nvSpPr>
        <p:spPr>
          <a:xfrm>
            <a:off x="13005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8" name="Rectangle 87"/>
          <p:cNvSpPr/>
          <p:nvPr/>
        </p:nvSpPr>
        <p:spPr>
          <a:xfrm>
            <a:off x="26721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89" name="Rectangle 88"/>
          <p:cNvSpPr/>
          <p:nvPr/>
        </p:nvSpPr>
        <p:spPr>
          <a:xfrm>
            <a:off x="26721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0" name="Rectangle 89"/>
          <p:cNvSpPr/>
          <p:nvPr/>
        </p:nvSpPr>
        <p:spPr>
          <a:xfrm>
            <a:off x="22149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1" name="Rectangle 90"/>
          <p:cNvSpPr/>
          <p:nvPr/>
        </p:nvSpPr>
        <p:spPr>
          <a:xfrm>
            <a:off x="22149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2" name="Rectangle 91"/>
          <p:cNvSpPr/>
          <p:nvPr/>
        </p:nvSpPr>
        <p:spPr>
          <a:xfrm>
            <a:off x="26721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3" name="Rectangle 92"/>
          <p:cNvSpPr/>
          <p:nvPr/>
        </p:nvSpPr>
        <p:spPr>
          <a:xfrm>
            <a:off x="22149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4" name="Rectangle 93"/>
          <p:cNvSpPr/>
          <p:nvPr/>
        </p:nvSpPr>
        <p:spPr>
          <a:xfrm>
            <a:off x="5470814" y="845127"/>
            <a:ext cx="3293918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7577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6" name="Rectangle 95"/>
          <p:cNvSpPr/>
          <p:nvPr/>
        </p:nvSpPr>
        <p:spPr>
          <a:xfrm>
            <a:off x="1300596" y="18166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7" name="Rectangle 96"/>
          <p:cNvSpPr/>
          <p:nvPr/>
        </p:nvSpPr>
        <p:spPr>
          <a:xfrm>
            <a:off x="13005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8" name="Rectangle 97"/>
          <p:cNvSpPr/>
          <p:nvPr/>
        </p:nvSpPr>
        <p:spPr>
          <a:xfrm>
            <a:off x="1757796" y="22738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9" name="Rectangle 98"/>
          <p:cNvSpPr/>
          <p:nvPr/>
        </p:nvSpPr>
        <p:spPr>
          <a:xfrm>
            <a:off x="17577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0" name="Rectangle 99"/>
          <p:cNvSpPr/>
          <p:nvPr/>
        </p:nvSpPr>
        <p:spPr>
          <a:xfrm>
            <a:off x="1300596" y="273107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3994872" y="2357004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Hình N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6721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3" name="Rectangle 102"/>
          <p:cNvSpPr/>
          <p:nvPr/>
        </p:nvSpPr>
        <p:spPr>
          <a:xfrm>
            <a:off x="26721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4" name="Rectangle 103"/>
          <p:cNvSpPr/>
          <p:nvPr/>
        </p:nvSpPr>
        <p:spPr>
          <a:xfrm>
            <a:off x="2214996" y="22738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5" name="Rectangle 104"/>
          <p:cNvSpPr/>
          <p:nvPr/>
        </p:nvSpPr>
        <p:spPr>
          <a:xfrm>
            <a:off x="2214996" y="2731077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06" name="Text Box 17"/>
          <p:cNvSpPr txBox="1">
            <a:spLocks noChangeArrowheads="1"/>
          </p:cNvSpPr>
          <p:nvPr/>
        </p:nvSpPr>
        <p:spPr bwMode="auto">
          <a:xfrm>
            <a:off x="3759778" y="4095750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Hình Q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70814" y="3129118"/>
            <a:ext cx="3356263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Down Arrow 107"/>
          <p:cNvSpPr/>
          <p:nvPr/>
        </p:nvSpPr>
        <p:spPr>
          <a:xfrm>
            <a:off x="7032048" y="2696302"/>
            <a:ext cx="171450" cy="3429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0.30833 -0.1663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0.30833 -0.1663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0.30833 -0.1663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0.30833 -0.1663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0.30833 -0.1663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0.30833 -0.1663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0.175 0.17747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0.175 0.1774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0.175 0.17747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0.175 0.1774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  <p:bldP spid="103" grpId="0" animBg="1"/>
      <p:bldP spid="104" grpId="0" animBg="1"/>
      <p:bldP spid="105" grpId="0" animBg="1"/>
      <p:bldP spid="106" grpId="0"/>
      <p:bldP spid="107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64419" y="3099228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87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1" name="Rectangle 10"/>
          <p:cNvSpPr/>
          <p:nvPr/>
        </p:nvSpPr>
        <p:spPr>
          <a:xfrm>
            <a:off x="7215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2" name="Rectangle 11"/>
          <p:cNvSpPr/>
          <p:nvPr/>
        </p:nvSpPr>
        <p:spPr>
          <a:xfrm>
            <a:off x="7215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3" name="Rectangle 12"/>
          <p:cNvSpPr/>
          <p:nvPr/>
        </p:nvSpPr>
        <p:spPr>
          <a:xfrm>
            <a:off x="11787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4" name="Rectangle 13"/>
          <p:cNvSpPr/>
          <p:nvPr/>
        </p:nvSpPr>
        <p:spPr>
          <a:xfrm>
            <a:off x="11787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5" name="Rectangle 14"/>
          <p:cNvSpPr/>
          <p:nvPr/>
        </p:nvSpPr>
        <p:spPr>
          <a:xfrm>
            <a:off x="7215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6" name="Rectangle 15"/>
          <p:cNvSpPr/>
          <p:nvPr/>
        </p:nvSpPr>
        <p:spPr>
          <a:xfrm>
            <a:off x="20931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7" name="Rectangle 16"/>
          <p:cNvSpPr/>
          <p:nvPr/>
        </p:nvSpPr>
        <p:spPr>
          <a:xfrm>
            <a:off x="20931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8" name="Rectangle 17"/>
          <p:cNvSpPr/>
          <p:nvPr/>
        </p:nvSpPr>
        <p:spPr>
          <a:xfrm>
            <a:off x="16359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9" name="Rectangle 18"/>
          <p:cNvSpPr/>
          <p:nvPr/>
        </p:nvSpPr>
        <p:spPr>
          <a:xfrm>
            <a:off x="16359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0" name="Rectangle 19"/>
          <p:cNvSpPr/>
          <p:nvPr/>
        </p:nvSpPr>
        <p:spPr>
          <a:xfrm>
            <a:off x="11787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1" name="Rectangle 20"/>
          <p:cNvSpPr/>
          <p:nvPr/>
        </p:nvSpPr>
        <p:spPr>
          <a:xfrm>
            <a:off x="7215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2" name="Rectangle 21"/>
          <p:cNvSpPr/>
          <p:nvPr/>
        </p:nvSpPr>
        <p:spPr>
          <a:xfrm>
            <a:off x="7215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3" name="Rectangle 22"/>
          <p:cNvSpPr/>
          <p:nvPr/>
        </p:nvSpPr>
        <p:spPr>
          <a:xfrm>
            <a:off x="11787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4" name="Rectangle 23"/>
          <p:cNvSpPr/>
          <p:nvPr/>
        </p:nvSpPr>
        <p:spPr>
          <a:xfrm>
            <a:off x="11787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5" name="Rectangle 24"/>
          <p:cNvSpPr/>
          <p:nvPr/>
        </p:nvSpPr>
        <p:spPr>
          <a:xfrm>
            <a:off x="20931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6" name="Rectangle 25"/>
          <p:cNvSpPr/>
          <p:nvPr/>
        </p:nvSpPr>
        <p:spPr>
          <a:xfrm>
            <a:off x="20931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7" name="Rectangle 26"/>
          <p:cNvSpPr/>
          <p:nvPr/>
        </p:nvSpPr>
        <p:spPr>
          <a:xfrm>
            <a:off x="16359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8" name="Rectangle 27"/>
          <p:cNvSpPr/>
          <p:nvPr/>
        </p:nvSpPr>
        <p:spPr>
          <a:xfrm>
            <a:off x="16359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9" name="Rectangle 28"/>
          <p:cNvSpPr/>
          <p:nvPr/>
        </p:nvSpPr>
        <p:spPr>
          <a:xfrm>
            <a:off x="7215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0" name="Rectangle 29"/>
          <p:cNvSpPr/>
          <p:nvPr/>
        </p:nvSpPr>
        <p:spPr>
          <a:xfrm>
            <a:off x="20931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1" name="Rectangle 30"/>
          <p:cNvSpPr/>
          <p:nvPr/>
        </p:nvSpPr>
        <p:spPr>
          <a:xfrm>
            <a:off x="20931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2" name="Rectangle 31"/>
          <p:cNvSpPr/>
          <p:nvPr/>
        </p:nvSpPr>
        <p:spPr>
          <a:xfrm>
            <a:off x="16359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3" name="Rectangle 32"/>
          <p:cNvSpPr/>
          <p:nvPr/>
        </p:nvSpPr>
        <p:spPr>
          <a:xfrm>
            <a:off x="16359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4" name="Rectangle 33"/>
          <p:cNvSpPr/>
          <p:nvPr/>
        </p:nvSpPr>
        <p:spPr>
          <a:xfrm>
            <a:off x="20931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5" name="Rectangle 34"/>
          <p:cNvSpPr/>
          <p:nvPr/>
        </p:nvSpPr>
        <p:spPr>
          <a:xfrm>
            <a:off x="16359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6" name="Rectangle 35"/>
          <p:cNvSpPr/>
          <p:nvPr/>
        </p:nvSpPr>
        <p:spPr>
          <a:xfrm>
            <a:off x="5329236" y="714376"/>
            <a:ext cx="3178969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ô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87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8" name="Rectangle 37"/>
          <p:cNvSpPr/>
          <p:nvPr/>
        </p:nvSpPr>
        <p:spPr>
          <a:xfrm>
            <a:off x="721519" y="16859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9" name="Rectangle 38"/>
          <p:cNvSpPr/>
          <p:nvPr/>
        </p:nvSpPr>
        <p:spPr>
          <a:xfrm>
            <a:off x="7215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0" name="Rectangle 39"/>
          <p:cNvSpPr/>
          <p:nvPr/>
        </p:nvSpPr>
        <p:spPr>
          <a:xfrm>
            <a:off x="1178719" y="21431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1" name="Rectangle 40"/>
          <p:cNvSpPr/>
          <p:nvPr/>
        </p:nvSpPr>
        <p:spPr>
          <a:xfrm>
            <a:off x="11787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2" name="Rectangle 41"/>
          <p:cNvSpPr/>
          <p:nvPr/>
        </p:nvSpPr>
        <p:spPr>
          <a:xfrm>
            <a:off x="721519" y="2600326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3655811" y="2221127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Hình 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931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5" name="Rectangle 44"/>
          <p:cNvSpPr/>
          <p:nvPr/>
        </p:nvSpPr>
        <p:spPr>
          <a:xfrm>
            <a:off x="20931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6" name="Rectangle 45"/>
          <p:cNvSpPr/>
          <p:nvPr/>
        </p:nvSpPr>
        <p:spPr>
          <a:xfrm>
            <a:off x="1635919" y="21431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7" name="Rectangle 46"/>
          <p:cNvSpPr/>
          <p:nvPr/>
        </p:nvSpPr>
        <p:spPr>
          <a:xfrm>
            <a:off x="1635919" y="2600326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655811" y="3971926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Hình 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29237" y="2943226"/>
            <a:ext cx="3178968" cy="10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6918720" y="2514601"/>
            <a:ext cx="171450" cy="3429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0834 -0.1663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0834 -0.1663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0834 -0.1663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0834 -0.1663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0.30834 -0.1663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0.30834 -0.1663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0.175 0.1774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75 0.17747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0.30834 -0.1663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0834 -0.1663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8" grpId="0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240359" y="1902084"/>
            <a:ext cx="5406135" cy="1782096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179743" y="1894802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210670" y="79429"/>
            <a:ext cx="3528345" cy="4537363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8045429" y="353396"/>
            <a:ext cx="563996" cy="527253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7509748" y="4448042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308474" y="132040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4342703" y="2166145"/>
            <a:ext cx="34029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dirty="0" smtClean="0">
                <a:solidFill>
                  <a:srgbClr val="FF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Luyện tập</a:t>
            </a:r>
            <a:endParaRPr lang="en-US" altLang="en-US" sz="6600" dirty="0">
              <a:solidFill>
                <a:srgbClr val="FF0000"/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83586" y="373859"/>
            <a:ext cx="50792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Câu nào đúng, câu nào sai?</a:t>
            </a:r>
            <a:endParaRPr lang="en-US" alt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5881687" y="1404789"/>
            <a:ext cx="2171700" cy="1257300"/>
          </a:xfrm>
          <a:custGeom>
            <a:avLst/>
            <a:gdLst>
              <a:gd name="T0" fmla="*/ 0 w 1776"/>
              <a:gd name="T1" fmla="*/ 2147483647 h 960"/>
              <a:gd name="T2" fmla="*/ 2147483647 w 1776"/>
              <a:gd name="T3" fmla="*/ 0 h 960"/>
              <a:gd name="T4" fmla="*/ 2147483647 w 1776"/>
              <a:gd name="T5" fmla="*/ 2147483647 h 960"/>
              <a:gd name="T6" fmla="*/ 0 w 1776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960"/>
              <a:gd name="T14" fmla="*/ 1776 w 1776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960">
                <a:moveTo>
                  <a:pt x="0" y="960"/>
                </a:moveTo>
                <a:lnTo>
                  <a:pt x="528" y="0"/>
                </a:lnTo>
                <a:lnTo>
                  <a:pt x="1776" y="960"/>
                </a:lnTo>
                <a:lnTo>
                  <a:pt x="0" y="96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5881687" y="2662089"/>
            <a:ext cx="2171700" cy="857250"/>
          </a:xfrm>
          <a:custGeom>
            <a:avLst/>
            <a:gdLst>
              <a:gd name="T0" fmla="*/ 0 w 1776"/>
              <a:gd name="T1" fmla="*/ 0 h 432"/>
              <a:gd name="T2" fmla="*/ 2147483647 w 1776"/>
              <a:gd name="T3" fmla="*/ 0 h 432"/>
              <a:gd name="T4" fmla="*/ 2147483647 w 1776"/>
              <a:gd name="T5" fmla="*/ 2147483647 h 432"/>
              <a:gd name="T6" fmla="*/ 0 w 1776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432"/>
              <a:gd name="T14" fmla="*/ 1776 w 177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432">
                <a:moveTo>
                  <a:pt x="0" y="0"/>
                </a:moveTo>
                <a:lnTo>
                  <a:pt x="1776" y="0"/>
                </a:lnTo>
                <a:lnTo>
                  <a:pt x="1008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396037" y="1119040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.VnArialH" panose="020B7200000000000000" pitchFamily="34" charset="0"/>
              </a:rPr>
              <a:t>B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538787" y="2547790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967537" y="3519340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.VnArialH" panose="020B7200000000000000" pitchFamily="34" charset="0"/>
              </a:rPr>
              <a:t>D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8053387" y="2490640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5">
                    <a:lumMod val="50000"/>
                  </a:schemeClr>
                </a:solidFill>
                <a:latin typeface=".VnArialH" panose="020B7200000000000000" pitchFamily="34" charset="0"/>
              </a:rPr>
              <a:t>C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73182" y="1143000"/>
            <a:ext cx="4598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70C0"/>
                </a:solidFill>
                <a:latin typeface=".VnTime" panose="020B7200000000000000" pitchFamily="34" charset="0"/>
              </a:rPr>
              <a:t>a)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tứ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ABCD.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110836" y="2114550"/>
            <a:ext cx="4668332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70C0"/>
                </a:solidFill>
                <a:latin typeface=".VnTime" panose="020B7200000000000000" pitchFamily="34" charset="0"/>
              </a:rPr>
              <a:t>b)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tứ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ABCD.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173182" y="3200401"/>
            <a:ext cx="42845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70C0"/>
                </a:solidFill>
                <a:latin typeface=".VnTime" panose="020B7200000000000000" pitchFamily="34" charset="0"/>
              </a:rPr>
              <a:t>c)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tứ giác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15699" y="1169434"/>
            <a:ext cx="4191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07960" y="3200401"/>
            <a:ext cx="4191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15699" y="2217869"/>
            <a:ext cx="4036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FF0000"/>
                </a:solidFill>
                <a:latin typeface=".VnTime" pitchFamily="34" charset="0"/>
              </a:rPr>
              <a:t>Đ</a:t>
            </a:r>
            <a:endParaRPr lang="en-US" alt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3974" y="342008"/>
            <a:ext cx="1181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39549" y="752462"/>
            <a:ext cx="2196719" cy="2196719"/>
            <a:chOff x="1000100" y="1071546"/>
            <a:chExt cx="3071835" cy="3071835"/>
          </a:xfrm>
          <a:solidFill>
            <a:srgbClr val="FFFF99"/>
          </a:solidFill>
        </p:grpSpPr>
        <p:sp>
          <p:nvSpPr>
            <p:cNvPr id="39" name="Rectangle 38"/>
            <p:cNvSpPr/>
            <p:nvPr/>
          </p:nvSpPr>
          <p:spPr>
            <a:xfrm>
              <a:off x="1000100" y="3375422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36017" y="2607463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68059" y="2607463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0100" y="2607463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6017" y="18395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68059" y="18395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00100" y="1071546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03976" y="1071546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36017" y="1071546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00100" y="18395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68059" y="1071546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10800000">
            <a:off x="4839892" y="750081"/>
            <a:ext cx="2196719" cy="2171175"/>
            <a:chOff x="4250529" y="1089405"/>
            <a:chExt cx="3071835" cy="3036116"/>
          </a:xfrm>
          <a:solidFill>
            <a:srgbClr val="FFCCFF"/>
          </a:solidFill>
        </p:grpSpPr>
        <p:sp>
          <p:nvSpPr>
            <p:cNvPr id="51" name="Rectangle 50"/>
            <p:cNvSpPr/>
            <p:nvPr/>
          </p:nvSpPr>
          <p:spPr>
            <a:xfrm>
              <a:off x="5786446" y="2625322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18488" y="2625322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86446" y="1857364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18488" y="1857364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50529" y="10894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4405" y="10894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786446" y="10894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18488" y="1089405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18487" y="3357562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86446" y="3357562"/>
              <a:ext cx="767959" cy="7679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357312" y="3375423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a) Hình      gồm bao nhiêu ô vuông?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57312" y="4125516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b) So sánh diện tích hình     với diện tích hình 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214563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750344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339704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875485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214563" y="1339454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750344" y="1339454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6126" y="1339454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375673" y="2411016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214563" y="2411016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339704" y="1875235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750344" y="1875235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375673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911454" y="803673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375673" y="1339454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911454" y="1339454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375673" y="1875235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911454" y="1875235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39892" y="2411016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214563" y="1875235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911454" y="2411016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500813" y="2411016"/>
            <a:ext cx="53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357312" y="3750469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Hình      gồm bao nhiêu ô vuông?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357312" y="3373042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Hình      gồm 11 ô vuông 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357312" y="3749682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Hình      gồm 10 ô vuông  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357312" y="4125514"/>
            <a:ext cx="648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Diện tích hình      lớn hơn diện tích hình 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856626" y="3104854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774849" y="3053059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2482453" y="3499242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408793" y="3870698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692571" y="4238324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335269" y="4232528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482453" y="3509707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408793" y="3861073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725157" y="4232528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957769" y="4238323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5" grpId="0"/>
      <p:bldP spid="65" grpId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1" grpId="0"/>
      <p:bldP spid="93" grpId="0"/>
      <p:bldP spid="95" grpId="0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5" grpId="0"/>
      <p:bldP spid="106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9437" y="226864"/>
            <a:ext cx="8188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So </a:t>
            </a:r>
            <a:r>
              <a:rPr lang="vi-VN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sánh diện tích hình      với diện tích hình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32538" y="1339445"/>
            <a:ext cx="1285884" cy="1285884"/>
            <a:chOff x="3000364" y="1571612"/>
            <a:chExt cx="1714512" cy="17145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3000364" y="2143116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71868" y="2714620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00364" y="2714620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37" name="Right Triangle 36"/>
            <p:cNvSpPr/>
            <p:nvPr/>
          </p:nvSpPr>
          <p:spPr>
            <a:xfrm>
              <a:off x="3571868" y="2143116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38" name="Right Triangle 37"/>
            <p:cNvSpPr/>
            <p:nvPr/>
          </p:nvSpPr>
          <p:spPr>
            <a:xfrm>
              <a:off x="4143372" y="2714620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3000364" y="1571612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46654" y="1339445"/>
            <a:ext cx="1285884" cy="1285884"/>
            <a:chOff x="1285852" y="1571612"/>
            <a:chExt cx="1714512" cy="17145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2428860" y="2143116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7356" y="2714620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28860" y="2714620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4" name="Right Triangle 43"/>
            <p:cNvSpPr/>
            <p:nvPr/>
          </p:nvSpPr>
          <p:spPr>
            <a:xfrm rot="16200000">
              <a:off x="2428860" y="1571612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6200000">
              <a:off x="1857356" y="2143116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6" name="Right Triangle 45"/>
            <p:cNvSpPr/>
            <p:nvPr/>
          </p:nvSpPr>
          <p:spPr>
            <a:xfrm rot="16200000">
              <a:off x="1285852" y="2714620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11004" y="1339445"/>
            <a:ext cx="1285884" cy="1285884"/>
            <a:chOff x="5857884" y="1857364"/>
            <a:chExt cx="1714512" cy="17145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Rectangle 47"/>
            <p:cNvSpPr/>
            <p:nvPr/>
          </p:nvSpPr>
          <p:spPr>
            <a:xfrm rot="5400000">
              <a:off x="6429388" y="1857364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5857884" y="2428868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857884" y="1857364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 rot="5400000">
              <a:off x="6429388" y="2428868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2" name="Right Triangle 51"/>
            <p:cNvSpPr/>
            <p:nvPr/>
          </p:nvSpPr>
          <p:spPr>
            <a:xfrm rot="5400000">
              <a:off x="5857884" y="3000372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3" name="Right Triangle 52"/>
            <p:cNvSpPr/>
            <p:nvPr/>
          </p:nvSpPr>
          <p:spPr>
            <a:xfrm rot="5400000">
              <a:off x="7000892" y="1857364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00892" y="2428868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29388" y="3000372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00892" y="3000372"/>
              <a:ext cx="571504" cy="5715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 rot="16200000">
              <a:off x="7000892" y="1857364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 rot="16200000">
              <a:off x="6429388" y="2428868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  <p:sp>
          <p:nvSpPr>
            <p:cNvPr id="59" name="Right Triangle 58"/>
            <p:cNvSpPr/>
            <p:nvPr/>
          </p:nvSpPr>
          <p:spPr>
            <a:xfrm rot="16200000">
              <a:off x="5857884" y="3000372"/>
              <a:ext cx="571504" cy="57150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357313" y="3375422"/>
            <a:ext cx="6429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Diện tích hình              diện tích hình 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402682" y="1955007"/>
            <a:ext cx="1660922" cy="1190"/>
          </a:xfrm>
          <a:prstGeom prst="line">
            <a:avLst/>
          </a:prstGeom>
          <a:ln w="63500" cap="flat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143375" y="3375422"/>
            <a:ext cx="10919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bằng </a:t>
            </a:r>
            <a:endParaRPr lang="vi-VN" altLang="en-US" sz="3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18224" y="2930287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812388" y="352266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992007" y="352265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142527" y="2930287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701326" y="3536176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317520" y="3543102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26644" y="1145922"/>
            <a:ext cx="146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 1: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2716E-6 L 0.14253 -3.8271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839357" y="382259"/>
            <a:ext cx="6906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diện tích hình </a:t>
            </a: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650332" y="3315980"/>
            <a:ext cx="11441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700" b="1" dirty="0">
                <a:solidFill>
                  <a:srgbClr val="000000"/>
                </a:solidFill>
                <a:latin typeface="HP001 4 hàng" panose="020B0603050302020204" pitchFamily="34" charset="0"/>
              </a:rPr>
              <a:t>A</a:t>
            </a: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6310269" y="3315981"/>
            <a:ext cx="631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700" b="1">
                <a:solidFill>
                  <a:srgbClr val="000000"/>
                </a:solidFill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125" name="AutoShape 4"/>
          <p:cNvSpPr>
            <a:spLocks noChangeAspect="1" noChangeArrowheads="1"/>
          </p:cNvSpPr>
          <p:nvPr/>
        </p:nvSpPr>
        <p:spPr bwMode="auto">
          <a:xfrm>
            <a:off x="5353050" y="1159669"/>
            <a:ext cx="2071688" cy="20657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 b="1" i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roup 5"/>
          <p:cNvGrpSpPr>
            <a:grpSpLocks/>
          </p:cNvGrpSpPr>
          <p:nvPr/>
        </p:nvGrpSpPr>
        <p:grpSpPr bwMode="auto">
          <a:xfrm>
            <a:off x="5498307" y="1143000"/>
            <a:ext cx="2058591" cy="2058591"/>
            <a:chOff x="2654" y="4498"/>
            <a:chExt cx="4320" cy="4321"/>
          </a:xfrm>
        </p:grpSpPr>
        <p:sp>
          <p:nvSpPr>
            <p:cNvPr id="127" name="Rectangle 6"/>
            <p:cNvSpPr>
              <a:spLocks noChangeArrowheads="1"/>
            </p:cNvSpPr>
            <p:nvPr/>
          </p:nvSpPr>
          <p:spPr bwMode="auto">
            <a:xfrm>
              <a:off x="2654" y="4498"/>
              <a:ext cx="1441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/>
          </p:nvSpPr>
          <p:spPr bwMode="auto">
            <a:xfrm>
              <a:off x="4098" y="4498"/>
              <a:ext cx="144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8"/>
            <p:cNvSpPr>
              <a:spLocks noChangeArrowheads="1"/>
            </p:cNvSpPr>
            <p:nvPr/>
          </p:nvSpPr>
          <p:spPr bwMode="auto">
            <a:xfrm>
              <a:off x="5535" y="4498"/>
              <a:ext cx="1439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2655" y="5938"/>
              <a:ext cx="144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4090" y="5938"/>
              <a:ext cx="144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11"/>
            <p:cNvSpPr>
              <a:spLocks noChangeArrowheads="1"/>
            </p:cNvSpPr>
            <p:nvPr/>
          </p:nvSpPr>
          <p:spPr bwMode="auto">
            <a:xfrm>
              <a:off x="5530" y="5938"/>
              <a:ext cx="1440" cy="1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2"/>
            <p:cNvSpPr>
              <a:spLocks noChangeArrowheads="1"/>
            </p:cNvSpPr>
            <p:nvPr/>
          </p:nvSpPr>
          <p:spPr bwMode="auto">
            <a:xfrm>
              <a:off x="2658" y="7378"/>
              <a:ext cx="1441" cy="1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13"/>
            <p:cNvSpPr>
              <a:spLocks noChangeArrowheads="1"/>
            </p:cNvSpPr>
            <p:nvPr/>
          </p:nvSpPr>
          <p:spPr bwMode="auto">
            <a:xfrm>
              <a:off x="4097" y="7378"/>
              <a:ext cx="144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14"/>
            <p:cNvSpPr>
              <a:spLocks noChangeArrowheads="1"/>
            </p:cNvSpPr>
            <p:nvPr/>
          </p:nvSpPr>
          <p:spPr bwMode="auto">
            <a:xfrm>
              <a:off x="5532" y="7378"/>
              <a:ext cx="144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15"/>
          <p:cNvGrpSpPr>
            <a:grpSpLocks/>
          </p:cNvGrpSpPr>
          <p:nvPr/>
        </p:nvGrpSpPr>
        <p:grpSpPr bwMode="auto">
          <a:xfrm>
            <a:off x="1170385" y="1154907"/>
            <a:ext cx="4110038" cy="2057400"/>
            <a:chOff x="158" y="1616"/>
            <a:chExt cx="3452" cy="1728"/>
          </a:xfrm>
        </p:grpSpPr>
        <p:grpSp>
          <p:nvGrpSpPr>
            <p:cNvPr id="137" name="Group 16"/>
            <p:cNvGrpSpPr>
              <a:grpSpLocks/>
            </p:cNvGrpSpPr>
            <p:nvPr/>
          </p:nvGrpSpPr>
          <p:grpSpPr bwMode="auto">
            <a:xfrm>
              <a:off x="158" y="1616"/>
              <a:ext cx="1727" cy="1728"/>
              <a:chOff x="6004" y="10079"/>
              <a:chExt cx="4319" cy="4321"/>
            </a:xfrm>
          </p:grpSpPr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8883" y="1151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8"/>
              <p:cNvSpPr>
                <a:spLocks noChangeArrowheads="1"/>
              </p:cNvSpPr>
              <p:nvPr/>
            </p:nvSpPr>
            <p:spPr bwMode="auto">
              <a:xfrm>
                <a:off x="8883" y="1295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9"/>
              <p:cNvSpPr>
                <a:spLocks noChangeArrowheads="1"/>
              </p:cNvSpPr>
              <p:nvPr/>
            </p:nvSpPr>
            <p:spPr bwMode="auto">
              <a:xfrm>
                <a:off x="7443" y="1295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AutoShape 20"/>
              <p:cNvSpPr>
                <a:spLocks noChangeArrowheads="1"/>
              </p:cNvSpPr>
              <p:nvPr/>
            </p:nvSpPr>
            <p:spPr bwMode="auto">
              <a:xfrm rot="-5400000">
                <a:off x="6004" y="12960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AutoShape 21"/>
              <p:cNvSpPr>
                <a:spLocks noChangeArrowheads="1"/>
              </p:cNvSpPr>
              <p:nvPr/>
            </p:nvSpPr>
            <p:spPr bwMode="auto">
              <a:xfrm rot="-5400000">
                <a:off x="8883" y="10079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AutoShape 22"/>
              <p:cNvSpPr>
                <a:spLocks noChangeArrowheads="1"/>
              </p:cNvSpPr>
              <p:nvPr/>
            </p:nvSpPr>
            <p:spPr bwMode="auto">
              <a:xfrm rot="-5400000">
                <a:off x="7443" y="11519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8" name="Group 23"/>
            <p:cNvGrpSpPr>
              <a:grpSpLocks/>
            </p:cNvGrpSpPr>
            <p:nvPr/>
          </p:nvGrpSpPr>
          <p:grpSpPr bwMode="auto">
            <a:xfrm rot="5400000">
              <a:off x="1882" y="1617"/>
              <a:ext cx="1727" cy="1728"/>
              <a:chOff x="6004" y="10079"/>
              <a:chExt cx="4319" cy="4321"/>
            </a:xfrm>
          </p:grpSpPr>
          <p:sp>
            <p:nvSpPr>
              <p:cNvPr id="139" name="Rectangle 24"/>
              <p:cNvSpPr>
                <a:spLocks noChangeArrowheads="1"/>
              </p:cNvSpPr>
              <p:nvPr/>
            </p:nvSpPr>
            <p:spPr bwMode="auto">
              <a:xfrm>
                <a:off x="8883" y="1151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8883" y="1295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Rectangle 26"/>
              <p:cNvSpPr>
                <a:spLocks noChangeArrowheads="1"/>
              </p:cNvSpPr>
              <p:nvPr/>
            </p:nvSpPr>
            <p:spPr bwMode="auto">
              <a:xfrm>
                <a:off x="7443" y="12959"/>
                <a:ext cx="1440" cy="144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AutoShape 27"/>
              <p:cNvSpPr>
                <a:spLocks noChangeArrowheads="1"/>
              </p:cNvSpPr>
              <p:nvPr/>
            </p:nvSpPr>
            <p:spPr bwMode="auto">
              <a:xfrm rot="-5400000">
                <a:off x="6004" y="12960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AutoShape 28"/>
              <p:cNvSpPr>
                <a:spLocks noChangeArrowheads="1"/>
              </p:cNvSpPr>
              <p:nvPr/>
            </p:nvSpPr>
            <p:spPr bwMode="auto">
              <a:xfrm rot="-5400000">
                <a:off x="8883" y="10079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AutoShape 29"/>
              <p:cNvSpPr>
                <a:spLocks noChangeArrowheads="1"/>
              </p:cNvSpPr>
              <p:nvPr/>
            </p:nvSpPr>
            <p:spPr bwMode="auto">
              <a:xfrm rot="-5400000">
                <a:off x="7443" y="11519"/>
                <a:ext cx="1440" cy="144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1pPr>
                <a:lvl2pPr marL="742950" indent="-28575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2pPr>
                <a:lvl3pPr marL="11430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3pPr>
                <a:lvl4pPr marL="16002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4pPr>
                <a:lvl5pPr marL="2057400" indent="-228600" algn="ctr" eaLnBrk="0" hangingPunct="0"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Avo" pitchFamily="2" charset="0"/>
                  </a:defRPr>
                </a:lvl9pPr>
              </a:lstStyle>
              <a:p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1" name="Group 33"/>
          <p:cNvGrpSpPr>
            <a:grpSpLocks/>
          </p:cNvGrpSpPr>
          <p:nvPr/>
        </p:nvGrpSpPr>
        <p:grpSpPr bwMode="auto">
          <a:xfrm rot="16200000">
            <a:off x="5498902" y="1142406"/>
            <a:ext cx="2056210" cy="2057400"/>
            <a:chOff x="6004" y="10079"/>
            <a:chExt cx="4319" cy="4321"/>
          </a:xfrm>
        </p:grpSpPr>
        <p:sp>
          <p:nvSpPr>
            <p:cNvPr id="152" name="Rectangle 34"/>
            <p:cNvSpPr>
              <a:spLocks noChangeArrowheads="1"/>
            </p:cNvSpPr>
            <p:nvPr/>
          </p:nvSpPr>
          <p:spPr bwMode="auto">
            <a:xfrm>
              <a:off x="8883" y="1151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35"/>
            <p:cNvSpPr>
              <a:spLocks noChangeArrowheads="1"/>
            </p:cNvSpPr>
            <p:nvPr/>
          </p:nvSpPr>
          <p:spPr bwMode="auto">
            <a:xfrm>
              <a:off x="888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36"/>
            <p:cNvSpPr>
              <a:spLocks noChangeArrowheads="1"/>
            </p:cNvSpPr>
            <p:nvPr/>
          </p:nvSpPr>
          <p:spPr bwMode="auto">
            <a:xfrm>
              <a:off x="744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AutoShape 37"/>
            <p:cNvSpPr>
              <a:spLocks noChangeArrowheads="1"/>
            </p:cNvSpPr>
            <p:nvPr/>
          </p:nvSpPr>
          <p:spPr bwMode="auto">
            <a:xfrm rot="-5400000">
              <a:off x="6004" y="12960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AutoShape 38"/>
            <p:cNvSpPr>
              <a:spLocks noChangeArrowheads="1"/>
            </p:cNvSpPr>
            <p:nvPr/>
          </p:nvSpPr>
          <p:spPr bwMode="auto">
            <a:xfrm rot="-5400000">
              <a:off x="8883" y="1007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AutoShape 39"/>
            <p:cNvSpPr>
              <a:spLocks noChangeArrowheads="1"/>
            </p:cNvSpPr>
            <p:nvPr/>
          </p:nvSpPr>
          <p:spPr bwMode="auto">
            <a:xfrm rot="-5400000">
              <a:off x="7443" y="1151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40"/>
          <p:cNvGrpSpPr>
            <a:grpSpLocks/>
          </p:cNvGrpSpPr>
          <p:nvPr/>
        </p:nvGrpSpPr>
        <p:grpSpPr bwMode="auto">
          <a:xfrm rot="5400000">
            <a:off x="5498902" y="1147168"/>
            <a:ext cx="2056210" cy="2057400"/>
            <a:chOff x="6004" y="10079"/>
            <a:chExt cx="4319" cy="4321"/>
          </a:xfrm>
        </p:grpSpPr>
        <p:sp>
          <p:nvSpPr>
            <p:cNvPr id="159" name="Rectangle 41"/>
            <p:cNvSpPr>
              <a:spLocks noChangeArrowheads="1"/>
            </p:cNvSpPr>
            <p:nvPr/>
          </p:nvSpPr>
          <p:spPr bwMode="auto">
            <a:xfrm>
              <a:off x="8883" y="1151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42"/>
            <p:cNvSpPr>
              <a:spLocks noChangeArrowheads="1"/>
            </p:cNvSpPr>
            <p:nvPr/>
          </p:nvSpPr>
          <p:spPr bwMode="auto">
            <a:xfrm>
              <a:off x="888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43"/>
            <p:cNvSpPr>
              <a:spLocks noChangeArrowheads="1"/>
            </p:cNvSpPr>
            <p:nvPr/>
          </p:nvSpPr>
          <p:spPr bwMode="auto">
            <a:xfrm>
              <a:off x="744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AutoShape 44"/>
            <p:cNvSpPr>
              <a:spLocks noChangeArrowheads="1"/>
            </p:cNvSpPr>
            <p:nvPr/>
          </p:nvSpPr>
          <p:spPr bwMode="auto">
            <a:xfrm rot="-5400000">
              <a:off x="6004" y="12960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AutoShape 45"/>
            <p:cNvSpPr>
              <a:spLocks noChangeArrowheads="1"/>
            </p:cNvSpPr>
            <p:nvPr/>
          </p:nvSpPr>
          <p:spPr bwMode="auto">
            <a:xfrm rot="-5400000">
              <a:off x="8883" y="1007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AutoShape 46"/>
            <p:cNvSpPr>
              <a:spLocks noChangeArrowheads="1"/>
            </p:cNvSpPr>
            <p:nvPr/>
          </p:nvSpPr>
          <p:spPr bwMode="auto">
            <a:xfrm rot="-5400000">
              <a:off x="7443" y="1151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47"/>
          <p:cNvGrpSpPr>
            <a:grpSpLocks/>
          </p:cNvGrpSpPr>
          <p:nvPr/>
        </p:nvGrpSpPr>
        <p:grpSpPr bwMode="auto">
          <a:xfrm>
            <a:off x="5498307" y="1159669"/>
            <a:ext cx="2056210" cy="2057400"/>
            <a:chOff x="6004" y="10079"/>
            <a:chExt cx="4319" cy="4321"/>
          </a:xfrm>
        </p:grpSpPr>
        <p:sp>
          <p:nvSpPr>
            <p:cNvPr id="166" name="Rectangle 48"/>
            <p:cNvSpPr>
              <a:spLocks noChangeArrowheads="1"/>
            </p:cNvSpPr>
            <p:nvPr/>
          </p:nvSpPr>
          <p:spPr bwMode="auto">
            <a:xfrm>
              <a:off x="8883" y="1151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49"/>
            <p:cNvSpPr>
              <a:spLocks noChangeArrowheads="1"/>
            </p:cNvSpPr>
            <p:nvPr/>
          </p:nvSpPr>
          <p:spPr bwMode="auto">
            <a:xfrm>
              <a:off x="888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50"/>
            <p:cNvSpPr>
              <a:spLocks noChangeArrowheads="1"/>
            </p:cNvSpPr>
            <p:nvPr/>
          </p:nvSpPr>
          <p:spPr bwMode="auto">
            <a:xfrm>
              <a:off x="7443" y="12959"/>
              <a:ext cx="1440" cy="144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AutoShape 51"/>
            <p:cNvSpPr>
              <a:spLocks noChangeArrowheads="1"/>
            </p:cNvSpPr>
            <p:nvPr/>
          </p:nvSpPr>
          <p:spPr bwMode="auto">
            <a:xfrm rot="-5400000">
              <a:off x="6004" y="12960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AutoShape 52"/>
            <p:cNvSpPr>
              <a:spLocks noChangeArrowheads="1"/>
            </p:cNvSpPr>
            <p:nvPr/>
          </p:nvSpPr>
          <p:spPr bwMode="auto">
            <a:xfrm rot="-5400000">
              <a:off x="8883" y="1007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AutoShape 53"/>
            <p:cNvSpPr>
              <a:spLocks noChangeArrowheads="1"/>
            </p:cNvSpPr>
            <p:nvPr/>
          </p:nvSpPr>
          <p:spPr bwMode="auto">
            <a:xfrm rot="-5400000">
              <a:off x="7443" y="11519"/>
              <a:ext cx="1440" cy="1440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endParaRPr lang="vi-VN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" name="Line 56"/>
          <p:cNvSpPr>
            <a:spLocks noChangeShapeType="1"/>
          </p:cNvSpPr>
          <p:nvPr/>
        </p:nvSpPr>
        <p:spPr bwMode="auto">
          <a:xfrm>
            <a:off x="5473304" y="1112044"/>
            <a:ext cx="2106215" cy="2106216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188519" y="1143000"/>
            <a:ext cx="146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 2: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1.85185E-6 L -0.2474 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1605E-6 L -0.47223 -0.000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468420" y="654120"/>
            <a:ext cx="2171700" cy="211455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26773" y="1445886"/>
            <a:ext cx="18549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193061" y="2900264"/>
            <a:ext cx="2514600" cy="1943100"/>
          </a:xfrm>
          <a:prstGeom prst="up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77979" y="100122"/>
            <a:ext cx="3086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89719" y="1515775"/>
            <a:ext cx="2114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209959" y="2622074"/>
            <a:ext cx="2343150" cy="1687890"/>
          </a:xfrm>
          <a:prstGeom prst="upArrowCallout">
            <a:avLst>
              <a:gd name="adj1" fmla="val 63272"/>
              <a:gd name="adj2" fmla="val 55855"/>
              <a:gd name="adj3" fmla="val 16667"/>
              <a:gd name="adj4" fmla="val 70742"/>
            </a:avLst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Toàn bộ phần tô màu là diện tích hình chữ nhật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20788" y="724009"/>
            <a:ext cx="13537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</a:t>
            </a:r>
            <a:endParaRPr lang="en-US" altLang="en-US" sz="7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69207" y="81072"/>
            <a:ext cx="27884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Đây là hình gì?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9752" y="1581617"/>
            <a:ext cx="66317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</a:t>
            </a:r>
            <a:endParaRPr lang="en-US" alt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359038" y="1243122"/>
            <a:ext cx="748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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69478" y="1387188"/>
            <a:ext cx="2189560" cy="806053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119255" y="1317299"/>
            <a:ext cx="2299854" cy="9271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0.01852 L -0.10365 0.15047 L -0.08854 0.01852 L -0.07257 0.15047 L -0.0566 0.01852 L -0.04167 0.15047 L -0.02569 0.01852 L -0.01059 0.15047 L 0.00538 0.01852 L 0.02135 0.15047 L 0.03646 0.01852 L 0.05243 0.15047 L 0.06736 0.01852 L 0.08333 0.15047 L 0.09931 0.01852 L 0.11441 0.15047 L 0.13038 0.01852 " pathEditMode="relative" rAng="0" ptsTypes="FFFFFFFFFFFFFFFFF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 animBg="1"/>
      <p:bldP spid="10" grpId="0"/>
      <p:bldP spid="10" grpId="1"/>
      <p:bldP spid="11" grpId="0" build="allAtOnce"/>
      <p:bldP spid="12" grpId="0" animBg="1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9"/>
          <p:cNvSpPr>
            <a:spLocks noChangeArrowheads="1"/>
          </p:cNvSpPr>
          <p:nvPr/>
        </p:nvSpPr>
        <p:spPr bwMode="auto">
          <a:xfrm>
            <a:off x="5919354" y="3475759"/>
            <a:ext cx="40005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5" name="Rectangle 10"/>
          <p:cNvSpPr>
            <a:spLocks noChangeArrowheads="1"/>
          </p:cNvSpPr>
          <p:nvPr/>
        </p:nvSpPr>
        <p:spPr bwMode="auto">
          <a:xfrm>
            <a:off x="2633229" y="3532909"/>
            <a:ext cx="400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96" name="AutoShape 11"/>
          <p:cNvSpPr>
            <a:spLocks noChangeArrowheads="1"/>
          </p:cNvSpPr>
          <p:nvPr/>
        </p:nvSpPr>
        <p:spPr bwMode="auto">
          <a:xfrm rot="16200000">
            <a:off x="1118754" y="26756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497" name="AutoShape 18"/>
          <p:cNvSpPr>
            <a:spLocks noChangeArrowheads="1"/>
          </p:cNvSpPr>
          <p:nvPr/>
        </p:nvSpPr>
        <p:spPr bwMode="auto">
          <a:xfrm rot="16200000">
            <a:off x="1690254" y="21041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498" name="AutoShape 19"/>
          <p:cNvSpPr>
            <a:spLocks noChangeArrowheads="1"/>
          </p:cNvSpPr>
          <p:nvPr/>
        </p:nvSpPr>
        <p:spPr bwMode="auto">
          <a:xfrm rot="16200000">
            <a:off x="2261754" y="15326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499" name="AutoShape 20"/>
          <p:cNvSpPr>
            <a:spLocks noChangeArrowheads="1"/>
          </p:cNvSpPr>
          <p:nvPr/>
        </p:nvSpPr>
        <p:spPr bwMode="auto">
          <a:xfrm>
            <a:off x="2833254" y="15326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0" name="AutoShape 21"/>
          <p:cNvSpPr>
            <a:spLocks noChangeArrowheads="1"/>
          </p:cNvSpPr>
          <p:nvPr/>
        </p:nvSpPr>
        <p:spPr bwMode="auto">
          <a:xfrm>
            <a:off x="3404754" y="21041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1" name="AutoShape 22"/>
          <p:cNvSpPr>
            <a:spLocks noChangeArrowheads="1"/>
          </p:cNvSpPr>
          <p:nvPr/>
        </p:nvSpPr>
        <p:spPr bwMode="auto">
          <a:xfrm>
            <a:off x="3976254" y="2675659"/>
            <a:ext cx="571500" cy="571500"/>
          </a:xfrm>
          <a:prstGeom prst="rtTriangle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2" name="Rectangle 23"/>
          <p:cNvSpPr>
            <a:spLocks noChangeArrowheads="1"/>
          </p:cNvSpPr>
          <p:nvPr/>
        </p:nvSpPr>
        <p:spPr bwMode="auto">
          <a:xfrm>
            <a:off x="5176404" y="2675659"/>
            <a:ext cx="571500" cy="571500"/>
          </a:xfrm>
          <a:prstGeom prst="rect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3" name="Rectangle 27"/>
          <p:cNvSpPr>
            <a:spLocks noChangeArrowheads="1"/>
          </p:cNvSpPr>
          <p:nvPr/>
        </p:nvSpPr>
        <p:spPr bwMode="auto">
          <a:xfrm>
            <a:off x="6319404" y="1532659"/>
            <a:ext cx="571500" cy="571500"/>
          </a:xfrm>
          <a:prstGeom prst="rect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4" name="Rectangle 28"/>
          <p:cNvSpPr>
            <a:spLocks noChangeArrowheads="1"/>
          </p:cNvSpPr>
          <p:nvPr/>
        </p:nvSpPr>
        <p:spPr bwMode="auto">
          <a:xfrm>
            <a:off x="5747904" y="2104159"/>
            <a:ext cx="571500" cy="571500"/>
          </a:xfrm>
          <a:prstGeom prst="rect">
            <a:avLst/>
          </a:prstGeom>
          <a:solidFill>
            <a:srgbClr val="F8F8E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5" name="Line 32"/>
          <p:cNvSpPr>
            <a:spLocks noChangeShapeType="1"/>
          </p:cNvSpPr>
          <p:nvPr/>
        </p:nvSpPr>
        <p:spPr bwMode="auto">
          <a:xfrm flipH="1">
            <a:off x="5176404" y="1532659"/>
            <a:ext cx="1714500" cy="171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06" name="Rectangle 34"/>
          <p:cNvSpPr>
            <a:spLocks noChangeArrowheads="1"/>
          </p:cNvSpPr>
          <p:nvPr/>
        </p:nvSpPr>
        <p:spPr bwMode="auto">
          <a:xfrm>
            <a:off x="2261754" y="21041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7" name="Rectangle 35"/>
          <p:cNvSpPr>
            <a:spLocks noChangeArrowheads="1"/>
          </p:cNvSpPr>
          <p:nvPr/>
        </p:nvSpPr>
        <p:spPr bwMode="auto">
          <a:xfrm>
            <a:off x="2833254" y="21041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8" name="Rectangle 36"/>
          <p:cNvSpPr>
            <a:spLocks noChangeArrowheads="1"/>
          </p:cNvSpPr>
          <p:nvPr/>
        </p:nvSpPr>
        <p:spPr bwMode="auto">
          <a:xfrm>
            <a:off x="283325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09" name="Rectangle 37"/>
          <p:cNvSpPr>
            <a:spLocks noChangeArrowheads="1"/>
          </p:cNvSpPr>
          <p:nvPr/>
        </p:nvSpPr>
        <p:spPr bwMode="auto">
          <a:xfrm>
            <a:off x="340475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0" name="Rectangle 38"/>
          <p:cNvSpPr>
            <a:spLocks noChangeArrowheads="1"/>
          </p:cNvSpPr>
          <p:nvPr/>
        </p:nvSpPr>
        <p:spPr bwMode="auto">
          <a:xfrm>
            <a:off x="169025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1" name="Rectangle 41"/>
          <p:cNvSpPr>
            <a:spLocks noChangeArrowheads="1"/>
          </p:cNvSpPr>
          <p:nvPr/>
        </p:nvSpPr>
        <p:spPr bwMode="auto">
          <a:xfrm>
            <a:off x="226175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2" name="Rectangle 42"/>
          <p:cNvSpPr>
            <a:spLocks noChangeArrowheads="1"/>
          </p:cNvSpPr>
          <p:nvPr/>
        </p:nvSpPr>
        <p:spPr bwMode="auto">
          <a:xfrm>
            <a:off x="5747904" y="1532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3" name="Rectangle 43"/>
          <p:cNvSpPr>
            <a:spLocks noChangeArrowheads="1"/>
          </p:cNvSpPr>
          <p:nvPr/>
        </p:nvSpPr>
        <p:spPr bwMode="auto">
          <a:xfrm>
            <a:off x="5176404" y="21041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4" name="Rectangle 44"/>
          <p:cNvSpPr>
            <a:spLocks noChangeArrowheads="1"/>
          </p:cNvSpPr>
          <p:nvPr/>
        </p:nvSpPr>
        <p:spPr bwMode="auto">
          <a:xfrm>
            <a:off x="5176404" y="1532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5" name="Rectangle 45"/>
          <p:cNvSpPr>
            <a:spLocks noChangeArrowheads="1"/>
          </p:cNvSpPr>
          <p:nvPr/>
        </p:nvSpPr>
        <p:spPr bwMode="auto">
          <a:xfrm>
            <a:off x="574790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6" name="Rectangle 46"/>
          <p:cNvSpPr>
            <a:spLocks noChangeArrowheads="1"/>
          </p:cNvSpPr>
          <p:nvPr/>
        </p:nvSpPr>
        <p:spPr bwMode="auto">
          <a:xfrm>
            <a:off x="6319404" y="21041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7" name="Rectangle 47"/>
          <p:cNvSpPr>
            <a:spLocks noChangeArrowheads="1"/>
          </p:cNvSpPr>
          <p:nvPr/>
        </p:nvSpPr>
        <p:spPr bwMode="auto">
          <a:xfrm>
            <a:off x="6319404" y="2675659"/>
            <a:ext cx="571500" cy="571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8" name="Rectangle 48"/>
          <p:cNvSpPr>
            <a:spLocks noChangeArrowheads="1"/>
          </p:cNvSpPr>
          <p:nvPr/>
        </p:nvSpPr>
        <p:spPr bwMode="auto">
          <a:xfrm>
            <a:off x="2261754" y="21041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19" name="Rectangle 49"/>
          <p:cNvSpPr>
            <a:spLocks noChangeArrowheads="1"/>
          </p:cNvSpPr>
          <p:nvPr/>
        </p:nvSpPr>
        <p:spPr bwMode="auto">
          <a:xfrm>
            <a:off x="2833254" y="21041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0" name="Rectangle 50"/>
          <p:cNvSpPr>
            <a:spLocks noChangeArrowheads="1"/>
          </p:cNvSpPr>
          <p:nvPr/>
        </p:nvSpPr>
        <p:spPr bwMode="auto">
          <a:xfrm>
            <a:off x="169025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1" name="Rectangle 51"/>
          <p:cNvSpPr>
            <a:spLocks noChangeArrowheads="1"/>
          </p:cNvSpPr>
          <p:nvPr/>
        </p:nvSpPr>
        <p:spPr bwMode="auto">
          <a:xfrm>
            <a:off x="226175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2" name="Rectangle 52"/>
          <p:cNvSpPr>
            <a:spLocks noChangeArrowheads="1"/>
          </p:cNvSpPr>
          <p:nvPr/>
        </p:nvSpPr>
        <p:spPr bwMode="auto">
          <a:xfrm>
            <a:off x="283325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3" name="Rectangle 53"/>
          <p:cNvSpPr>
            <a:spLocks noChangeArrowheads="1"/>
          </p:cNvSpPr>
          <p:nvPr/>
        </p:nvSpPr>
        <p:spPr bwMode="auto">
          <a:xfrm>
            <a:off x="340475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4" name="Rectangle 56"/>
          <p:cNvSpPr>
            <a:spLocks noChangeArrowheads="1"/>
          </p:cNvSpPr>
          <p:nvPr/>
        </p:nvSpPr>
        <p:spPr bwMode="auto">
          <a:xfrm>
            <a:off x="5176404" y="1532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5" name="Rectangle 57"/>
          <p:cNvSpPr>
            <a:spLocks noChangeArrowheads="1"/>
          </p:cNvSpPr>
          <p:nvPr/>
        </p:nvSpPr>
        <p:spPr bwMode="auto">
          <a:xfrm>
            <a:off x="5747904" y="1532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6" name="Rectangle 58"/>
          <p:cNvSpPr>
            <a:spLocks noChangeArrowheads="1"/>
          </p:cNvSpPr>
          <p:nvPr/>
        </p:nvSpPr>
        <p:spPr bwMode="auto">
          <a:xfrm>
            <a:off x="5176404" y="21041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7" name="Rectangle 59"/>
          <p:cNvSpPr>
            <a:spLocks noChangeArrowheads="1"/>
          </p:cNvSpPr>
          <p:nvPr/>
        </p:nvSpPr>
        <p:spPr bwMode="auto">
          <a:xfrm>
            <a:off x="574790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8" name="Rectangle 60"/>
          <p:cNvSpPr>
            <a:spLocks noChangeArrowheads="1"/>
          </p:cNvSpPr>
          <p:nvPr/>
        </p:nvSpPr>
        <p:spPr bwMode="auto">
          <a:xfrm>
            <a:off x="6319404" y="26756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29" name="Rectangle 61"/>
          <p:cNvSpPr>
            <a:spLocks noChangeArrowheads="1"/>
          </p:cNvSpPr>
          <p:nvPr/>
        </p:nvSpPr>
        <p:spPr bwMode="auto">
          <a:xfrm>
            <a:off x="6319404" y="2104159"/>
            <a:ext cx="571500" cy="5715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0" name="AutoShape 62"/>
          <p:cNvSpPr>
            <a:spLocks noChangeArrowheads="1"/>
          </p:cNvSpPr>
          <p:nvPr/>
        </p:nvSpPr>
        <p:spPr bwMode="auto">
          <a:xfrm rot="16200000">
            <a:off x="1118754" y="26756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1" name="AutoShape 63"/>
          <p:cNvSpPr>
            <a:spLocks noChangeArrowheads="1"/>
          </p:cNvSpPr>
          <p:nvPr/>
        </p:nvSpPr>
        <p:spPr bwMode="auto">
          <a:xfrm rot="16200000">
            <a:off x="5176404" y="26756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2" name="AutoShape 64"/>
          <p:cNvSpPr>
            <a:spLocks noChangeArrowheads="1"/>
          </p:cNvSpPr>
          <p:nvPr/>
        </p:nvSpPr>
        <p:spPr bwMode="auto">
          <a:xfrm rot="16200000">
            <a:off x="1690254" y="21041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3" name="AutoShape 65"/>
          <p:cNvSpPr>
            <a:spLocks noChangeArrowheads="1"/>
          </p:cNvSpPr>
          <p:nvPr/>
        </p:nvSpPr>
        <p:spPr bwMode="auto">
          <a:xfrm rot="16200000">
            <a:off x="5747904" y="21041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4" name="AutoShape 66"/>
          <p:cNvSpPr>
            <a:spLocks noChangeArrowheads="1"/>
          </p:cNvSpPr>
          <p:nvPr/>
        </p:nvSpPr>
        <p:spPr bwMode="auto">
          <a:xfrm rot="16200000">
            <a:off x="2261754" y="15326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5" name="AutoShape 67"/>
          <p:cNvSpPr>
            <a:spLocks noChangeArrowheads="1"/>
          </p:cNvSpPr>
          <p:nvPr/>
        </p:nvSpPr>
        <p:spPr bwMode="auto">
          <a:xfrm rot="16200000">
            <a:off x="6319404" y="1532659"/>
            <a:ext cx="571500" cy="571500"/>
          </a:xfrm>
          <a:prstGeom prst="rtTriangle">
            <a:avLst/>
          </a:prstGeom>
          <a:solidFill>
            <a:srgbClr val="DFB7D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6" name="AutoShape 68"/>
          <p:cNvSpPr>
            <a:spLocks noChangeArrowheads="1"/>
          </p:cNvSpPr>
          <p:nvPr/>
        </p:nvSpPr>
        <p:spPr bwMode="auto">
          <a:xfrm>
            <a:off x="3976254" y="26756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7" name="AutoShape 69"/>
          <p:cNvSpPr>
            <a:spLocks noChangeArrowheads="1"/>
          </p:cNvSpPr>
          <p:nvPr/>
        </p:nvSpPr>
        <p:spPr bwMode="auto">
          <a:xfrm>
            <a:off x="2833254" y="15326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8" name="AutoShape 71"/>
          <p:cNvSpPr>
            <a:spLocks noChangeArrowheads="1"/>
          </p:cNvSpPr>
          <p:nvPr/>
        </p:nvSpPr>
        <p:spPr bwMode="auto">
          <a:xfrm>
            <a:off x="3404754" y="21041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39" name="AutoShape 73"/>
          <p:cNvSpPr>
            <a:spLocks noChangeArrowheads="1"/>
          </p:cNvSpPr>
          <p:nvPr/>
        </p:nvSpPr>
        <p:spPr bwMode="auto">
          <a:xfrm rot="5400000">
            <a:off x="5176404" y="26756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40" name="AutoShape 74"/>
          <p:cNvSpPr>
            <a:spLocks noChangeArrowheads="1"/>
          </p:cNvSpPr>
          <p:nvPr/>
        </p:nvSpPr>
        <p:spPr bwMode="auto">
          <a:xfrm rot="5400000">
            <a:off x="5747904" y="21041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41" name="AutoShape 75"/>
          <p:cNvSpPr>
            <a:spLocks noChangeArrowheads="1"/>
          </p:cNvSpPr>
          <p:nvPr/>
        </p:nvSpPr>
        <p:spPr bwMode="auto">
          <a:xfrm rot="5400000">
            <a:off x="6319404" y="1532659"/>
            <a:ext cx="571500" cy="571500"/>
          </a:xfrm>
          <a:prstGeom prst="rtTriangle">
            <a:avLst/>
          </a:prstGeom>
          <a:solidFill>
            <a:srgbClr val="86C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>
              <a:cs typeface="Arial" panose="020B0604020202020204" pitchFamily="34" charset="0"/>
            </a:endParaRPr>
          </a:p>
        </p:txBody>
      </p:sp>
      <p:sp>
        <p:nvSpPr>
          <p:cNvPr id="542" name="Text Box 53"/>
          <p:cNvSpPr txBox="1">
            <a:spLocks noChangeArrowheads="1"/>
          </p:cNvSpPr>
          <p:nvPr/>
        </p:nvSpPr>
        <p:spPr bwMode="auto">
          <a:xfrm>
            <a:off x="1837459" y="419100"/>
            <a:ext cx="4171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543" name="Text Box 54"/>
          <p:cNvSpPr txBox="1">
            <a:spLocks noChangeArrowheads="1"/>
          </p:cNvSpPr>
          <p:nvPr/>
        </p:nvSpPr>
        <p:spPr bwMode="auto">
          <a:xfrm>
            <a:off x="923059" y="406004"/>
            <a:ext cx="65722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 </a:t>
            </a: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diện tích hình 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4" name="Rectangle 543"/>
          <p:cNvSpPr>
            <a:spLocks noChangeArrowheads="1"/>
          </p:cNvSpPr>
          <p:nvPr/>
        </p:nvSpPr>
        <p:spPr bwMode="auto">
          <a:xfrm>
            <a:off x="125753" y="1152849"/>
            <a:ext cx="146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 3: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2100650" y="1259239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Thank</a:t>
            </a:r>
            <a:r>
              <a:rPr lang="en" sz="8800" b="1" dirty="0" smtClean="0">
                <a:solidFill>
                  <a:schemeClr val="accent5">
                    <a:lumMod val="50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 !</a:t>
            </a:r>
            <a:endParaRPr sz="8800" b="1" dirty="0">
              <a:solidFill>
                <a:schemeClr val="accent5">
                  <a:lumMod val="50000"/>
                </a:schemeClr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5976002" y="2078528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2728747" y="3502891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41302" y="2389878"/>
            <a:ext cx="1578817" cy="2149384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680931" y="2144532"/>
            <a:ext cx="1173962" cy="1957996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3991865" y="2938020"/>
            <a:ext cx="3062881" cy="1601544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7596356" y="2623059"/>
            <a:ext cx="421747" cy="296722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>
          <a:xfrm>
            <a:off x="1387185" y="246784"/>
            <a:ext cx="1771650" cy="1428750"/>
          </a:xfrm>
          <a:prstGeom prst="triangl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8" name="Rectangle 37"/>
          <p:cNvSpPr/>
          <p:nvPr/>
        </p:nvSpPr>
        <p:spPr>
          <a:xfrm>
            <a:off x="4244685" y="303934"/>
            <a:ext cx="2114550" cy="1314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39" name="Rectangle 38"/>
          <p:cNvSpPr/>
          <p:nvPr/>
        </p:nvSpPr>
        <p:spPr>
          <a:xfrm>
            <a:off x="2815935" y="2132734"/>
            <a:ext cx="1543050" cy="1485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0" name="Oval 39"/>
          <p:cNvSpPr/>
          <p:nvPr/>
        </p:nvSpPr>
        <p:spPr>
          <a:xfrm>
            <a:off x="5559135" y="2018434"/>
            <a:ext cx="1657350" cy="16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1" name="Isosceles Triangle 40"/>
          <p:cNvSpPr/>
          <p:nvPr/>
        </p:nvSpPr>
        <p:spPr>
          <a:xfrm>
            <a:off x="1387185" y="246784"/>
            <a:ext cx="1771650" cy="1428750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2" name="Rectangle 41"/>
          <p:cNvSpPr/>
          <p:nvPr/>
        </p:nvSpPr>
        <p:spPr>
          <a:xfrm>
            <a:off x="4244685" y="303934"/>
            <a:ext cx="2114550" cy="131445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3" name="Rectangle 42"/>
          <p:cNvSpPr/>
          <p:nvPr/>
        </p:nvSpPr>
        <p:spPr>
          <a:xfrm>
            <a:off x="2815935" y="2132734"/>
            <a:ext cx="1543050" cy="1485900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4" name="Oval 43"/>
          <p:cNvSpPr/>
          <p:nvPr/>
        </p:nvSpPr>
        <p:spPr>
          <a:xfrm>
            <a:off x="5559135" y="2018434"/>
            <a:ext cx="1657350" cy="1600200"/>
          </a:xfrm>
          <a:prstGeom prst="ellipse">
            <a:avLst/>
          </a:prstGeom>
          <a:solidFill>
            <a:srgbClr val="CC00CC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45" name="Rounded Rectangle 44"/>
          <p:cNvSpPr/>
          <p:nvPr/>
        </p:nvSpPr>
        <p:spPr>
          <a:xfrm>
            <a:off x="1387185" y="3854161"/>
            <a:ext cx="6225888" cy="1085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vi-VN" sz="225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511011" y="4004671"/>
            <a:ext cx="59782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một hình là toàn bộ  phần bề mặt của hình đó.</a:t>
            </a:r>
            <a:endParaRPr lang="vi-VN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5812633" y="1826644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0" y="503822"/>
            <a:ext cx="2114550" cy="126920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762270" y="503821"/>
            <a:ext cx="2114550" cy="12573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20" y="1989722"/>
            <a:ext cx="1714500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3334020" y="1989721"/>
            <a:ext cx="1684735" cy="16573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284E-6 C 0.06892 -1.7284E-6 0.125 0.07469 0.125 0.16636 C 0.125 0.25834 0.06892 0.33303 1.66667E-6 0.33303 C -0.06893 0.33303 -0.125 0.25834 -0.125 0.16636 C -0.125 0.07469 -0.06893 -1.7284E-6 1.66667E-6 -1.7284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27E-7 L 2.77778E-6 -0.19568 L 0.25 4.93827E-7 L 2.77778E-6 4.93827E-7 Z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6" grpId="0" animBg="1"/>
      <p:bldP spid="8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Oval 16"/>
          <p:cNvSpPr/>
          <p:nvPr/>
        </p:nvSpPr>
        <p:spPr>
          <a:xfrm>
            <a:off x="828674" y="1388455"/>
            <a:ext cx="2114550" cy="2057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8" name="Rectangle 17"/>
          <p:cNvSpPr/>
          <p:nvPr/>
        </p:nvSpPr>
        <p:spPr>
          <a:xfrm>
            <a:off x="4900612" y="2417155"/>
            <a:ext cx="1657350" cy="514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19" name="Oval 18"/>
          <p:cNvSpPr/>
          <p:nvPr/>
        </p:nvSpPr>
        <p:spPr>
          <a:xfrm>
            <a:off x="828674" y="1388455"/>
            <a:ext cx="2114550" cy="2057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0" name="Rectangle 19"/>
          <p:cNvSpPr/>
          <p:nvPr/>
        </p:nvSpPr>
        <p:spPr>
          <a:xfrm>
            <a:off x="4900612" y="2417155"/>
            <a:ext cx="1657350" cy="5143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1" name="Rectangle 20"/>
          <p:cNvSpPr/>
          <p:nvPr/>
        </p:nvSpPr>
        <p:spPr>
          <a:xfrm>
            <a:off x="4425551" y="1625628"/>
            <a:ext cx="4100513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0561" y="2702905"/>
            <a:ext cx="395049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815012" y="2360005"/>
            <a:ext cx="114300" cy="28575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93043" y="326417"/>
            <a:ext cx="137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Ví dụ </a:t>
            </a:r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84E-6 L -0.42031 -0.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-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84E-6 L -0.42118 -0.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8"/>
          <p:cNvGrpSpPr/>
          <p:nvPr/>
        </p:nvGrpSpPr>
        <p:grpSpPr>
          <a:xfrm>
            <a:off x="7500936" y="3349097"/>
            <a:ext cx="1507331" cy="175282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2259" y="3380893"/>
            <a:ext cx="2017590" cy="173847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35841" y="831512"/>
            <a:ext cx="1771650" cy="2286000"/>
          </a:xfrm>
          <a:prstGeom prst="rect">
            <a:avLst/>
          </a:prstGeom>
          <a:solidFill>
            <a:srgbClr val="FD620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5" name="Oval 94"/>
          <p:cNvSpPr/>
          <p:nvPr/>
        </p:nvSpPr>
        <p:spPr>
          <a:xfrm>
            <a:off x="4350241" y="1631612"/>
            <a:ext cx="1485900" cy="1428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96" name="Rectangle 95"/>
          <p:cNvSpPr/>
          <p:nvPr/>
        </p:nvSpPr>
        <p:spPr>
          <a:xfrm>
            <a:off x="4007340" y="1060112"/>
            <a:ext cx="372269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r>
              <a:rPr lang="en-US"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nằm hoàn toàn trong </a:t>
            </a:r>
            <a:r>
              <a:rPr lang="en-US" sz="21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vi-VN" sz="21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007340" y="2145962"/>
            <a:ext cx="372269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</a:t>
            </a:r>
            <a:r>
              <a:rPr lang="en-US" altLang="en-US" sz="2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>
                <a:solidFill>
                  <a:srgbClr val="FD6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tròn</a:t>
            </a:r>
            <a:endParaRPr lang="vi-V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Down Arrow 97"/>
          <p:cNvSpPr/>
          <p:nvPr/>
        </p:nvSpPr>
        <p:spPr>
          <a:xfrm>
            <a:off x="5607541" y="1803062"/>
            <a:ext cx="228600" cy="28575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17284E-7 L -0.25 -6.17284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9 0.00679 C -0.02673 -0.07438 -0.08715 -0.15555 -0.12829 -0.15061 C -0.16909 -0.14568 -0.1776 0.02068 -0.2118 0.03581 C -0.246 0.05124 -0.28975 -0.0037 -0.3335 -0.0586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-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866;p31"/>
          <p:cNvGrpSpPr/>
          <p:nvPr/>
        </p:nvGrpSpPr>
        <p:grpSpPr>
          <a:xfrm>
            <a:off x="883388" y="879764"/>
            <a:ext cx="6819739" cy="2888794"/>
            <a:chOff x="1146625" y="2025923"/>
            <a:chExt cx="1901098" cy="2324526"/>
          </a:xfrm>
        </p:grpSpPr>
        <p:sp>
          <p:nvSpPr>
            <p:cNvPr id="48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ight Arrow 49"/>
          <p:cNvSpPr/>
          <p:nvPr/>
        </p:nvSpPr>
        <p:spPr>
          <a:xfrm rot="5400000">
            <a:off x="3518269" y="2213214"/>
            <a:ext cx="457200" cy="17145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50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350032" y="1652953"/>
            <a:ext cx="58864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Khi một hình nằm hoàn toàn trong một hình khác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455151" y="2544806"/>
            <a:ext cx="5521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Diện tích hình nằm hoàn toàn trong hình đó sẽ bé hơn diện tích hình đó.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3328585" y="921277"/>
            <a:ext cx="2538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Ghi nhớ: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14562" y="428625"/>
            <a:ext cx="1928813" cy="1928813"/>
            <a:chOff x="500034" y="1000108"/>
            <a:chExt cx="2571768" cy="2571768"/>
          </a:xfrm>
        </p:grpSpPr>
        <p:sp>
          <p:nvSpPr>
            <p:cNvPr id="18" name="Rectangle 17"/>
            <p:cNvSpPr/>
            <p:nvPr/>
          </p:nvSpPr>
          <p:spPr>
            <a:xfrm>
              <a:off x="1357290" y="1000108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 b="1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7290" y="185736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000" b="1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0034" y="185736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vi-VN" sz="1050" dirty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14546" y="185736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 b="1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57290" y="2714620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 b="1" dirty="0">
                <a:solidFill>
                  <a:prstClr val="black"/>
                </a:solidFill>
                <a:latin typeface="Times New Roman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61347" y="440709"/>
            <a:ext cx="1928813" cy="1928813"/>
            <a:chOff x="3428992" y="857232"/>
            <a:chExt cx="2571768" cy="2571768"/>
          </a:xfrm>
        </p:grpSpPr>
        <p:sp>
          <p:nvSpPr>
            <p:cNvPr id="24" name="Rectangle 23"/>
            <p:cNvSpPr/>
            <p:nvPr/>
          </p:nvSpPr>
          <p:spPr>
            <a:xfrm>
              <a:off x="3428992" y="857232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8992" y="1714488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43504" y="257174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6248" y="257174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8992" y="2571744"/>
              <a:ext cx="85725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050">
                <a:solidFill>
                  <a:prstClr val="white"/>
                </a:solidFill>
                <a:latin typeface="Times New Roman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46659" y="2961915"/>
            <a:ext cx="6429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      gồm 5 ô vuông như nhau. </a:t>
            </a:r>
            <a:endParaRPr lang="en-US" altLang="en-US" sz="27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cũng </a:t>
            </a:r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gồm 5 ô vuông như </a:t>
            </a:r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alt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6442" y="4010409"/>
            <a:ext cx="764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Ta nói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Diện tích hình   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vi-VN" alt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diện tích hình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31522" y="261493"/>
            <a:ext cx="143027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Ví dụ </a:t>
            </a:r>
            <a:r>
              <a:rPr lang="vi-VN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vi-VN" alt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" name="Google Shape;719;p27"/>
          <p:cNvGrpSpPr/>
          <p:nvPr/>
        </p:nvGrpSpPr>
        <p:grpSpPr>
          <a:xfrm>
            <a:off x="-359589" y="0"/>
            <a:ext cx="1490486" cy="960916"/>
            <a:chOff x="-75881" y="2283499"/>
            <a:chExt cx="772313" cy="497910"/>
          </a:xfrm>
        </p:grpSpPr>
        <p:sp>
          <p:nvSpPr>
            <p:cNvPr id="39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57500" y="2529036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86439" y="2529036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83826" y="3087079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63744" y="3516597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44459" y="4159772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166654" y="4145246"/>
            <a:ext cx="68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</a:t>
            </a:r>
            <a:endParaRPr lang="vi-VN" altLang="en-US" sz="24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33"/>
          <p:cNvGrpSpPr/>
          <p:nvPr/>
        </p:nvGrpSpPr>
        <p:grpSpPr>
          <a:xfrm>
            <a:off x="7957023" y="51681"/>
            <a:ext cx="985865" cy="921982"/>
            <a:chOff x="6523078" y="1452929"/>
            <a:chExt cx="985865" cy="921982"/>
          </a:xfrm>
        </p:grpSpPr>
        <p:grpSp>
          <p:nvGrpSpPr>
            <p:cNvPr id="907" name="Google Shape;907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908" name="Google Shape;908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911" name="Google Shape;911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33"/>
          <p:cNvGrpSpPr/>
          <p:nvPr/>
        </p:nvGrpSpPr>
        <p:grpSpPr>
          <a:xfrm>
            <a:off x="7404763" y="138240"/>
            <a:ext cx="387677" cy="206770"/>
            <a:chOff x="6337825" y="1371895"/>
            <a:chExt cx="387677" cy="206770"/>
          </a:xfrm>
        </p:grpSpPr>
        <p:sp>
          <p:nvSpPr>
            <p:cNvPr id="920" name="Google Shape;920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3"/>
          <p:cNvGrpSpPr/>
          <p:nvPr/>
        </p:nvGrpSpPr>
        <p:grpSpPr>
          <a:xfrm>
            <a:off x="8318779" y="3695826"/>
            <a:ext cx="246675" cy="389726"/>
            <a:chOff x="5514332" y="2048099"/>
            <a:chExt cx="246675" cy="389726"/>
          </a:xfrm>
        </p:grpSpPr>
        <p:sp>
          <p:nvSpPr>
            <p:cNvPr id="926" name="Google Shape;926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3"/>
          <p:cNvGrpSpPr/>
          <p:nvPr/>
        </p:nvGrpSpPr>
        <p:grpSpPr>
          <a:xfrm>
            <a:off x="8148767" y="4187351"/>
            <a:ext cx="897379" cy="927296"/>
            <a:chOff x="5209525" y="2438138"/>
            <a:chExt cx="897379" cy="927296"/>
          </a:xfrm>
        </p:grpSpPr>
        <p:grpSp>
          <p:nvGrpSpPr>
            <p:cNvPr id="929" name="Google Shape;929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930" name="Google Shape;930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933" name="Google Shape;933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8" name="Google Shape;948;p33"/>
          <p:cNvGrpSpPr/>
          <p:nvPr/>
        </p:nvGrpSpPr>
        <p:grpSpPr>
          <a:xfrm rot="1025972">
            <a:off x="1103157" y="7736"/>
            <a:ext cx="246101" cy="388799"/>
            <a:chOff x="3497766" y="2048168"/>
            <a:chExt cx="246101" cy="388799"/>
          </a:xfrm>
        </p:grpSpPr>
        <p:sp>
          <p:nvSpPr>
            <p:cNvPr id="949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3"/>
          <p:cNvGrpSpPr/>
          <p:nvPr/>
        </p:nvGrpSpPr>
        <p:grpSpPr>
          <a:xfrm>
            <a:off x="171719" y="143893"/>
            <a:ext cx="897459" cy="928614"/>
            <a:chOff x="3053464" y="2436820"/>
            <a:chExt cx="897459" cy="928614"/>
          </a:xfrm>
        </p:grpSpPr>
        <p:grpSp>
          <p:nvGrpSpPr>
            <p:cNvPr id="952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953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5" name="Google Shape;955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956" name="Google Shape;956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6" name="Google Shape;966;p33"/>
          <p:cNvGrpSpPr/>
          <p:nvPr/>
        </p:nvGrpSpPr>
        <p:grpSpPr>
          <a:xfrm>
            <a:off x="1104915" y="4085728"/>
            <a:ext cx="393094" cy="209646"/>
            <a:chOff x="2509330" y="1371995"/>
            <a:chExt cx="393094" cy="209646"/>
          </a:xfrm>
        </p:grpSpPr>
        <p:sp>
          <p:nvSpPr>
            <p:cNvPr id="967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3"/>
          <p:cNvGrpSpPr/>
          <p:nvPr/>
        </p:nvGrpSpPr>
        <p:grpSpPr>
          <a:xfrm>
            <a:off x="171719" y="4216468"/>
            <a:ext cx="997658" cy="927032"/>
            <a:chOff x="1625824" y="1453020"/>
            <a:chExt cx="997658" cy="927032"/>
          </a:xfrm>
        </p:grpSpPr>
        <p:grpSp>
          <p:nvGrpSpPr>
            <p:cNvPr id="970" name="Google Shape;970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971" name="Google Shape;971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974" name="Google Shape;974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31944" y="1929603"/>
            <a:ext cx="4850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hai hình được ghép bởi số hình nhỏ bằng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 diện tích hai hình đó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 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Google Shape;869;p31"/>
          <p:cNvGrpSpPr/>
          <p:nvPr/>
        </p:nvGrpSpPr>
        <p:grpSpPr>
          <a:xfrm>
            <a:off x="1638207" y="1269361"/>
            <a:ext cx="5688921" cy="2324526"/>
            <a:chOff x="3621450" y="2025923"/>
            <a:chExt cx="1901098" cy="2324526"/>
          </a:xfrm>
        </p:grpSpPr>
        <p:sp>
          <p:nvSpPr>
            <p:cNvPr id="95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Rectangle 96"/>
          <p:cNvSpPr/>
          <p:nvPr/>
        </p:nvSpPr>
        <p:spPr>
          <a:xfrm>
            <a:off x="3474812" y="1269361"/>
            <a:ext cx="2015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CD1FF-0795-4A59-BB5B-DC42E790B419}"/>
</file>

<file path=customXml/itemProps2.xml><?xml version="1.0" encoding="utf-8"?>
<ds:datastoreItem xmlns:ds="http://schemas.openxmlformats.org/officeDocument/2006/customXml" ds:itemID="{9F01F57C-77EC-4C86-91E6-9E7633E98450}"/>
</file>

<file path=customXml/itemProps3.xml><?xml version="1.0" encoding="utf-8"?>
<ds:datastoreItem xmlns:ds="http://schemas.openxmlformats.org/officeDocument/2006/customXml" ds:itemID="{C84C4B36-ACF0-4A50-9DE6-6C0AAEEE961C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596</Words>
  <Application>Microsoft Office PowerPoint</Application>
  <PresentationFormat>On-screen Show (16:9)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Comfortaa Regular</vt:lpstr>
      <vt:lpstr>Permanent Marker</vt:lpstr>
      <vt:lpstr>.VnArialH</vt:lpstr>
      <vt:lpstr>Times New Roman</vt:lpstr>
      <vt:lpstr>Comfortaa</vt:lpstr>
      <vt:lpstr>Arial</vt:lpstr>
      <vt:lpstr>.VnTime</vt:lpstr>
      <vt:lpstr>fiolex girl</vt:lpstr>
      <vt:lpstr>Wingdings 2</vt:lpstr>
      <vt:lpstr>HP001 4 hàng</vt:lpstr>
      <vt:lpstr>SKETCH LESSON</vt:lpstr>
      <vt:lpstr>Toán Diện tích của một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Diện tích của một hình</dc:title>
  <cp:lastModifiedBy>Phạm Thị Hạnh</cp:lastModifiedBy>
  <cp:revision>14</cp:revision>
  <dcterms:modified xsi:type="dcterms:W3CDTF">2022-03-15T13:51:14Z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