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1" r:id="rId6"/>
    <p:sldId id="263" r:id="rId7"/>
    <p:sldId id="268" r:id="rId8"/>
  </p:sldIdLst>
  <p:sldSz cx="9144000" cy="5143500" type="screen16x9"/>
  <p:notesSz cx="6858000" cy="9144000"/>
  <p:embeddedFontLst>
    <p:embeddedFont>
      <p:font typeface="Marcellu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olex girl" panose="020B0506030404030204" pitchFamily="34" charset="0"/>
      <p:regular r:id="rId15"/>
    </p:embeddedFont>
    <p:embeddedFont>
      <p:font typeface="Montserrat" panose="00000300000000000000" pitchFamily="2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E51508-DCD6-4599-AEA0-2804A7F73389}">
  <a:tblStyle styleId="{A5E51508-DCD6-4599-AEA0-2804A7F733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GV click chuột</a:t>
            </a:r>
            <a:r>
              <a:rPr lang="en-US" baseline="0" dirty="0" smtClean="0"/>
              <a:t> vào từng chữ cái – Hiện số - Gọi HS đọc.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Google Shape;5477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8" name="Google Shape;5478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ece08ab10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ece08ab10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7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882125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729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503562" y="-825449"/>
            <a:ext cx="1996951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573523" y="-1454687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3479325" y="3311276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1925481" y="757958"/>
            <a:ext cx="10349475" cy="5401376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2935198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3515041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2935198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5868349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6448192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5868349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2935198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3515041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2935198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5868349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6448192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5868349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4567713" y="-1252061"/>
            <a:ext cx="4070120" cy="3103004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25"/>
          <p:cNvSpPr txBox="1">
            <a:spLocks noGrp="1"/>
          </p:cNvSpPr>
          <p:nvPr>
            <p:ph type="title"/>
          </p:nvPr>
        </p:nvSpPr>
        <p:spPr>
          <a:xfrm>
            <a:off x="899134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3" name="Google Shape;4353;p25"/>
          <p:cNvSpPr txBox="1">
            <a:spLocks noGrp="1"/>
          </p:cNvSpPr>
          <p:nvPr>
            <p:ph type="subTitle" idx="1"/>
          </p:nvPr>
        </p:nvSpPr>
        <p:spPr>
          <a:xfrm>
            <a:off x="899134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4" name="Google Shape;4354;p25"/>
          <p:cNvSpPr txBox="1">
            <a:spLocks noGrp="1"/>
          </p:cNvSpPr>
          <p:nvPr>
            <p:ph type="title" idx="2"/>
          </p:nvPr>
        </p:nvSpPr>
        <p:spPr>
          <a:xfrm>
            <a:off x="3520125" y="2046600"/>
            <a:ext cx="20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5" name="Google Shape;4355;p25"/>
          <p:cNvSpPr txBox="1">
            <a:spLocks noGrp="1"/>
          </p:cNvSpPr>
          <p:nvPr>
            <p:ph type="subTitle" idx="3"/>
          </p:nvPr>
        </p:nvSpPr>
        <p:spPr>
          <a:xfrm>
            <a:off x="3520125" y="2633152"/>
            <a:ext cx="20523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6" name="Google Shape;4356;p25"/>
          <p:cNvSpPr txBox="1">
            <a:spLocks noGrp="1"/>
          </p:cNvSpPr>
          <p:nvPr>
            <p:ph type="title" idx="4"/>
          </p:nvPr>
        </p:nvSpPr>
        <p:spPr>
          <a:xfrm>
            <a:off x="6171375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7" name="Google Shape;4357;p25"/>
          <p:cNvSpPr txBox="1">
            <a:spLocks noGrp="1"/>
          </p:cNvSpPr>
          <p:nvPr>
            <p:ph type="subTitle" idx="5"/>
          </p:nvPr>
        </p:nvSpPr>
        <p:spPr>
          <a:xfrm>
            <a:off x="6171375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8" name="Google Shape;4358;p25"/>
          <p:cNvSpPr txBox="1">
            <a:spLocks noGrp="1"/>
          </p:cNvSpPr>
          <p:nvPr>
            <p:ph type="title" idx="6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9" name="Google Shape;43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4923199" y="-1069800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0" name="Google Shape;4360;p25"/>
          <p:cNvGrpSpPr/>
          <p:nvPr/>
        </p:nvGrpSpPr>
        <p:grpSpPr>
          <a:xfrm>
            <a:off x="6392733" y="-548145"/>
            <a:ext cx="3505884" cy="3588519"/>
            <a:chOff x="6392733" y="-548145"/>
            <a:chExt cx="3505884" cy="3588519"/>
          </a:xfrm>
        </p:grpSpPr>
        <p:pic>
          <p:nvPicPr>
            <p:cNvPr id="4361" name="Google Shape;436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2" name="Google Shape;436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3" name="Google Shape;43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3" y="39052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4" name="Google Shape;4364;p25"/>
          <p:cNvGrpSpPr/>
          <p:nvPr/>
        </p:nvGrpSpPr>
        <p:grpSpPr>
          <a:xfrm rot="-5400000">
            <a:off x="7215205" y="2962138"/>
            <a:ext cx="1051667" cy="3458160"/>
            <a:chOff x="6772950" y="1141500"/>
            <a:chExt cx="372575" cy="1225125"/>
          </a:xfrm>
        </p:grpSpPr>
        <p:sp>
          <p:nvSpPr>
            <p:cNvPr id="4365" name="Google Shape;4365;p25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9" r:id="rId3"/>
    <p:sldLayoutId id="2147483661" r:id="rId4"/>
    <p:sldLayoutId id="2147483662" r:id="rId5"/>
    <p:sldLayoutId id="2147483663" r:id="rId6"/>
    <p:sldLayoutId id="2147483668" r:id="rId7"/>
    <p:sldLayoutId id="2147483671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2743200" y="486641"/>
            <a:ext cx="3086100" cy="239316"/>
          </a:xfrm>
          <a:prstGeom prst="parallelogram">
            <a:avLst>
              <a:gd name="adj" fmla="val 12638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38" name="WordArt 19"/>
          <p:cNvSpPr>
            <a:spLocks noChangeArrowheads="1" noChangeShapeType="1" noTextEdit="1"/>
          </p:cNvSpPr>
          <p:nvPr/>
        </p:nvSpPr>
        <p:spPr bwMode="auto">
          <a:xfrm>
            <a:off x="2903935" y="143741"/>
            <a:ext cx="269676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3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WordArt 20"/>
          <p:cNvSpPr>
            <a:spLocks noChangeArrowheads="1" noChangeShapeType="1" noTextEdit="1"/>
          </p:cNvSpPr>
          <p:nvPr/>
        </p:nvSpPr>
        <p:spPr bwMode="auto">
          <a:xfrm>
            <a:off x="1828800" y="725957"/>
            <a:ext cx="50292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ĐỌC SỐ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672612" y="2261322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 smtClean="0">
                <a:solidFill>
                  <a:srgbClr val="FF0000"/>
                </a:solidFill>
              </a:rPr>
              <a:t>12 785</a:t>
            </a:r>
            <a:endParaRPr lang="en-US" altLang="vi-VN" sz="2700" b="1" dirty="0">
              <a:solidFill>
                <a:srgbClr val="FF0000"/>
              </a:solidFill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3733583" y="2245844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 smtClean="0">
                <a:solidFill>
                  <a:srgbClr val="FF0000"/>
                </a:solidFill>
              </a:rPr>
              <a:t>36 501</a:t>
            </a:r>
            <a:endParaRPr lang="en-US" altLang="vi-VN" sz="2700" b="1" dirty="0">
              <a:solidFill>
                <a:srgbClr val="FF0000"/>
              </a:solidFill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826702" y="2238701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 smtClean="0">
                <a:solidFill>
                  <a:srgbClr val="FF0000"/>
                </a:solidFill>
              </a:rPr>
              <a:t>47 500</a:t>
            </a:r>
            <a:endParaRPr lang="en-US" altLang="vi-VN" sz="2700" b="1" dirty="0">
              <a:solidFill>
                <a:srgbClr val="FF0000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665468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 smtClean="0">
                <a:solidFill>
                  <a:srgbClr val="FF0000"/>
                </a:solidFill>
              </a:rPr>
              <a:t>70 000</a:t>
            </a:r>
            <a:endParaRPr lang="en-US" altLang="vi-VN" sz="2700" b="1" dirty="0">
              <a:solidFill>
                <a:srgbClr val="FF0000"/>
              </a:solidFill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705008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 smtClean="0">
                <a:solidFill>
                  <a:srgbClr val="FF0000"/>
                </a:solidFill>
              </a:rPr>
              <a:t>84 923</a:t>
            </a:r>
            <a:endParaRPr lang="en-US" altLang="vi-VN" sz="2700" b="1" dirty="0">
              <a:solidFill>
                <a:srgbClr val="FF0000"/>
              </a:solidFill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790983" y="3606728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 smtClean="0">
                <a:solidFill>
                  <a:srgbClr val="FF0000"/>
                </a:solidFill>
              </a:rPr>
              <a:t>37 920</a:t>
            </a:r>
            <a:endParaRPr lang="en-US" altLang="vi-VN" sz="2700" b="1" dirty="0">
              <a:solidFill>
                <a:srgbClr val="FF0000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1679756" y="2256560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762160" y="2242273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5837419" y="2242273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1679756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737156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819560" y="3603157"/>
            <a:ext cx="1314450" cy="5078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chemeClr val="hlink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3" name="Google Shape;5383;p35"/>
          <p:cNvSpPr txBox="1">
            <a:spLocks noGrp="1"/>
          </p:cNvSpPr>
          <p:nvPr>
            <p:ph type="ctrTitle"/>
          </p:nvPr>
        </p:nvSpPr>
        <p:spPr>
          <a:xfrm>
            <a:off x="1644002" y="1149000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800" dirty="0" smtClean="0">
                <a:solidFill>
                  <a:srgbClr val="C00000"/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Toán</a:t>
            </a:r>
            <a:br>
              <a:rPr lang="en" sz="8800" dirty="0" smtClean="0">
                <a:solidFill>
                  <a:srgbClr val="C00000"/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</a:br>
            <a:r>
              <a:rPr lang="en" sz="8800" dirty="0" smtClean="0">
                <a:solidFill>
                  <a:srgbClr val="C00000"/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Luyện tập</a:t>
            </a:r>
            <a:endParaRPr sz="8800" dirty="0">
              <a:solidFill>
                <a:srgbClr val="C00000"/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  <p:sp>
        <p:nvSpPr>
          <p:cNvPr id="5384" name="Google Shape;5384;p35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4">
                    <a:lumMod val="75000"/>
                  </a:schemeClr>
                </a:solidFill>
              </a:rPr>
              <a:t>SGK/Tr145</a:t>
            </a:r>
            <a:endParaRPr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386" name="Google Shape;5386;p35"/>
          <p:cNvCxnSpPr/>
          <p:nvPr/>
        </p:nvCxnSpPr>
        <p:spPr>
          <a:xfrm>
            <a:off x="3674700" y="3580113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7" name="Google Shape;5387;p35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5388" name="Google Shape;53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9" name="Google Shape;538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0" name="Google Shape;5390;p35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5391" name="Google Shape;539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2" name="Google Shape;539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0" name="Google Shape;5450;p37"/>
          <p:cNvGrpSpPr/>
          <p:nvPr/>
        </p:nvGrpSpPr>
        <p:grpSpPr>
          <a:xfrm>
            <a:off x="7023159" y="-630875"/>
            <a:ext cx="2932773" cy="3535995"/>
            <a:chOff x="636214" y="1100943"/>
            <a:chExt cx="2932773" cy="3535995"/>
          </a:xfrm>
        </p:grpSpPr>
        <p:pic>
          <p:nvPicPr>
            <p:cNvPr id="5451" name="Google Shape;5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2" name="Google Shape;54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3" name="Google Shape;5453;p37"/>
          <p:cNvGrpSpPr/>
          <p:nvPr/>
        </p:nvGrpSpPr>
        <p:grpSpPr>
          <a:xfrm>
            <a:off x="-231084" y="2399138"/>
            <a:ext cx="1996953" cy="3027630"/>
            <a:chOff x="-50277" y="1824750"/>
            <a:chExt cx="1996953" cy="3027630"/>
          </a:xfrm>
        </p:grpSpPr>
        <p:pic>
          <p:nvPicPr>
            <p:cNvPr id="5454" name="Google Shape;54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5" name="Google Shape;5455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406299" y="407098"/>
            <a:ext cx="4551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mẫu):</a:t>
            </a:r>
            <a:endParaRPr lang="en-US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35832"/>
              </p:ext>
            </p:extLst>
          </p:nvPr>
        </p:nvGraphicFramePr>
        <p:xfrm>
          <a:off x="1585913" y="1214439"/>
          <a:ext cx="6502175" cy="3444300"/>
        </p:xfrm>
        <a:graphic>
          <a:graphicData uri="http://schemas.openxmlformats.org/drawingml/2006/table">
            <a:tbl>
              <a:tblPr/>
              <a:tblGrid>
                <a:gridCol w="117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16 305</a:t>
                      </a:r>
                      <a:endParaRPr kumimoji="0" lang="en-US" alt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16 500</a:t>
                      </a:r>
                      <a:endParaRPr kumimoji="0" lang="en-US" alt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62 007</a:t>
                      </a:r>
                      <a:endParaRPr kumimoji="0" lang="en-US" alt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62 070</a:t>
                      </a:r>
                      <a:endParaRPr kumimoji="0" lang="en-US" alt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71 010</a:t>
                      </a:r>
                      <a:endParaRPr kumimoji="0" lang="en-US" alt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71 001</a:t>
                      </a:r>
                      <a:endParaRPr kumimoji="0" lang="en-US" alt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Text Box 240"/>
          <p:cNvSpPr txBox="1">
            <a:spLocks noChangeArrowheads="1"/>
          </p:cNvSpPr>
          <p:nvPr/>
        </p:nvSpPr>
        <p:spPr bwMode="auto">
          <a:xfrm>
            <a:off x="2747032" y="2278502"/>
            <a:ext cx="4691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sáu nghìn năm trăm</a:t>
            </a:r>
          </a:p>
        </p:txBody>
      </p:sp>
      <p:sp>
        <p:nvSpPr>
          <p:cNvPr id="39" name="Text Box 241"/>
          <p:cNvSpPr txBox="1">
            <a:spLocks noChangeArrowheads="1"/>
          </p:cNvSpPr>
          <p:nvPr/>
        </p:nvSpPr>
        <p:spPr bwMode="auto">
          <a:xfrm>
            <a:off x="2731128" y="2716539"/>
            <a:ext cx="512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mươi hai nghìn không trăm linh bảy</a:t>
            </a:r>
          </a:p>
        </p:txBody>
      </p:sp>
      <p:sp>
        <p:nvSpPr>
          <p:cNvPr id="40" name="Text Box 242"/>
          <p:cNvSpPr txBox="1">
            <a:spLocks noChangeArrowheads="1"/>
          </p:cNvSpPr>
          <p:nvPr/>
        </p:nvSpPr>
        <p:spPr bwMode="auto">
          <a:xfrm>
            <a:off x="2755278" y="3214494"/>
            <a:ext cx="5429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mươi hai nghìn không trăm bảy mươi</a:t>
            </a:r>
          </a:p>
        </p:txBody>
      </p:sp>
      <p:sp>
        <p:nvSpPr>
          <p:cNvPr id="41" name="Text Box 243"/>
          <p:cNvSpPr txBox="1">
            <a:spLocks noChangeArrowheads="1"/>
          </p:cNvSpPr>
          <p:nvPr/>
        </p:nvSpPr>
        <p:spPr bwMode="auto">
          <a:xfrm>
            <a:off x="2755278" y="3729447"/>
            <a:ext cx="5122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nghìn không trăm mười</a:t>
            </a:r>
          </a:p>
        </p:txBody>
      </p:sp>
      <p:sp>
        <p:nvSpPr>
          <p:cNvPr id="42" name="Text Box 244"/>
          <p:cNvSpPr txBox="1">
            <a:spLocks noChangeArrowheads="1"/>
          </p:cNvSpPr>
          <p:nvPr/>
        </p:nvSpPr>
        <p:spPr bwMode="auto">
          <a:xfrm>
            <a:off x="2755278" y="4204351"/>
            <a:ext cx="5543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mốt nghìn không trăm linh một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64595" y="1169850"/>
            <a:ext cx="467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Viết 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mẫu):</a:t>
            </a:r>
            <a:endParaRPr lang="en-US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79019"/>
              </p:ext>
            </p:extLst>
          </p:nvPr>
        </p:nvGraphicFramePr>
        <p:xfrm>
          <a:off x="735806" y="1857372"/>
          <a:ext cx="7722393" cy="3000378"/>
        </p:xfrm>
        <a:graphic>
          <a:graphicData uri="http://schemas.openxmlformats.org/drawingml/2006/table">
            <a:tbl>
              <a:tblPr/>
              <a:tblGrid>
                <a:gridCol w="623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87 115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190188" y="2895895"/>
            <a:ext cx="1435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87 105 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7190188" y="3381634"/>
            <a:ext cx="1625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87 001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7190188" y="3867373"/>
            <a:ext cx="1446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87 500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7190188" y="4365278"/>
            <a:ext cx="1446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780190"/>
            <a:ext cx="6856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nl-NL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số ứng với vạch thích hợp nào?</a:t>
            </a:r>
            <a:endParaRPr lang="en-US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708860" y="2425300"/>
            <a:ext cx="1183982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921543" y="1577581"/>
            <a:ext cx="6923485" cy="508397"/>
            <a:chOff x="366" y="1445"/>
            <a:chExt cx="5088" cy="427"/>
          </a:xfrm>
        </p:grpSpPr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441" y="1451"/>
              <a:ext cx="29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23" name="Group 185"/>
            <p:cNvGrpSpPr>
              <a:grpSpLocks/>
            </p:cNvGrpSpPr>
            <p:nvPr/>
          </p:nvGrpSpPr>
          <p:grpSpPr bwMode="auto">
            <a:xfrm>
              <a:off x="366" y="1764"/>
              <a:ext cx="5088" cy="108"/>
              <a:chOff x="366" y="1764"/>
              <a:chExt cx="5088" cy="108"/>
            </a:xfrm>
          </p:grpSpPr>
          <p:sp>
            <p:nvSpPr>
              <p:cNvPr id="32" name="Line 175"/>
              <p:cNvSpPr>
                <a:spLocks noChangeShapeType="1"/>
              </p:cNvSpPr>
              <p:nvPr/>
            </p:nvSpPr>
            <p:spPr bwMode="auto">
              <a:xfrm>
                <a:off x="366" y="1824"/>
                <a:ext cx="50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Line 176"/>
              <p:cNvSpPr>
                <a:spLocks noChangeShapeType="1"/>
              </p:cNvSpPr>
              <p:nvPr/>
            </p:nvSpPr>
            <p:spPr bwMode="auto">
              <a:xfrm>
                <a:off x="576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Line 177"/>
              <p:cNvSpPr>
                <a:spLocks noChangeShapeType="1"/>
              </p:cNvSpPr>
              <p:nvPr/>
            </p:nvSpPr>
            <p:spPr bwMode="auto">
              <a:xfrm>
                <a:off x="1152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Line 178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Line 179"/>
              <p:cNvSpPr>
                <a:spLocks noChangeShapeType="1"/>
              </p:cNvSpPr>
              <p:nvPr/>
            </p:nvSpPr>
            <p:spPr bwMode="auto">
              <a:xfrm>
                <a:off x="2307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Line 180"/>
              <p:cNvSpPr>
                <a:spLocks noChangeShapeType="1"/>
              </p:cNvSpPr>
              <p:nvPr/>
            </p:nvSpPr>
            <p:spPr bwMode="auto">
              <a:xfrm>
                <a:off x="2868" y="17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Line 181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Line 182"/>
              <p:cNvSpPr>
                <a:spLocks noChangeShapeType="1"/>
              </p:cNvSpPr>
              <p:nvPr/>
            </p:nvSpPr>
            <p:spPr bwMode="auto">
              <a:xfrm>
                <a:off x="4032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Line 183"/>
              <p:cNvSpPr>
                <a:spLocks noChangeShapeType="1"/>
              </p:cNvSpPr>
              <p:nvPr/>
            </p:nvSpPr>
            <p:spPr bwMode="auto">
              <a:xfrm>
                <a:off x="4608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Line 184"/>
              <p:cNvSpPr>
                <a:spLocks noChangeShapeType="1"/>
              </p:cNvSpPr>
              <p:nvPr/>
            </p:nvSpPr>
            <p:spPr bwMode="auto">
              <a:xfrm>
                <a:off x="5184" y="17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4" name="Rectangle 186"/>
            <p:cNvSpPr>
              <a:spLocks noChangeArrowheads="1"/>
            </p:cNvSpPr>
            <p:nvPr/>
          </p:nvSpPr>
          <p:spPr bwMode="auto">
            <a:xfrm>
              <a:off x="1017" y="1448"/>
              <a:ext cx="2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187"/>
            <p:cNvSpPr>
              <a:spLocks noChangeArrowheads="1"/>
            </p:cNvSpPr>
            <p:nvPr/>
          </p:nvSpPr>
          <p:spPr bwMode="auto">
            <a:xfrm>
              <a:off x="1591" y="1448"/>
              <a:ext cx="29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188"/>
            <p:cNvSpPr>
              <a:spLocks noChangeArrowheads="1"/>
            </p:cNvSpPr>
            <p:nvPr/>
          </p:nvSpPr>
          <p:spPr bwMode="auto">
            <a:xfrm>
              <a:off x="2156" y="1445"/>
              <a:ext cx="299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7" name="Rectangle 189"/>
            <p:cNvSpPr>
              <a:spLocks noChangeArrowheads="1"/>
            </p:cNvSpPr>
            <p:nvPr/>
          </p:nvSpPr>
          <p:spPr bwMode="auto">
            <a:xfrm>
              <a:off x="2725" y="1445"/>
              <a:ext cx="28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3297" y="1454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191"/>
            <p:cNvSpPr>
              <a:spLocks noChangeArrowheads="1"/>
            </p:cNvSpPr>
            <p:nvPr/>
          </p:nvSpPr>
          <p:spPr bwMode="auto">
            <a:xfrm>
              <a:off x="3869" y="1454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192"/>
            <p:cNvSpPr>
              <a:spLocks noChangeArrowheads="1"/>
            </p:cNvSpPr>
            <p:nvPr/>
          </p:nvSpPr>
          <p:spPr bwMode="auto">
            <a:xfrm>
              <a:off x="4497" y="1454"/>
              <a:ext cx="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193"/>
            <p:cNvSpPr>
              <a:spLocks noChangeArrowheads="1"/>
            </p:cNvSpPr>
            <p:nvPr/>
          </p:nvSpPr>
          <p:spPr bwMode="auto">
            <a:xfrm>
              <a:off x="5037" y="1469"/>
              <a:ext cx="31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sp>
        <p:nvSpPr>
          <p:cNvPr id="42" name="Text Box 195"/>
          <p:cNvSpPr txBox="1">
            <a:spLocks noChangeArrowheads="1"/>
          </p:cNvSpPr>
          <p:nvPr/>
        </p:nvSpPr>
        <p:spPr bwMode="auto">
          <a:xfrm>
            <a:off x="2264442" y="2400299"/>
            <a:ext cx="1086101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96"/>
          <p:cNvSpPr txBox="1">
            <a:spLocks noChangeArrowheads="1"/>
          </p:cNvSpPr>
          <p:nvPr/>
        </p:nvSpPr>
        <p:spPr bwMode="auto">
          <a:xfrm>
            <a:off x="3730620" y="2403128"/>
            <a:ext cx="1068920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97"/>
          <p:cNvSpPr txBox="1">
            <a:spLocks noChangeArrowheads="1"/>
          </p:cNvSpPr>
          <p:nvPr/>
        </p:nvSpPr>
        <p:spPr bwMode="auto">
          <a:xfrm>
            <a:off x="5414785" y="2400299"/>
            <a:ext cx="1057451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98"/>
          <p:cNvSpPr txBox="1">
            <a:spLocks noChangeArrowheads="1"/>
          </p:cNvSpPr>
          <p:nvPr/>
        </p:nvSpPr>
        <p:spPr bwMode="auto">
          <a:xfrm>
            <a:off x="7024687" y="2409825"/>
            <a:ext cx="1069181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99"/>
          <p:cNvSpPr txBox="1">
            <a:spLocks noChangeArrowheads="1"/>
          </p:cNvSpPr>
          <p:nvPr/>
        </p:nvSpPr>
        <p:spPr bwMode="auto">
          <a:xfrm>
            <a:off x="1529553" y="3100383"/>
            <a:ext cx="1034130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00"/>
          <p:cNvSpPr txBox="1">
            <a:spLocks noChangeArrowheads="1"/>
          </p:cNvSpPr>
          <p:nvPr/>
        </p:nvSpPr>
        <p:spPr bwMode="auto">
          <a:xfrm>
            <a:off x="3017487" y="3098006"/>
            <a:ext cx="1068999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01"/>
          <p:cNvSpPr txBox="1">
            <a:spLocks noChangeArrowheads="1"/>
          </p:cNvSpPr>
          <p:nvPr/>
        </p:nvSpPr>
        <p:spPr bwMode="auto">
          <a:xfrm>
            <a:off x="4458052" y="3088483"/>
            <a:ext cx="1079897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02"/>
          <p:cNvSpPr txBox="1">
            <a:spLocks noChangeArrowheads="1"/>
          </p:cNvSpPr>
          <p:nvPr/>
        </p:nvSpPr>
        <p:spPr bwMode="auto">
          <a:xfrm>
            <a:off x="6175771" y="3102766"/>
            <a:ext cx="1035843" cy="461665"/>
          </a:xfrm>
          <a:prstGeom prst="rect">
            <a:avLst/>
          </a:prstGeom>
          <a:solidFill>
            <a:srgbClr val="FFFF00"/>
          </a:solidFill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rc 203"/>
          <p:cNvSpPr>
            <a:spLocks/>
          </p:cNvSpPr>
          <p:nvPr/>
        </p:nvSpPr>
        <p:spPr bwMode="auto">
          <a:xfrm flipH="1">
            <a:off x="1264443" y="2056210"/>
            <a:ext cx="717805" cy="361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" name="Arc 204"/>
          <p:cNvSpPr>
            <a:spLocks/>
          </p:cNvSpPr>
          <p:nvPr/>
        </p:nvSpPr>
        <p:spPr bwMode="auto">
          <a:xfrm>
            <a:off x="1231839" y="2050256"/>
            <a:ext cx="881520" cy="10287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2" name="Line 205"/>
          <p:cNvSpPr>
            <a:spLocks noChangeShapeType="1"/>
          </p:cNvSpPr>
          <p:nvPr/>
        </p:nvSpPr>
        <p:spPr bwMode="auto">
          <a:xfrm>
            <a:off x="2771775" y="2050256"/>
            <a:ext cx="0" cy="3429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3" name="Line 206"/>
          <p:cNvSpPr>
            <a:spLocks noChangeShapeType="1"/>
          </p:cNvSpPr>
          <p:nvPr/>
        </p:nvSpPr>
        <p:spPr bwMode="auto">
          <a:xfrm>
            <a:off x="3564731" y="2064544"/>
            <a:ext cx="0" cy="10287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4" name="Arc 207"/>
          <p:cNvSpPr>
            <a:spLocks/>
          </p:cNvSpPr>
          <p:nvPr/>
        </p:nvSpPr>
        <p:spPr bwMode="auto">
          <a:xfrm>
            <a:off x="4330708" y="2060973"/>
            <a:ext cx="688967" cy="102036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5" name="Arc 208"/>
          <p:cNvSpPr>
            <a:spLocks/>
          </p:cNvSpPr>
          <p:nvPr/>
        </p:nvSpPr>
        <p:spPr bwMode="auto">
          <a:xfrm flipH="1">
            <a:off x="4356495" y="2053828"/>
            <a:ext cx="785312" cy="35599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6" name="Line 209"/>
          <p:cNvSpPr>
            <a:spLocks noChangeShapeType="1"/>
          </p:cNvSpPr>
          <p:nvPr/>
        </p:nvSpPr>
        <p:spPr bwMode="auto">
          <a:xfrm>
            <a:off x="5918596" y="2050256"/>
            <a:ext cx="0" cy="3429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7" name="Line 210"/>
          <p:cNvSpPr>
            <a:spLocks noChangeShapeType="1"/>
          </p:cNvSpPr>
          <p:nvPr/>
        </p:nvSpPr>
        <p:spPr bwMode="auto">
          <a:xfrm>
            <a:off x="6693693" y="2085975"/>
            <a:ext cx="0" cy="10287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" name="Line 211"/>
          <p:cNvSpPr>
            <a:spLocks noChangeShapeType="1"/>
          </p:cNvSpPr>
          <p:nvPr/>
        </p:nvSpPr>
        <p:spPr bwMode="auto">
          <a:xfrm>
            <a:off x="7486649" y="2064544"/>
            <a:ext cx="0" cy="342900"/>
          </a:xfrm>
          <a:prstGeom prst="line">
            <a:avLst/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1" name="Google Shape;55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3004">
            <a:off x="-278465" y="2252201"/>
            <a:ext cx="1996952" cy="302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68178" y="491183"/>
            <a:ext cx="44696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4: </a:t>
            </a:r>
            <a:r>
              <a:rPr lang="nl-NL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nl-NL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nhẩm: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059655" y="1596033"/>
                <a:ext cx="2564607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4000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+ 500 =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6500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500 </a:t>
                </a: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nl-NL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300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+ 2000 </a:t>
                </a:r>
                <a14:m>
                  <m:oMath xmlns:m="http://schemas.openxmlformats.org/officeDocument/2006/math">
                    <m:r>
                      <a:rPr lang="nl-NL" altLang="vi-V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+ 6000 : 2 =</a:t>
                </a:r>
                <a:endParaRPr lang="en-US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655" y="1596033"/>
                <a:ext cx="2564607" cy="1846659"/>
              </a:xfrm>
              <a:prstGeom prst="rect">
                <a:avLst/>
              </a:prstGeom>
              <a:blipFill>
                <a:blip r:embed="rId4"/>
                <a:stretch>
                  <a:fillRect l="-3800" t="-2640" r="-950" b="-66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514350" y="1587104"/>
            <a:ext cx="50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3344461" y="1570619"/>
            <a:ext cx="1084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3352201" y="2016656"/>
            <a:ext cx="1083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3340297" y="2476796"/>
            <a:ext cx="1084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3355776" y="2959744"/>
            <a:ext cx="108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4238624" y="1561281"/>
            <a:ext cx="50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4"/>
              <p:cNvSpPr>
                <a:spLocks noChangeArrowheads="1"/>
              </p:cNvSpPr>
              <p:nvPr/>
            </p:nvSpPr>
            <p:spPr bwMode="auto">
              <a:xfrm>
                <a:off x="4642246" y="1561281"/>
                <a:ext cx="3303391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 –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(2000 – 1000) = </a:t>
                </a:r>
                <a:endParaRPr lang="nl-NL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 </a:t>
                </a: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2000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+ 1000 </a:t>
                </a: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endParaRPr lang="nl-NL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8000 –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 </a:t>
                </a:r>
                <a14:m>
                  <m:oMath xmlns:m="http://schemas.openxmlformats.org/officeDocument/2006/math">
                    <m:r>
                      <a:rPr lang="nl-NL" altLang="vi-V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</a:t>
                </a:r>
                <a:endParaRPr lang="nl-NL" altLang="vi-VN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25000"/>
                  </a:spcBef>
                  <a:buFontTx/>
                  <a:buNone/>
                </a:pP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8000 </a:t>
                </a:r>
                <a:r>
                  <a:rPr lang="nl-NL" altLang="vi-VN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4000) </a:t>
                </a:r>
                <a14:m>
                  <m:oMath xmlns:m="http://schemas.openxmlformats.org/officeDocument/2006/math">
                    <m:r>
                      <a:rPr lang="nl-NL" altLang="vi-V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alt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</a:t>
                </a:r>
                <a:endPara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2246" y="1561281"/>
                <a:ext cx="3303391" cy="1846659"/>
              </a:xfrm>
              <a:prstGeom prst="rect">
                <a:avLst/>
              </a:prstGeom>
              <a:blipFill>
                <a:blip r:embed="rId5"/>
                <a:stretch>
                  <a:fillRect l="-2957" t="-1980" b="-72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7554517" y="1554991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>
            <a:off x="7554517" y="2005141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7347941" y="2470882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7538147" y="2910666"/>
            <a:ext cx="1021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" name="Google Shape;5560;p47"/>
          <p:cNvSpPr txBox="1">
            <a:spLocks noGrp="1"/>
          </p:cNvSpPr>
          <p:nvPr>
            <p:ph type="title"/>
          </p:nvPr>
        </p:nvSpPr>
        <p:spPr>
          <a:xfrm>
            <a:off x="1404151" y="175172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hank !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562" name="Google Shape;5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6168" flipH="1">
            <a:off x="7177248" y="219235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3" name="Google Shape;5563;p47"/>
          <p:cNvGrpSpPr/>
          <p:nvPr/>
        </p:nvGrpSpPr>
        <p:grpSpPr>
          <a:xfrm>
            <a:off x="-289669" y="2270033"/>
            <a:ext cx="2703704" cy="3304719"/>
            <a:chOff x="-289669" y="2270033"/>
            <a:chExt cx="2703704" cy="3304719"/>
          </a:xfrm>
        </p:grpSpPr>
        <p:pic>
          <p:nvPicPr>
            <p:cNvPr id="5564" name="Google Shape;556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40247">
              <a:off x="122875" y="2498284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5" name="Google Shape;5565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6083">
              <a:off x="1090355" y="420255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6" name="Google Shape;5566;p47"/>
          <p:cNvGrpSpPr/>
          <p:nvPr/>
        </p:nvGrpSpPr>
        <p:grpSpPr>
          <a:xfrm>
            <a:off x="6167500" y="-546568"/>
            <a:ext cx="3411721" cy="3119971"/>
            <a:chOff x="6167500" y="-546568"/>
            <a:chExt cx="3411721" cy="3119971"/>
          </a:xfrm>
        </p:grpSpPr>
        <p:pic>
          <p:nvPicPr>
            <p:cNvPr id="5567" name="Google Shape;556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37066">
              <a:off x="6934052" y="-410691"/>
              <a:ext cx="1878616" cy="28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8" name="Google Shape;5568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036792">
              <a:off x="8305704" y="120441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9ECE7-A10C-440F-9FF9-FD9380FD0654}"/>
</file>

<file path=customXml/itemProps2.xml><?xml version="1.0" encoding="utf-8"?>
<ds:datastoreItem xmlns:ds="http://schemas.openxmlformats.org/officeDocument/2006/customXml" ds:itemID="{1AF73ACF-1C03-425B-87C5-B66B39C1861A}"/>
</file>

<file path=customXml/itemProps3.xml><?xml version="1.0" encoding="utf-8"?>
<ds:datastoreItem xmlns:ds="http://schemas.openxmlformats.org/officeDocument/2006/customXml" ds:itemID="{1781DBAE-1899-4622-AF96-44FE311D6884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278</Words>
  <Application>Microsoft Office PowerPoint</Application>
  <PresentationFormat>On-screen Show (16:9)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Marcellus</vt:lpstr>
      <vt:lpstr>Calibri</vt:lpstr>
      <vt:lpstr>fiolex girl</vt:lpstr>
      <vt:lpstr>Work Sans</vt:lpstr>
      <vt:lpstr>Montserrat</vt:lpstr>
      <vt:lpstr>Cambria Math</vt:lpstr>
      <vt:lpstr> Cottagecore Aesthetic Style Thesis by Slidesgo</vt:lpstr>
      <vt:lpstr>PowerPoint Presentation</vt:lpstr>
      <vt:lpstr>Toán Luyện tập</vt:lpstr>
      <vt:lpstr>PowerPoint Presentation</vt:lpstr>
      <vt:lpstr>PowerPoint Presentation</vt:lpstr>
      <vt:lpstr>PowerPoint Presentation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Phạm Thị Hạnh</cp:lastModifiedBy>
  <cp:revision>4</cp:revision>
  <dcterms:modified xsi:type="dcterms:W3CDTF">2022-03-06T06:50:34Z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