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332" r:id="rId4"/>
    <p:sldId id="258" r:id="rId5"/>
    <p:sldId id="259" r:id="rId6"/>
    <p:sldId id="263" r:id="rId7"/>
    <p:sldId id="260" r:id="rId8"/>
    <p:sldId id="262" r:id="rId9"/>
  </p:sldIdLst>
  <p:sldSz cx="9144000" cy="5143500" type="screen16x9"/>
  <p:notesSz cx="6858000" cy="9144000"/>
  <p:embeddedFontLst>
    <p:embeddedFont>
      <p:font typeface="Patrick Hand" panose="00000500000000000000" pitchFamily="2" charset="0"/>
      <p:regular r:id="rId11"/>
    </p:embeddedFont>
    <p:embeddedFont>
      <p:font typeface="Mulish" panose="020B060402020202020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B03D3A-5329-4649-B964-591E813B3B58}">
  <a:tblStyle styleId="{8FB03D3A-5329-4649-B964-591E813B3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766620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766620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714dcfbe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714dcfbe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e76662047f_0_18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e76662047f_0_18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e714dcfbe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e714dcfbe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84aabe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84aabe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2" name="Google Shape;72;p4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3" name="Google Shape;73;p4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4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" name="Google Shape;77;p4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8" name="Google Shape;78;p4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4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4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4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84" name="Google Shape;84;p4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043750" y="1371875"/>
            <a:ext cx="7387800" cy="3386100"/>
          </a:xfrm>
          <a:prstGeom prst="rect">
            <a:avLst/>
          </a:prstGeom>
          <a:solidFill>
            <a:srgbClr val="FEFEFE">
              <a:alpha val="7933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780529" y="7777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895601">
            <a:off x="8522607" y="42932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656741">
            <a:off x="8562545" y="3888639"/>
            <a:ext cx="172585" cy="20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31" name="Google Shape;131;p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43" name="Google Shape;143;p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4425837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6"/>
          <p:cNvGrpSpPr/>
          <p:nvPr/>
        </p:nvGrpSpPr>
        <p:grpSpPr>
          <a:xfrm>
            <a:off x="7784722" y="622782"/>
            <a:ext cx="707793" cy="707793"/>
            <a:chOff x="7784722" y="622782"/>
            <a:chExt cx="707793" cy="707793"/>
          </a:xfrm>
        </p:grpSpPr>
        <p:grpSp>
          <p:nvGrpSpPr>
            <p:cNvPr id="156" name="Google Shape;156;p6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157" name="Google Shape;157;p6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8" name="Google Shape;158;p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16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372" name="Google Shape;372;p16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373" name="Google Shape;373;p16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6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16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376" name="Google Shape;376;p16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7" name="Google Shape;377;p16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378" name="Google Shape;378;p16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6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6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6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6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6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384" name="Google Shape;384;p16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6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6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6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6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393" name="Google Shape;393;p16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2465831">
            <a:off x="885162" y="1482792"/>
            <a:ext cx="281738" cy="3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6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895601">
            <a:off x="842795" y="4523905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6"/>
          <p:cNvPicPr preferRelativeResize="0"/>
          <p:nvPr/>
        </p:nvPicPr>
        <p:blipFill rotWithShape="1">
          <a:blip r:embed="rId8">
            <a:alphaModFix amt="90000"/>
          </a:blip>
          <a:srcRect l="17866" t="19811" r="12095" b="21433"/>
          <a:stretch/>
        </p:blipFill>
        <p:spPr>
          <a:xfrm rot="-1128960">
            <a:off x="7880475" y="808162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28" name="Google Shape;428;p1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9" name="Google Shape;429;p1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1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32" name="Google Shape;432;p1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3" name="Google Shape;433;p1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34" name="Google Shape;434;p1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40" name="Google Shape;440;p1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8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49" name="Google Shape;449;p1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871954" y="777801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8023025" y="539488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902874" y="4317129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274082" y="4220905"/>
            <a:ext cx="227637" cy="27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56" name="Google Shape;456;p1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57" name="Google Shape;457;p1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1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60" name="Google Shape;460;p1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1" name="Google Shape;461;p1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62" name="Google Shape;462;p1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468" name="Google Shape;468;p1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1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1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19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77" name="Google Shape;477;p19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7592600" y="606951"/>
            <a:ext cx="864282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515439" y="10859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9"/>
          <p:cNvPicPr preferRelativeResize="0"/>
          <p:nvPr/>
        </p:nvPicPr>
        <p:blipFill rotWithShape="1">
          <a:blip r:embed="rId6">
            <a:alphaModFix amt="90000"/>
          </a:blip>
          <a:srcRect l="14783" t="26207" r="9676" b="12472"/>
          <a:stretch/>
        </p:blipFill>
        <p:spPr>
          <a:xfrm rot="-1220646">
            <a:off x="856204" y="7895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9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2699978">
            <a:off x="1193700" y="988679"/>
            <a:ext cx="281737" cy="30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9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3086207" y="4409080"/>
            <a:ext cx="227637" cy="27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62" r:id="rId7"/>
    <p:sldLayoutId id="2147483664" r:id="rId8"/>
    <p:sldLayoutId id="2147483665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slide" Target="slide6.xml"/><Relationship Id="rId10" Type="http://schemas.openxmlformats.org/officeDocument/2006/relationships/image" Target="../media/image25.png"/><Relationship Id="rId4" Type="http://schemas.openxmlformats.org/officeDocument/2006/relationships/slide" Target="slide5.xml"/><Relationship Id="rId9" Type="http://schemas.openxmlformats.org/officeDocument/2006/relationships/hyperlink" Target="https://docs.google.com/spreadsheets/d/12UoFmnBjPcHid77T44jhTen6y1-czY8Ilh4jogf6A48/copy#gid=6254092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1905364" y="1351189"/>
            <a:ext cx="5514611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TOÁN </a:t>
            </a:r>
            <a:br>
              <a:rPr lang="en" dirty="0" smtClean="0"/>
            </a:br>
            <a:r>
              <a:rPr lang="en" dirty="0" smtClean="0"/>
              <a:t>LUYỆN TẬP CHUNG</a:t>
            </a:r>
            <a:endParaRPr dirty="0"/>
          </a:p>
        </p:txBody>
      </p:sp>
      <p:sp>
        <p:nvSpPr>
          <p:cNvPr id="804" name="Google Shape;804;p32"/>
          <p:cNvSpPr txBox="1">
            <a:spLocks noGrp="1"/>
          </p:cNvSpPr>
          <p:nvPr>
            <p:ph type="subTitle" idx="1"/>
          </p:nvPr>
        </p:nvSpPr>
        <p:spPr>
          <a:xfrm>
            <a:off x="2399938" y="3935510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SGK/Tr106</a:t>
            </a:r>
            <a:endParaRPr sz="2800" dirty="0"/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6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7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33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219128" y="606950"/>
            <a:ext cx="5058877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33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1: Tính nhẩm:</a:t>
            </a:r>
            <a:endParaRPr dirty="0"/>
          </a:p>
        </p:txBody>
      </p:sp>
      <p:pic>
        <p:nvPicPr>
          <p:cNvPr id="829" name="Google Shape;829;p33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023957" y="670750"/>
            <a:ext cx="672342" cy="6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3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7494675" y="699326"/>
            <a:ext cx="724644" cy="6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3" name="Google Shape;833;p33">
            <a:hlinkClick r:id="rId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4" name="Google Shape;834;p3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5" name="Google Shape;835;p3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6" name="Google Shape;836;p3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7" name="Google Shape;837;p3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8" name="Google Shape;838;p33">
            <a:hlinkClick r:id="rId7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9" name="Google Shape;839;p3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0" name="Google Shape;840;p3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1" name="Google Shape;841;p3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2" name="Google Shape;842;p3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3" name="Google Shape;843;p3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4" name="Google Shape;844;p3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5" name="Google Shape;845;p3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76205" y="1752075"/>
            <a:ext cx="3151584" cy="125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8600 + 200 =</a:t>
            </a: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 </a:t>
            </a: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 8800 – 200 =</a:t>
            </a:r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28541" y="1665609"/>
            <a:ext cx="3403434" cy="1392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</a:rPr>
              <a:t>a, 5200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+ 400 </a:t>
            </a:r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</a:rPr>
              <a:t>=</a:t>
            </a:r>
          </a:p>
          <a:p>
            <a:pPr algn="ctr"/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</a:p>
          <a:p>
            <a:pPr algn="ctr"/>
            <a:r>
              <a:rPr lang="en-US" sz="2300" dirty="0" smtClean="0">
                <a:solidFill>
                  <a:schemeClr val="tx1">
                    <a:lumMod val="50000"/>
                  </a:schemeClr>
                </a:solidFill>
              </a:rPr>
              <a:t>     5600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– 400 =</a:t>
            </a:r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42322" y="1829775"/>
            <a:ext cx="3151584" cy="109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6300 + 500 =</a:t>
            </a: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6800 – 500 =</a:t>
            </a:r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41816" y="1856769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5600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1171" y="2547424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5200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0184" y="2547424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6300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166" y="1897352"/>
            <a:ext cx="902114" cy="246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6800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64199" y="2548515"/>
            <a:ext cx="106329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8</a:t>
            </a:r>
            <a:r>
              <a:rPr lang="en-US" sz="2300" dirty="0">
                <a:solidFill>
                  <a:srgbClr val="FF0000"/>
                </a:solidFill>
              </a:rPr>
              <a:t>600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64200" y="1859642"/>
            <a:ext cx="106329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8800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30;p33"/>
          <p:cNvPicPr preferRelativeResize="0"/>
          <p:nvPr/>
        </p:nvPicPr>
        <p:blipFill rotWithShape="1">
          <a:blip r:embed="rId2">
            <a:alphaModFix amt="90000"/>
          </a:blip>
          <a:srcRect l="16945" t="23685" r="10977" b="22040"/>
          <a:stretch/>
        </p:blipFill>
        <p:spPr>
          <a:xfrm rot="19749776">
            <a:off x="1224857" y="2186835"/>
            <a:ext cx="281737" cy="302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4236" y="1483983"/>
            <a:ext cx="2881189" cy="167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, 4000 + 3000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7000 – 4000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7000 – 3000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6219" y="3469314"/>
            <a:ext cx="2684114" cy="167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9000 + 1000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10000 – 9000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10000 – 1000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7022" y="1483983"/>
            <a:ext cx="2859655" cy="1674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6000 + 4000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10000 – 6000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2300" dirty="0">
                <a:solidFill>
                  <a:schemeClr val="tx1">
                    <a:lumMod val="50000"/>
                  </a:schemeClr>
                </a:solidFill>
              </a:rPr>
              <a:t>   10000 – 4000 =</a:t>
            </a: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en-US" sz="23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4341" y="1093632"/>
            <a:ext cx="116046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10000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325" y="2506821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4000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5762" y="1809787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3000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0281" y="1128899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7000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891" y="4514868"/>
            <a:ext cx="106329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9000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8891" y="3814891"/>
            <a:ext cx="106329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1000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9298" y="3105476"/>
            <a:ext cx="1063293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10000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8933" y="2481681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6000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09745" y="1781430"/>
            <a:ext cx="864096" cy="302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4000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17" name="Google Shape;829;p33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282311" y="568759"/>
            <a:ext cx="672342" cy="6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831;p33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753029" y="597335"/>
            <a:ext cx="724644" cy="6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832;p3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0" name="Google Shape;833;p33">
            <a:hlinkClick r:id="rId5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1" name="Google Shape;834;p3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2" name="Google Shape;835;p3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3" name="Google Shape;836;p3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" name="Google Shape;837;p3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" name="Google Shape;838;p33">
            <a:hlinkClick r:id="rId6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6" name="Google Shape;839;p3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" name="Google Shape;840;p3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" name="Google Shape;841;p3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9" name="Google Shape;842;p3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0" name="Google Shape;843;p3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1" name="Google Shape;844;p3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2" name="Google Shape;845;p3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7102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1186624" y="805101"/>
            <a:ext cx="5921488" cy="7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1542074" y="1107731"/>
            <a:ext cx="4865869" cy="506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2: Đặt tính rồi tính:</a:t>
            </a:r>
            <a:endParaRPr dirty="0"/>
          </a:p>
        </p:txBody>
      </p:sp>
      <p:pic>
        <p:nvPicPr>
          <p:cNvPr id="872" name="Google Shape;872;p3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60499" y="820551"/>
            <a:ext cx="852250" cy="7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34"/>
          <p:cNvPicPr preferRelativeResize="0"/>
          <p:nvPr/>
        </p:nvPicPr>
        <p:blipFill rotWithShape="1">
          <a:blip r:embed="rId5">
            <a:alphaModFix/>
          </a:blip>
          <a:srcRect l="6356" t="2983" r="2842" b="1687"/>
          <a:stretch/>
        </p:blipFill>
        <p:spPr>
          <a:xfrm>
            <a:off x="7955277" y="3885505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74" name="Google Shape;874;p34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-1273558">
            <a:off x="5604000" y="4111849"/>
            <a:ext cx="281752" cy="33732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7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rId8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8540" y="1787519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6924 </a:t>
            </a: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+ 1536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32459" y="1800096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5718 + 636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62618" y="1793397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8493 </a:t>
            </a:r>
            <a:r>
              <a:rPr lang="vi-VN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- 3667 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18646" y="180009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4380 </a:t>
            </a:r>
            <a:r>
              <a:rPr lang="mr-IN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–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729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8540" y="2325240"/>
            <a:ext cx="122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6924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1536</a:t>
            </a:r>
            <a:endParaRPr lang="en-US" sz="2400" b="1" u="sng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31065" y="2315845"/>
            <a:ext cx="1055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5718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636</a:t>
            </a:r>
          </a:p>
          <a:p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48039" y="2315845"/>
            <a:ext cx="136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8493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3667</a:t>
            </a:r>
            <a:endParaRPr lang="en-US" sz="2400" b="1" u="sng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11889" y="2315846"/>
            <a:ext cx="970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4380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729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1964" y="35161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8460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61328" y="3536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6354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2736" y="35369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4826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81807" y="35432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35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591180" y="382819"/>
            <a:ext cx="7208044" cy="17428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95" name="Google Shape;895;p3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140941" y="1257166"/>
                <a:ext cx="6424633" cy="44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dk2"/>
                    </a:solidFill>
                    <a:latin typeface="Patrick Hand" panose="00000500000000000000" pitchFamily="2" charset="0"/>
                  </a:rPr>
                  <a:t>B</a:t>
                </a:r>
                <a:r>
                  <a:rPr lang="en" sz="2800" dirty="0" smtClean="0">
                    <a:solidFill>
                      <a:schemeClr val="dk2"/>
                    </a:solidFill>
                    <a:latin typeface="Patrick Hand" panose="00000500000000000000" pitchFamily="2" charset="0"/>
                  </a:rPr>
                  <a:t>ài 3: </a:t>
                </a:r>
                <a:r>
                  <a:rPr lang="vi-VN" sz="2800" dirty="0">
                    <a:latin typeface="Patrick Hand" panose="00000500000000000000" pitchFamily="2" charset="0"/>
                  </a:rPr>
                  <a:t>Một đội trồng cây đã </a:t>
                </a:r>
                <a:r>
                  <a:rPr lang="en-US" sz="2800" dirty="0" smtClean="0">
                    <a:latin typeface="Patrick Hand" panose="00000500000000000000" pitchFamily="2" charset="0"/>
                  </a:rPr>
                  <a:t>trồng </a:t>
                </a:r>
                <a:r>
                  <a:rPr lang="vi-VN" sz="2800" dirty="0" smtClean="0">
                    <a:latin typeface="Patrick Hand" panose="00000500000000000000" pitchFamily="2" charset="0"/>
                  </a:rPr>
                  <a:t>được </a:t>
                </a:r>
                <a:r>
                  <a:rPr lang="vi-VN" sz="2800" dirty="0">
                    <a:latin typeface="Patrick Hand" panose="00000500000000000000" pitchFamily="2" charset="0"/>
                  </a:rPr>
                  <a:t>948 cây, sau đó trồng thêm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Patrick Hand" panose="00000500000000000000" pitchFamily="2" charset="0"/>
                  </a:rPr>
                  <a:t> </a:t>
                </a:r>
                <a:r>
                  <a:rPr lang="vi-VN" sz="2800" dirty="0" smtClean="0">
                    <a:latin typeface="Patrick Hand" panose="00000500000000000000" pitchFamily="2" charset="0"/>
                  </a:rPr>
                  <a:t>số </a:t>
                </a:r>
                <a:r>
                  <a:rPr lang="vi-VN" sz="2800" dirty="0">
                    <a:latin typeface="Patrick Hand" panose="00000500000000000000" pitchFamily="2" charset="0"/>
                  </a:rPr>
                  <a:t>cây đã trồng. </a:t>
                </a:r>
                <a:r>
                  <a:rPr lang="en-US" sz="2800" dirty="0">
                    <a:latin typeface="Patrick Hand" panose="00000500000000000000" pitchFamily="2" charset="0"/>
                    <a:cs typeface="Times New Roman" pitchFamily="18" charset="0"/>
                  </a:rPr>
                  <a:t>H</a:t>
                </a:r>
                <a:r>
                  <a:rPr lang="vi-VN" sz="2800" dirty="0">
                    <a:latin typeface="Patrick Hand" panose="00000500000000000000" pitchFamily="2" charset="0"/>
                  </a:rPr>
                  <a:t>ỏi đội </a:t>
                </a:r>
                <a:r>
                  <a:rPr lang="en-US" sz="2800" dirty="0" smtClean="0">
                    <a:latin typeface="Patrick Hand" panose="00000500000000000000" pitchFamily="2" charset="0"/>
                  </a:rPr>
                  <a:t>đó </a:t>
                </a:r>
                <a:r>
                  <a:rPr lang="vi-VN" sz="2800" dirty="0" smtClean="0">
                    <a:latin typeface="Patrick Hand" panose="00000500000000000000" pitchFamily="2" charset="0"/>
                  </a:rPr>
                  <a:t>đã </a:t>
                </a:r>
                <a:r>
                  <a:rPr lang="vi-VN" sz="2800" dirty="0">
                    <a:latin typeface="Patrick Hand" panose="00000500000000000000" pitchFamily="2" charset="0"/>
                  </a:rPr>
                  <a:t>trồng được tất cả bao nhiêu cây? </a:t>
                </a:r>
                <a:r>
                  <a:rPr lang="en-US" sz="2800" dirty="0">
                    <a:latin typeface="Patrick Hand" panose="00000500000000000000" pitchFamily="2" charset="0"/>
                  </a:rPr>
                  <a:t/>
                </a:r>
                <a:br>
                  <a:rPr lang="en-US" sz="2800" dirty="0">
                    <a:latin typeface="Patrick Hand" panose="00000500000000000000" pitchFamily="2" charset="0"/>
                  </a:rPr>
                </a:br>
                <a:r>
                  <a:rPr lang="en" sz="2800" dirty="0" smtClean="0">
                    <a:solidFill>
                      <a:schemeClr val="dk2"/>
                    </a:solidFill>
                    <a:latin typeface="Patrick Hand" panose="00000500000000000000" pitchFamily="2" charset="0"/>
                  </a:rPr>
                  <a:t> </a:t>
                </a:r>
                <a:endParaRPr sz="2800" dirty="0">
                  <a:solidFill>
                    <a:schemeClr val="dk2"/>
                  </a:solidFill>
                  <a:latin typeface="Patrick Hand" panose="00000500000000000000" pitchFamily="2" charset="0"/>
                </a:endParaRPr>
              </a:p>
            </p:txBody>
          </p:sp>
        </mc:Choice>
        <mc:Fallback>
          <p:sp>
            <p:nvSpPr>
              <p:cNvPr id="895" name="Google Shape;895;p3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0941" y="1257166"/>
                <a:ext cx="6424633" cy="440700"/>
              </a:xfrm>
              <a:prstGeom prst="rect">
                <a:avLst/>
              </a:prstGeom>
              <a:blipFill>
                <a:blip r:embed="rId4"/>
                <a:stretch>
                  <a:fillRect l="-1898" t="-187671" r="-759" b="-1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3" name="Google Shape;953;p35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4" name="Google Shape;954;p35">
            <a:hlinkClick r:id="rId5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5" name="Google Shape;955;p35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6" name="Google Shape;956;p35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7" name="Google Shape;957;p35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8" name="Google Shape;958;p35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59" name="Google Shape;959;p35">
            <a:hlinkClick r:id="rId6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0" name="Google Shape;960;p35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1" name="Google Shape;961;p35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2" name="Google Shape;962;p35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3" name="Google Shape;963;p35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4" name="Google Shape;964;p35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5" name="Google Shape;965;p35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66" name="Google Shape;966;p35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28675" y="2145390"/>
            <a:ext cx="15275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dirty="0">
                <a:solidFill>
                  <a:srgbClr val="0070C0"/>
                </a:solidFill>
                <a:latin typeface="+mj-lt"/>
              </a:rPr>
              <a:t>Tóm </a:t>
            </a:r>
            <a:r>
              <a:rPr lang="vi-VN" sz="2100" b="1" dirty="0" smtClean="0">
                <a:solidFill>
                  <a:srgbClr val="0070C0"/>
                </a:solidFill>
                <a:latin typeface="+mj-lt"/>
              </a:rPr>
              <a:t>tắt</a:t>
            </a:r>
            <a:r>
              <a:rPr lang="en-US" sz="2100" b="1" dirty="0" smtClean="0">
                <a:solidFill>
                  <a:srgbClr val="0070C0"/>
                </a:solidFill>
                <a:latin typeface="+mj-lt"/>
              </a:rPr>
              <a:t>:</a:t>
            </a:r>
            <a:endParaRPr lang="en-US" sz="21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83576" y="2529668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948 </a:t>
            </a:r>
            <a:r>
              <a:rPr lang="vi-VN" sz="2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93675" y="2955329"/>
            <a:ext cx="12105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>
                <a:solidFill>
                  <a:srgbClr val="0070C0"/>
                </a:solidFill>
                <a:latin typeface="+mj-lt"/>
              </a:rPr>
              <a:t>Đã trồng:</a:t>
            </a:r>
            <a:endParaRPr lang="en-US" sz="21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1697" y="3128522"/>
            <a:ext cx="2160270" cy="152757"/>
            <a:chOff x="2181915" y="3031763"/>
            <a:chExt cx="2160270" cy="152757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181915" y="3108243"/>
              <a:ext cx="2160270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333240" y="3031763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190732" y="3031763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07108" y="3041645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568681" y="3031763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91180" y="3581398"/>
            <a:ext cx="15263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>
                <a:solidFill>
                  <a:srgbClr val="0070C0"/>
                </a:solidFill>
                <a:latin typeface="+mj-lt"/>
              </a:rPr>
              <a:t>Trồng thêm:</a:t>
            </a:r>
            <a:endParaRPr lang="en-US" sz="21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9241" y="3667197"/>
            <a:ext cx="773970" cy="205598"/>
            <a:chOff x="2140603" y="3629695"/>
            <a:chExt cx="773970" cy="205598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140603" y="362969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81915" y="3777606"/>
              <a:ext cx="725193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914573" y="3692418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181915" y="3692418"/>
              <a:ext cx="0" cy="142875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552139" y="2110208"/>
            <a:ext cx="10615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b="1" dirty="0">
                <a:solidFill>
                  <a:srgbClr val="0070C0"/>
                </a:solidFill>
                <a:latin typeface="+mj-lt"/>
              </a:rPr>
              <a:t>Bài giải</a:t>
            </a:r>
            <a:endParaRPr lang="en-US" sz="21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02330" y="2363699"/>
            <a:ext cx="364719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00" dirty="0">
                <a:solidFill>
                  <a:srgbClr val="FF0000"/>
                </a:solidFill>
                <a:latin typeface="+mj-lt"/>
              </a:rPr>
              <a:t>Số cây trồng thêm là:</a:t>
            </a:r>
          </a:p>
          <a:p>
            <a:pPr>
              <a:lnSpc>
                <a:spcPct val="150000"/>
              </a:lnSpc>
            </a:pPr>
            <a:r>
              <a:rPr lang="vi-VN" sz="2100" dirty="0">
                <a:solidFill>
                  <a:srgbClr val="FF0000"/>
                </a:solidFill>
                <a:latin typeface="+mj-lt"/>
              </a:rPr>
              <a:t>      948 : 3 =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316</a:t>
            </a:r>
            <a:r>
              <a:rPr lang="en-US" sz="21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cây)</a:t>
            </a:r>
          </a:p>
          <a:p>
            <a:pPr>
              <a:lnSpc>
                <a:spcPct val="150000"/>
              </a:lnSpc>
            </a:pPr>
            <a:r>
              <a:rPr lang="vi-VN" sz="2100" dirty="0">
                <a:solidFill>
                  <a:srgbClr val="FF0000"/>
                </a:solidFill>
                <a:latin typeface="+mj-lt"/>
              </a:rPr>
              <a:t>Đội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đã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trồng được số cây là:</a:t>
            </a:r>
          </a:p>
          <a:p>
            <a:pPr>
              <a:lnSpc>
                <a:spcPct val="150000"/>
              </a:lnSpc>
            </a:pPr>
            <a:r>
              <a:rPr lang="vi-VN" sz="2100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1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948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+ 316 =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1264</a:t>
            </a:r>
            <a:r>
              <a:rPr lang="en-US" sz="21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cây)</a:t>
            </a:r>
          </a:p>
          <a:p>
            <a:pPr>
              <a:lnSpc>
                <a:spcPct val="150000"/>
              </a:lnSpc>
            </a:pPr>
            <a:r>
              <a:rPr lang="vi-VN" sz="2100" dirty="0">
                <a:solidFill>
                  <a:srgbClr val="FF0000"/>
                </a:solidFill>
                <a:latin typeface="+mj-lt"/>
              </a:rPr>
              <a:t>                      Đáp số: 1264 cây</a:t>
            </a:r>
            <a:endParaRPr lang="en-US" sz="2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3" name="AutoShape 34"/>
          <p:cNvSpPr>
            <a:spLocks/>
          </p:cNvSpPr>
          <p:nvPr/>
        </p:nvSpPr>
        <p:spPr bwMode="auto">
          <a:xfrm rot="5400000">
            <a:off x="3023501" y="1951589"/>
            <a:ext cx="343841" cy="2117312"/>
          </a:xfrm>
          <a:prstGeom prst="leftBrace">
            <a:avLst>
              <a:gd name="adj1" fmla="val 93811"/>
              <a:gd name="adj2" fmla="val 51083"/>
            </a:avLst>
          </a:prstGeom>
          <a:noFill/>
          <a:ln w="28575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33211" y="3255734"/>
            <a:ext cx="0" cy="536537"/>
          </a:xfrm>
          <a:prstGeom prst="line">
            <a:avLst/>
          </a:prstGeom>
          <a:noFill/>
          <a:ln w="28575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AutoShape 58"/>
          <p:cNvSpPr>
            <a:spLocks/>
          </p:cNvSpPr>
          <p:nvPr/>
        </p:nvSpPr>
        <p:spPr bwMode="auto">
          <a:xfrm>
            <a:off x="4298170" y="2646384"/>
            <a:ext cx="304454" cy="1346565"/>
          </a:xfrm>
          <a:prstGeom prst="rightBrace">
            <a:avLst>
              <a:gd name="adj1" fmla="val 22243"/>
              <a:gd name="adj2" fmla="val 50000"/>
            </a:avLst>
          </a:prstGeom>
          <a:noFill/>
          <a:ln w="28575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588201" y="3095099"/>
            <a:ext cx="747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56"/>
          <p:cNvSpPr>
            <a:spLocks noChangeShapeType="1"/>
          </p:cNvSpPr>
          <p:nvPr/>
        </p:nvSpPr>
        <p:spPr bwMode="auto">
          <a:xfrm>
            <a:off x="2111697" y="3255734"/>
            <a:ext cx="0" cy="536537"/>
          </a:xfrm>
          <a:prstGeom prst="line">
            <a:avLst/>
          </a:prstGeom>
          <a:noFill/>
          <a:ln w="28575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00112" y="2091183"/>
            <a:ext cx="8448" cy="275450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6" grpId="0"/>
      <p:bldP spid="90" grpId="0"/>
      <p:bldP spid="93" grpId="0" animBg="1"/>
      <p:bldP spid="95" grpId="0" animBg="1"/>
      <p:bldP spid="96" grpId="0" animBg="1"/>
      <p:bldP spid="98" grpId="0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39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9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4: Tìm </a:t>
            </a:r>
            <a:r>
              <a:rPr lang="e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dirty="0" smtClean="0"/>
              <a:t>: </a:t>
            </a:r>
            <a:endParaRPr dirty="0"/>
          </a:p>
        </p:txBody>
      </p:sp>
      <p:sp>
        <p:nvSpPr>
          <p:cNvPr id="1205" name="Google Shape;1205;p39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6" name="Google Shape;1206;p39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7" name="Google Shape;1207;p39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8" name="Google Shape;1208;p39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09" name="Google Shape;1209;p39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0" name="Google Shape;1210;p39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1" name="Google Shape;1211;p39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2" name="Google Shape;1212;p39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3" name="Google Shape;1213;p39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4" name="Google Shape;1214;p39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5" name="Google Shape;1215;p39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6" name="Google Shape;1216;p39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7" name="Google Shape;1217;p39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8" name="Google Shape;1218;p39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7817" y="1576920"/>
            <a:ext cx="22108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>
                <a:latin typeface="+mj-lt"/>
              </a:rPr>
              <a:t>a, </a:t>
            </a:r>
            <a:r>
              <a:rPr lang="vi-VN" sz="2100" i="1" dirty="0">
                <a:latin typeface="+mj-lt"/>
              </a:rPr>
              <a:t>x</a:t>
            </a:r>
            <a:r>
              <a:rPr lang="vi-VN" sz="2100" dirty="0">
                <a:latin typeface="+mj-lt"/>
              </a:rPr>
              <a:t> + 1909 = 2050</a:t>
            </a:r>
            <a:endParaRPr lang="en-US" sz="21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92929" y="1567357"/>
            <a:ext cx="2507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+mj-lt"/>
              </a:rPr>
              <a:t>b, </a:t>
            </a:r>
            <a:r>
              <a:rPr lang="vi-VN" sz="2100" i="1" dirty="0">
                <a:latin typeface="+mj-lt"/>
              </a:rPr>
              <a:t>x</a:t>
            </a:r>
            <a:r>
              <a:rPr lang="vi-VN" sz="2100" dirty="0">
                <a:latin typeface="+mj-lt"/>
              </a:rPr>
              <a:t> </a:t>
            </a:r>
            <a:r>
              <a:rPr lang="mr-IN" sz="2100" dirty="0">
                <a:latin typeface="+mj-lt"/>
              </a:rPr>
              <a:t>–</a:t>
            </a:r>
            <a:r>
              <a:rPr lang="vi-VN" sz="2100" dirty="0">
                <a:latin typeface="+mj-lt"/>
              </a:rPr>
              <a:t> 586 = 3705</a:t>
            </a:r>
            <a:endParaRPr lang="en-US" sz="21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27394" y="2977397"/>
            <a:ext cx="2326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c, 8462 </a:t>
            </a:r>
            <a:r>
              <a:rPr lang="mr-IN" sz="2100" dirty="0">
                <a:latin typeface="Times New Roman" pitchFamily="18" charset="0"/>
              </a:rPr>
              <a:t>–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 = 762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75082" y="2069899"/>
            <a:ext cx="2073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2050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vi-VN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909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49889" y="2561899"/>
            <a:ext cx="9957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 = 141</a:t>
            </a:r>
            <a:endParaRPr lang="en-US" sz="2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35427" y="2001626"/>
            <a:ext cx="1861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3705 + 586 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98064" y="3469397"/>
            <a:ext cx="18036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8462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762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118" y="3971939"/>
            <a:ext cx="11304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7700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35427" y="2561899"/>
            <a:ext cx="2042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4291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36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07119" y="606950"/>
            <a:ext cx="4661248" cy="5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36"/>
          <p:cNvSpPr txBox="1">
            <a:spLocks noGrp="1"/>
          </p:cNvSpPr>
          <p:nvPr>
            <p:ph type="title"/>
          </p:nvPr>
        </p:nvSpPr>
        <p:spPr>
          <a:xfrm>
            <a:off x="720259" y="700980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2"/>
                </a:solidFill>
              </a:rPr>
              <a:t>B</a:t>
            </a:r>
            <a:r>
              <a:rPr lang="en" dirty="0" smtClean="0">
                <a:solidFill>
                  <a:schemeClr val="dk2"/>
                </a:solidFill>
              </a:rPr>
              <a:t>ài 5: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89" name="Google Shape;989;p36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0" name="Google Shape;990;p36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1" name="Google Shape;991;p36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2" name="Google Shape;992;p36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3" name="Google Shape;993;p36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4" name="Google Shape;994;p36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5" name="Google Shape;995;p36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6" name="Google Shape;996;p36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7" name="Google Shape;997;p36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8" name="Google Shape;998;p36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99" name="Google Shape;999;p36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0" name="Google Shape;1000;p36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1" name="Google Shape;1001;p36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02" name="Google Shape;1002;p36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9569" y="1150299"/>
            <a:ext cx="57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Cho </a:t>
            </a:r>
            <a:r>
              <a:rPr lang="vi-VN" sz="2800" dirty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8 hình tam </a:t>
            </a:r>
            <a:r>
              <a:rPr lang="vi-VN" sz="2800" dirty="0" smtClean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giác</a:t>
            </a:r>
            <a:r>
              <a:rPr lang="en-US" sz="2800" dirty="0" smtClean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,</a:t>
            </a:r>
            <a:r>
              <a:rPr lang="vi-VN" sz="2800" dirty="0" smtClean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 </a:t>
            </a:r>
            <a:r>
              <a:rPr lang="vi-VN" sz="2800" dirty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</a:rPr>
              <a:t>mỗi hình như hình bên: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Patrick Hand" panose="00000500000000000000" pitchFamily="2" charset="0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7474722" y="934623"/>
            <a:ext cx="862137" cy="846416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TextBox 35"/>
          <p:cNvSpPr txBox="1"/>
          <p:nvPr/>
        </p:nvSpPr>
        <p:spPr>
          <a:xfrm>
            <a:off x="1614356" y="1748555"/>
            <a:ext cx="3878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1">
                    <a:lumMod val="25000"/>
                  </a:schemeClr>
                </a:solidFill>
                <a:latin typeface="Patrick Hand" panose="00000500000000000000" pitchFamily="2" charset="0"/>
                <a:cs typeface="Times New Roman" pitchFamily="18" charset="0"/>
              </a:rPr>
              <a:t>Hãy xếp thành hình tam giác to dưới đây: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Patrick Hand" panose="00000500000000000000" pitchFamily="2" charset="0"/>
              <a:cs typeface="Times New Roman" pitchFamily="18" charset="0"/>
            </a:endParaRPr>
          </a:p>
        </p:txBody>
      </p:sp>
      <p:sp>
        <p:nvSpPr>
          <p:cNvPr id="37" name="Triangle 10"/>
          <p:cNvSpPr/>
          <p:nvPr/>
        </p:nvSpPr>
        <p:spPr>
          <a:xfrm>
            <a:off x="1679275" y="2734974"/>
            <a:ext cx="3075384" cy="1636825"/>
          </a:xfrm>
          <a:prstGeom prst="triangle">
            <a:avLst>
              <a:gd name="adj" fmla="val 48780"/>
            </a:avLst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Right Triangle 37"/>
          <p:cNvSpPr/>
          <p:nvPr/>
        </p:nvSpPr>
        <p:spPr>
          <a:xfrm rot="16200000">
            <a:off x="6271369" y="2755791"/>
            <a:ext cx="814104" cy="789708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Right Triangle 38"/>
          <p:cNvSpPr/>
          <p:nvPr/>
        </p:nvSpPr>
        <p:spPr>
          <a:xfrm>
            <a:off x="7877369" y="3557696"/>
            <a:ext cx="789708" cy="814104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Right Triangle 39"/>
          <p:cNvSpPr/>
          <p:nvPr/>
        </p:nvSpPr>
        <p:spPr>
          <a:xfrm rot="16200000">
            <a:off x="7068005" y="3578513"/>
            <a:ext cx="814104" cy="789708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Right Triangle 40"/>
          <p:cNvSpPr/>
          <p:nvPr/>
        </p:nvSpPr>
        <p:spPr>
          <a:xfrm rot="16200000">
            <a:off x="5481130" y="3569895"/>
            <a:ext cx="814104" cy="789708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2" name="Right Triangle 41"/>
          <p:cNvSpPr/>
          <p:nvPr/>
        </p:nvSpPr>
        <p:spPr>
          <a:xfrm>
            <a:off x="6296893" y="3557698"/>
            <a:ext cx="789708" cy="814104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3" name="Right Triangle 42"/>
          <p:cNvSpPr/>
          <p:nvPr/>
        </p:nvSpPr>
        <p:spPr>
          <a:xfrm rot="5400000">
            <a:off x="7068004" y="3569895"/>
            <a:ext cx="814104" cy="789708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ight Triangle 43"/>
          <p:cNvSpPr/>
          <p:nvPr/>
        </p:nvSpPr>
        <p:spPr>
          <a:xfrm rot="10800000">
            <a:off x="6296892" y="3557697"/>
            <a:ext cx="789708" cy="814104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5" name="Right Triangle 44"/>
          <p:cNvSpPr/>
          <p:nvPr/>
        </p:nvSpPr>
        <p:spPr>
          <a:xfrm>
            <a:off x="7079868" y="2734975"/>
            <a:ext cx="789708" cy="814104"/>
          </a:xfrm>
          <a:prstGeom prst="rtTriangl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38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38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!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90" name="Google Shape;1090;p38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1" name="Google Shape;1091;p38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2" name="Google Shape;1092;p38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3" name="Google Shape;1093;p38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4" name="Google Shape;1094;p38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5" name="Google Shape;1095;p38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6" name="Google Shape;1096;p38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7" name="Google Shape;1097;p38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8" name="Google Shape;1098;p38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9" name="Google Shape;1099;p38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0" name="Google Shape;1100;p38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1" name="Google Shape;1101;p38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2" name="Google Shape;1102;p38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3" name="Google Shape;1103;p38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104" name="Google Shape;1104;p38"/>
          <p:cNvGrpSpPr/>
          <p:nvPr/>
        </p:nvGrpSpPr>
        <p:grpSpPr>
          <a:xfrm>
            <a:off x="3801843" y="2193802"/>
            <a:ext cx="1314328" cy="1314530"/>
            <a:chOff x="-2659847" y="2039853"/>
            <a:chExt cx="1951200" cy="1951500"/>
          </a:xfrm>
        </p:grpSpPr>
        <p:sp>
          <p:nvSpPr>
            <p:cNvPr id="1105" name="Google Shape;1105;p38"/>
            <p:cNvSpPr/>
            <p:nvPr/>
          </p:nvSpPr>
          <p:spPr>
            <a:xfrm>
              <a:off x="-2659847" y="2039853"/>
              <a:ext cx="1951200" cy="195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6" name="Google Shape;1106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2537029" y="2170776"/>
              <a:ext cx="1697444" cy="1682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7" name="Google Shape;1107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2301963" y="2347430"/>
              <a:ext cx="1294005" cy="13362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8" name="Google Shape;1108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0811" y="3667570"/>
            <a:ext cx="4346675" cy="66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38" title="Chart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90404" y="1484699"/>
            <a:ext cx="2745970" cy="2723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5" name="Google Shape;1135;p38"/>
          <p:cNvCxnSpPr/>
          <p:nvPr/>
        </p:nvCxnSpPr>
        <p:spPr>
          <a:xfrm>
            <a:off x="3451349" y="2073899"/>
            <a:ext cx="285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6" name="Google Shape;1136;p38"/>
          <p:cNvCxnSpPr/>
          <p:nvPr/>
        </p:nvCxnSpPr>
        <p:spPr>
          <a:xfrm rot="10800000">
            <a:off x="5041646" y="2073899"/>
            <a:ext cx="434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7" name="Google Shape;1137;p38"/>
          <p:cNvCxnSpPr/>
          <p:nvPr/>
        </p:nvCxnSpPr>
        <p:spPr>
          <a:xfrm>
            <a:off x="3451349" y="3634212"/>
            <a:ext cx="4092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8" name="Google Shape;1138;p38"/>
          <p:cNvCxnSpPr/>
          <p:nvPr/>
        </p:nvCxnSpPr>
        <p:spPr>
          <a:xfrm rot="10800000">
            <a:off x="5251046" y="3634212"/>
            <a:ext cx="225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4A3D42-DB0D-496E-A51C-1AB3203506A4}"/>
</file>

<file path=customXml/itemProps2.xml><?xml version="1.0" encoding="utf-8"?>
<ds:datastoreItem xmlns:ds="http://schemas.openxmlformats.org/officeDocument/2006/customXml" ds:itemID="{2593576A-3630-498B-ADD7-9F96FABD4A85}"/>
</file>

<file path=customXml/itemProps3.xml><?xml version="1.0" encoding="utf-8"?>
<ds:datastoreItem xmlns:ds="http://schemas.openxmlformats.org/officeDocument/2006/customXml" ds:itemID="{766EB46F-DE1C-444A-8412-393E8A42E9AA}"/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417</Words>
  <Application>Microsoft Office PowerPoint</Application>
  <PresentationFormat>On-screen Show (16:9)</PresentationFormat>
  <Paragraphs>202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Patrick Hand</vt:lpstr>
      <vt:lpstr>Mulish</vt:lpstr>
      <vt:lpstr>Cambria Math</vt:lpstr>
      <vt:lpstr>Arial</vt:lpstr>
      <vt:lpstr>Times New Roman</vt:lpstr>
      <vt:lpstr>Cute Watercolor Scrapbook Yearly Planner by Slidesgo</vt:lpstr>
      <vt:lpstr>TOÁN  LUYỆN TẬP CHUNG</vt:lpstr>
      <vt:lpstr>Bài 1: Tính nhẩm:</vt:lpstr>
      <vt:lpstr>PowerPoint Presentation</vt:lpstr>
      <vt:lpstr>Bài 2: Đặt tính rồi tính:</vt:lpstr>
      <vt:lpstr>Bài 3: Một đội trồng cây đã trồng được 948 cây, sau đó trồng thêm được bằng 1/3 số cây đã trồng. Hỏi đội đó đã trồng được tất cả bao nhiêu cây?   </vt:lpstr>
      <vt:lpstr>Bài 4: Tìm x: </vt:lpstr>
      <vt:lpstr>Bài 5: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LUYỆN TẬP CHUNG</dc:title>
  <cp:lastModifiedBy>Phạm Thị Hạnh</cp:lastModifiedBy>
  <cp:revision>8</cp:revision>
  <dcterms:modified xsi:type="dcterms:W3CDTF">2022-01-12T09:39:40Z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