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1" r:id="rId10"/>
  </p:sldIdLst>
  <p:sldSz cx="9144000" cy="5143500" type="screen16x9"/>
  <p:notesSz cx="6858000" cy="9144000"/>
  <p:embeddedFontLst>
    <p:embeddedFont>
      <p:font typeface="DaddysGirl" panose="02000603000000000000" pitchFamily="2" charset="0"/>
      <p:regular r:id="rId12"/>
    </p:embeddedFont>
    <p:embeddedFont>
      <p:font typeface="Mulish" panose="020B060402020202020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Patrick Hand" panose="00000500000000000000" pitchFamily="2" charset="0"/>
      <p:regular r:id="rId18"/>
    </p:embeddedFont>
    <p:embeddedFont>
      <p:font typeface="HP001 4 hàng" panose="020B0603050302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03D3A-5329-4649-B964-591E813B3B58}">
  <a:tblStyle styleId="{8FB03D3A-5329-4649-B964-591E813B3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766620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766620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e714dcfbe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e714dcfbe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e714dcfbe8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e714dcfbe8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84aabe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84aabe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76662047f_0_18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76662047f_0_18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e55729397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e55729397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28" name="Google Shape;428;p1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9" name="Google Shape;429;p1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3" name="Google Shape;433;p1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34" name="Google Shape;434;p1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40" name="Google Shape;440;p1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8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49" name="Google Shape;449;p1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871954" y="777801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8023025" y="539488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902874" y="4317129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274082" y="4220905"/>
            <a:ext cx="227637" cy="27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56" name="Google Shape;456;p1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57" name="Google Shape;457;p1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1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60" name="Google Shape;460;p1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1" name="Google Shape;461;p1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62" name="Google Shape;462;p1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68" name="Google Shape;468;p1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19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77" name="Google Shape;477;p19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7592600" y="606951"/>
            <a:ext cx="864282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515439" y="10859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9"/>
          <p:cNvPicPr preferRelativeResize="0"/>
          <p:nvPr/>
        </p:nvPicPr>
        <p:blipFill rotWithShape="1">
          <a:blip r:embed="rId6">
            <a:alphaModFix amt="90000"/>
          </a:blip>
          <a:srcRect l="14783" t="26207" r="9676" b="12472"/>
          <a:stretch/>
        </p:blipFill>
        <p:spPr>
          <a:xfrm rot="-1220646">
            <a:off x="856204" y="7895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9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2699978">
            <a:off x="1193700" y="988679"/>
            <a:ext cx="281737" cy="30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9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3086207" y="4409080"/>
            <a:ext cx="227637" cy="27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685" name="Google Shape;685;p2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686" name="Google Shape;686;p2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2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689" name="Google Shape;689;p2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2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691" name="Google Shape;691;p2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2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2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2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697" name="Google Shape;697;p2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2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2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2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5" name="Google Shape;705;p26"/>
          <p:cNvSpPr txBox="1"/>
          <p:nvPr/>
        </p:nvSpPr>
        <p:spPr>
          <a:xfrm>
            <a:off x="2083950" y="3247575"/>
            <a:ext cx="5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CREDITS: This presentation template was created by </a:t>
            </a:r>
            <a:r>
              <a:rPr lang="en" sz="1300">
                <a:solidFill>
                  <a:schemeClr val="dk2"/>
                </a:solidFill>
                <a:highlight>
                  <a:srgbClr val="F7D3DA"/>
                </a:highlight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, including icons by </a:t>
            </a:r>
            <a:r>
              <a:rPr lang="en" sz="1300">
                <a:solidFill>
                  <a:schemeClr val="dk2"/>
                </a:solidFill>
                <a:highlight>
                  <a:schemeClr val="lt2"/>
                </a:highlight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2"/>
                </a:solidFill>
                <a:highlight>
                  <a:schemeClr val="lt2"/>
                </a:highlight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 sz="13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and infographics &amp; images by </a:t>
            </a:r>
            <a:r>
              <a:rPr lang="en" sz="1300">
                <a:solidFill>
                  <a:schemeClr val="dk2"/>
                </a:solidFill>
                <a:highlight>
                  <a:schemeClr val="dk1"/>
                </a:highlight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00">
              <a:solidFill>
                <a:schemeClr val="dk2"/>
              </a:solidFill>
              <a:highlight>
                <a:schemeClr val="dk1"/>
              </a:highlight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706" name="Google Shape;706;p26"/>
          <p:cNvPicPr preferRelativeResize="0"/>
          <p:nvPr/>
        </p:nvPicPr>
        <p:blipFill rotWithShape="1">
          <a:blip r:embed="rId7">
            <a:alphaModFix amt="90000"/>
          </a:blip>
          <a:srcRect l="14783" t="26207" r="9676" b="12472"/>
          <a:stretch/>
        </p:blipFill>
        <p:spPr>
          <a:xfrm rot="-1220646">
            <a:off x="957204" y="75414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6"/>
          <p:cNvPicPr preferRelativeResize="0"/>
          <p:nvPr/>
        </p:nvPicPr>
        <p:blipFill rotWithShape="1">
          <a:blip r:embed="rId8">
            <a:alphaModFix/>
          </a:blip>
          <a:srcRect l="17866" t="19811" r="12095" b="21433"/>
          <a:stretch/>
        </p:blipFill>
        <p:spPr>
          <a:xfrm rot="1505967">
            <a:off x="8194800" y="4276032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26"/>
          <p:cNvSpPr txBox="1">
            <a:spLocks noGrp="1"/>
          </p:cNvSpPr>
          <p:nvPr>
            <p:ph type="ctrTitle"/>
          </p:nvPr>
        </p:nvSpPr>
        <p:spPr>
          <a:xfrm>
            <a:off x="3076500" y="888075"/>
            <a:ext cx="3295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9" name="Google Shape;709;p26"/>
          <p:cNvSpPr txBox="1">
            <a:spLocks noGrp="1"/>
          </p:cNvSpPr>
          <p:nvPr>
            <p:ph type="subTitle" idx="1"/>
          </p:nvPr>
        </p:nvSpPr>
        <p:spPr>
          <a:xfrm>
            <a:off x="2535150" y="2059600"/>
            <a:ext cx="43785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2" name="Google Shape;72;p4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3" name="Google Shape;73;p4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4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" name="Google Shape;77;p4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8" name="Google Shape;78;p4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4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4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4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84" name="Google Shape;84;p4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043750" y="1371875"/>
            <a:ext cx="7387800" cy="3386100"/>
          </a:xfrm>
          <a:prstGeom prst="rect">
            <a:avLst/>
          </a:prstGeom>
          <a:solidFill>
            <a:srgbClr val="FEFEFE">
              <a:alpha val="7933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780529" y="7777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895601">
            <a:off x="8522607" y="42932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656741">
            <a:off x="8562545" y="3888639"/>
            <a:ext cx="172585" cy="20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372" name="Google Shape;372;p1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373" name="Google Shape;373;p1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1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376" name="Google Shape;376;p1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7" name="Google Shape;377;p1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378" name="Google Shape;378;p1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384" name="Google Shape;384;p1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93" name="Google Shape;393;p1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2465831">
            <a:off x="885162" y="1482792"/>
            <a:ext cx="281738" cy="3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6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895601">
            <a:off x="842795" y="4523905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6"/>
          <p:cNvPicPr preferRelativeResize="0"/>
          <p:nvPr/>
        </p:nvPicPr>
        <p:blipFill rotWithShape="1">
          <a:blip r:embed="rId8">
            <a:alphaModFix amt="90000"/>
          </a:blip>
          <a:srcRect l="17866" t="19811" r="12095" b="21433"/>
          <a:stretch/>
        </p:blipFill>
        <p:spPr>
          <a:xfrm rot="-1128960">
            <a:off x="7880475" y="808162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00" name="Google Shape;400;p1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04" name="Google Shape;404;p1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" name="Google Shape;405;p1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06" name="Google Shape;406;p1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1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1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1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1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12" name="Google Shape;412;p1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21" name="Google Shape;4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350" y="606959"/>
            <a:ext cx="902451" cy="8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7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7467300" y="66217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7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914099" y="4383229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442025" y="4365950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62" r:id="rId8"/>
    <p:sldLayoutId id="2147483663" r:id="rId9"/>
    <p:sldLayoutId id="2147483664" r:id="rId10"/>
    <p:sldLayoutId id="2147483665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2069129" y="1383962"/>
            <a:ext cx="5583884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TOÁN</a:t>
            </a:r>
            <a:br>
              <a:rPr lang="en" dirty="0" smtClean="0"/>
            </a:br>
            <a:r>
              <a:rPr lang="en" dirty="0" smtClean="0"/>
              <a:t>LUYỆN TẬP CHUNG</a:t>
            </a:r>
            <a:endParaRPr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SGK/Tr90</a:t>
            </a:r>
            <a:endParaRPr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6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7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33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187056" y="573129"/>
            <a:ext cx="5058877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33"/>
          <p:cNvSpPr txBox="1">
            <a:spLocks noGrp="1"/>
          </p:cNvSpPr>
          <p:nvPr>
            <p:ph type="title"/>
          </p:nvPr>
        </p:nvSpPr>
        <p:spPr>
          <a:xfrm>
            <a:off x="463614" y="742056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1: Tính nhẩm:</a:t>
            </a:r>
            <a:endParaRPr dirty="0"/>
          </a:p>
        </p:txBody>
      </p:sp>
      <p:pic>
        <p:nvPicPr>
          <p:cNvPr id="829" name="Google Shape;829;p33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023957" y="670750"/>
            <a:ext cx="672342" cy="6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3"/>
          <p:cNvPicPr preferRelativeResize="0"/>
          <p:nvPr/>
        </p:nvPicPr>
        <p:blipFill rotWithShape="1">
          <a:blip r:embed="rId5">
            <a:alphaModFix amt="90000"/>
          </a:blip>
          <a:srcRect l="16945" t="23685" r="10977" b="22040"/>
          <a:stretch/>
        </p:blipFill>
        <p:spPr>
          <a:xfrm rot="-1850224">
            <a:off x="1218899" y="38561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3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7494675" y="699326"/>
            <a:ext cx="724644" cy="6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3" name="Google Shape;833;p33">
            <a:hlinkClick r:id="rId7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4" name="Google Shape;834;p3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5" name="Google Shape;835;p3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6" name="Google Shape;836;p3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7" name="Google Shape;837;p3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8" name="Google Shape;838;p33">
            <a:hlinkClick r:id="rId8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9" name="Google Shape;839;p3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0" name="Google Shape;840;p3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1" name="Google Shape;841;p3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2" name="Google Shape;842;p3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3" name="Google Shape;843;p3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4" name="Google Shape;844;p3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5" name="Google Shape;845;p3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3455" y="1628285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7851" y="2319972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7851" y="3087663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1297" y="3809245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4342" y="3797960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7554" y="1576931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0509" y="2314702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6571" y="3048030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9791" y="1604567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64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9792" y="2327475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9790" y="3048029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49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1524" y="3797960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14957" y="1338632"/>
            <a:ext cx="127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x 7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x 3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: 5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: 7 =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5764" y="1346723"/>
            <a:ext cx="127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x 8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x 5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x 7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 9 =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1373" y="1342929"/>
            <a:ext cx="127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 : 7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 : 5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 : 9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 : 9 =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674" y="1361263"/>
            <a:ext cx="127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x 5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x 8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x 4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x 8 =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58928" y="1331487"/>
            <a:ext cx="1273976" cy="293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x 7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x 8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 : 8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 : 7 =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14246" y="1567464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4247" y="2290372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20593" y="3025614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20593" y="3748020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8734" y="1596976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81950" y="2314702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66671" y="3042343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93244" y="3776657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1186543" y="614082"/>
            <a:ext cx="7400244" cy="68172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1550819" y="667922"/>
            <a:ext cx="6449994" cy="685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2: Tính:</a:t>
            </a:r>
            <a:endParaRPr dirty="0"/>
          </a:p>
        </p:txBody>
      </p:sp>
      <p:pic>
        <p:nvPicPr>
          <p:cNvPr id="872" name="Google Shape;872;p3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903086" y="612089"/>
            <a:ext cx="852250" cy="7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5604000" y="4111849"/>
            <a:ext cx="281752" cy="33732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rId7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710371" y="1576462"/>
            <a:ext cx="8270497" cy="25299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76708" y="1861128"/>
            <a:ext cx="1463000" cy="1218651"/>
            <a:chOff x="1049242" y="1648265"/>
            <a:chExt cx="1403192" cy="1218651"/>
          </a:xfrm>
        </p:grpSpPr>
        <p:sp>
          <p:nvSpPr>
            <p:cNvPr id="44" name="TextBox 43"/>
            <p:cNvSpPr txBox="1"/>
            <p:nvPr/>
          </p:nvSpPr>
          <p:spPr>
            <a:xfrm>
              <a:off x="1467693" y="1648265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47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Google Shape;1764;p37"/>
                <p:cNvSpPr txBox="1">
                  <a:spLocks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solidFill>
                      <a:schemeClr val="bg1">
                        <a:lumMod val="1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>
            <p:sp>
              <p:nvSpPr>
                <p:cNvPr id="45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42" y="2015013"/>
                  <a:ext cx="470089" cy="41676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1695709" y="2282141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anose="020B0603050302020204" pitchFamily="34" charset="0"/>
                </a:rPr>
                <a:t>5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187749" y="2769457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133099" y="3118579"/>
            <a:ext cx="102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897234" y="1861128"/>
            <a:ext cx="1252982" cy="1218651"/>
            <a:chOff x="938041" y="1646961"/>
            <a:chExt cx="1201758" cy="1218651"/>
          </a:xfrm>
        </p:grpSpPr>
        <p:sp>
          <p:nvSpPr>
            <p:cNvPr id="50" name="TextBox 49"/>
            <p:cNvSpPr txBox="1"/>
            <p:nvPr/>
          </p:nvSpPr>
          <p:spPr>
            <a:xfrm>
              <a:off x="1155058" y="1646961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281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Google Shape;1764;p37"/>
                <p:cNvSpPr txBox="1">
                  <a:spLocks/>
                </p:cNvSpPr>
                <p:nvPr/>
              </p:nvSpPr>
              <p:spPr>
                <a:xfrm>
                  <a:off x="938041" y="202699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solidFill>
                      <a:schemeClr val="bg1">
                        <a:lumMod val="1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>
            <p:sp>
              <p:nvSpPr>
                <p:cNvPr id="5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41" y="2026993"/>
                  <a:ext cx="470089" cy="41676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575847" y="2280837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3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086366" y="3110083"/>
            <a:ext cx="102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43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825137" y="1861128"/>
            <a:ext cx="1305828" cy="1208495"/>
            <a:chOff x="954297" y="1645073"/>
            <a:chExt cx="1252444" cy="1208495"/>
          </a:xfrm>
        </p:grpSpPr>
        <p:sp>
          <p:nvSpPr>
            <p:cNvPr id="56" name="TextBox 55"/>
            <p:cNvSpPr txBox="1"/>
            <p:nvPr/>
          </p:nvSpPr>
          <p:spPr>
            <a:xfrm>
              <a:off x="1222000" y="1645073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1</a:t>
              </a:r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08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Google Shape;1764;p37"/>
                <p:cNvSpPr txBox="1">
                  <a:spLocks/>
                </p:cNvSpPr>
                <p:nvPr/>
              </p:nvSpPr>
              <p:spPr>
                <a:xfrm>
                  <a:off x="954297" y="2035904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solidFill>
                      <a:schemeClr val="bg1">
                        <a:lumMod val="1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>
            <p:sp>
              <p:nvSpPr>
                <p:cNvPr id="57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97" y="2035904"/>
                  <a:ext cx="470089" cy="41676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1584562" y="2268793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8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976563" y="3100509"/>
            <a:ext cx="102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86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73" name="Google Shape;873;p34"/>
          <p:cNvPicPr preferRelativeResize="0"/>
          <p:nvPr/>
        </p:nvPicPr>
        <p:blipFill rotWithShape="1">
          <a:blip r:embed="rId12">
            <a:alphaModFix/>
          </a:blip>
          <a:srcRect l="6356" t="2983" r="2842" b="1687"/>
          <a:stretch/>
        </p:blipFill>
        <p:spPr>
          <a:xfrm>
            <a:off x="8015100" y="3888028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62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7512072" y="4111849"/>
            <a:ext cx="281752" cy="337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6703824" y="1875930"/>
            <a:ext cx="1462481" cy="1203849"/>
            <a:chOff x="926113" y="1659875"/>
            <a:chExt cx="1402693" cy="1203849"/>
          </a:xfrm>
        </p:grpSpPr>
        <p:sp>
          <p:nvSpPr>
            <p:cNvPr id="64" name="TextBox 63"/>
            <p:cNvSpPr txBox="1"/>
            <p:nvPr/>
          </p:nvSpPr>
          <p:spPr>
            <a:xfrm>
              <a:off x="1344065" y="1659875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75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Google Shape;1764;p37"/>
                <p:cNvSpPr txBox="1">
                  <a:spLocks/>
                </p:cNvSpPr>
                <p:nvPr/>
              </p:nvSpPr>
              <p:spPr>
                <a:xfrm>
                  <a:off x="926113" y="205070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solidFill>
                      <a:schemeClr val="bg1">
                        <a:lumMod val="1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>
            <p:sp>
              <p:nvSpPr>
                <p:cNvPr id="65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113" y="2050706"/>
                  <a:ext cx="470089" cy="41676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1573873" y="2278949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</a:rPr>
                <a:t>6</a:t>
              </a:r>
              <a:endPara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888933" y="3110082"/>
            <a:ext cx="102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45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9" name="Google Shape;852;p34"/>
          <p:cNvSpPr txBox="1">
            <a:spLocks/>
          </p:cNvSpPr>
          <p:nvPr/>
        </p:nvSpPr>
        <p:spPr>
          <a:xfrm>
            <a:off x="1329211" y="1085880"/>
            <a:ext cx="1116900" cy="6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3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60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4" name="Google Shape;954;p35">
            <a:hlinkClick r:id="rId3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9" name="Google Shape;959;p35">
            <a:hlinkClick r:id="rId4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4" name="Google Shape;852;p34"/>
          <p:cNvSpPr txBox="1">
            <a:spLocks/>
          </p:cNvSpPr>
          <p:nvPr/>
        </p:nvSpPr>
        <p:spPr>
          <a:xfrm>
            <a:off x="1280720" y="1037389"/>
            <a:ext cx="1116900" cy="6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3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b)</a:t>
            </a:r>
            <a:endParaRPr lang="en-US" dirty="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711848" y="1602656"/>
            <a:ext cx="8258970" cy="2529960"/>
          </a:xfrm>
          <a:prstGeom prst="rect">
            <a:avLst/>
          </a:prstGeom>
        </p:spPr>
      </p:pic>
      <p:grpSp>
        <p:nvGrpSpPr>
          <p:cNvPr id="106" name="Group 4"/>
          <p:cNvGrpSpPr>
            <a:grpSpLocks/>
          </p:cNvGrpSpPr>
          <p:nvPr/>
        </p:nvGrpSpPr>
        <p:grpSpPr bwMode="auto">
          <a:xfrm>
            <a:off x="2712605" y="1889118"/>
            <a:ext cx="1419976" cy="1011275"/>
            <a:chOff x="517585" y="2653364"/>
            <a:chExt cx="1421283" cy="1098837"/>
          </a:xfrm>
        </p:grpSpPr>
        <p:sp>
          <p:nvSpPr>
            <p:cNvPr id="107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3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108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261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cxnSp>
          <p:nvCxnSpPr>
            <p:cNvPr id="109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3149462" y="2559316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161978" y="31623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3776701" y="253777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904278" y="255729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3553233" y="254066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16" name="Group 4"/>
          <p:cNvGrpSpPr>
            <a:grpSpLocks/>
          </p:cNvGrpSpPr>
          <p:nvPr/>
        </p:nvGrpSpPr>
        <p:grpSpPr bwMode="auto">
          <a:xfrm>
            <a:off x="625701" y="1889118"/>
            <a:ext cx="1419976" cy="1011275"/>
            <a:chOff x="517585" y="2653364"/>
            <a:chExt cx="1421283" cy="1098837"/>
          </a:xfrm>
        </p:grpSpPr>
        <p:sp>
          <p:nvSpPr>
            <p:cNvPr id="117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118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872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cxnSp>
          <p:nvCxnSpPr>
            <p:cNvPr id="119" name="Straight Connector 118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19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1028483" y="3170401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811435" y="2544964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815347" y="317642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862308" y="253830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6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1634306" y="254496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24087" y="25587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1466329" y="254066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1034137" y="379902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9" name="Group 4"/>
          <p:cNvGrpSpPr>
            <a:grpSpLocks/>
          </p:cNvGrpSpPr>
          <p:nvPr/>
        </p:nvGrpSpPr>
        <p:grpSpPr bwMode="auto">
          <a:xfrm>
            <a:off x="4859672" y="1890225"/>
            <a:ext cx="1419976" cy="1011275"/>
            <a:chOff x="517585" y="2653364"/>
            <a:chExt cx="1421283" cy="1098837"/>
          </a:xfrm>
        </p:grpSpPr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131" name="TextBox 6"/>
            <p:cNvSpPr txBox="1">
              <a:spLocks noChangeArrowheads="1"/>
            </p:cNvSpPr>
            <p:nvPr/>
          </p:nvSpPr>
          <p:spPr bwMode="auto">
            <a:xfrm>
              <a:off x="517585" y="2704432"/>
              <a:ext cx="846013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945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cxnSp>
          <p:nvCxnSpPr>
            <p:cNvPr id="132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313513" y="3170401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5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080706" y="2566953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117451" y="3170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6087770" y="253830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9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5881980" y="255195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4901180" y="25587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700300" y="254177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332635" y="380614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42" name="Group 4"/>
          <p:cNvGrpSpPr>
            <a:grpSpLocks/>
          </p:cNvGrpSpPr>
          <p:nvPr/>
        </p:nvGrpSpPr>
        <p:grpSpPr bwMode="auto">
          <a:xfrm>
            <a:off x="6925446" y="1900025"/>
            <a:ext cx="1461136" cy="1011275"/>
            <a:chOff x="476387" y="2653364"/>
            <a:chExt cx="1462481" cy="1098837"/>
          </a:xfrm>
        </p:grpSpPr>
        <p:sp>
          <p:nvSpPr>
            <p:cNvPr id="143" name="TextBox 5"/>
            <p:cNvSpPr txBox="1">
              <a:spLocks noChangeArrowheads="1"/>
            </p:cNvSpPr>
            <p:nvPr/>
          </p:nvSpPr>
          <p:spPr bwMode="auto">
            <a:xfrm>
              <a:off x="1428564" y="2701292"/>
              <a:ext cx="381351" cy="56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7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144" name="TextBox 6"/>
            <p:cNvSpPr txBox="1">
              <a:spLocks noChangeArrowheads="1"/>
            </p:cNvSpPr>
            <p:nvPr/>
          </p:nvSpPr>
          <p:spPr bwMode="auto">
            <a:xfrm>
              <a:off x="476387" y="2675185"/>
              <a:ext cx="940431" cy="5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HP001 4 hàng" pitchFamily="34" charset="0"/>
                </a:rPr>
                <a:t>842</a:t>
              </a:r>
              <a:endParaRPr lang="en-US" altLang="en-US" sz="2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cxnSp>
          <p:nvCxnSpPr>
            <p:cNvPr id="145" name="Straight Connector 40"/>
            <p:cNvCxnSpPr>
              <a:cxnSpLocks noChangeShapeType="1"/>
            </p:cNvCxnSpPr>
            <p:nvPr/>
          </p:nvCxnSpPr>
          <p:spPr bwMode="auto">
            <a:xfrm>
              <a:off x="1372334" y="3153879"/>
              <a:ext cx="566534" cy="8376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Connector 41"/>
            <p:cNvCxnSpPr>
              <a:cxnSpLocks noChangeShapeType="1"/>
            </p:cNvCxnSpPr>
            <p:nvPr/>
          </p:nvCxnSpPr>
          <p:spPr bwMode="auto">
            <a:xfrm>
              <a:off x="1358987" y="2653364"/>
              <a:ext cx="4886" cy="1098837"/>
            </a:xfrm>
            <a:prstGeom prst="line">
              <a:avLst/>
            </a:prstGeom>
            <a:noFill/>
            <a:ln w="381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377000" y="3186931"/>
            <a:ext cx="60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152340" y="2555871"/>
            <a:ext cx="33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7185346" y="31873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8182031" y="25587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7953095" y="256128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008114" y="2568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7807234" y="255157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7399802" y="380614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6"/>
          <p:cNvSpPr txBox="1">
            <a:spLocks noGrp="1"/>
          </p:cNvSpPr>
          <p:nvPr>
            <p:ph type="title"/>
          </p:nvPr>
        </p:nvSpPr>
        <p:spPr>
          <a:xfrm>
            <a:off x="680009" y="846529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2"/>
                </a:solidFill>
              </a:rPr>
              <a:t>B</a:t>
            </a:r>
            <a:r>
              <a:rPr lang="en" dirty="0" smtClean="0">
                <a:solidFill>
                  <a:schemeClr val="dk2"/>
                </a:solidFill>
              </a:rPr>
              <a:t>ài 3: Tính chu vi của một vườn cây ăn quả hình chữ nhật có chiều dài là 100m, chiều rộng là 60m.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89" name="Google Shape;989;p36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0" name="Google Shape;990;p36">
            <a:hlinkClick r:id="rId3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1" name="Google Shape;991;p36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2" name="Google Shape;992;p36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3" name="Google Shape;993;p36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4" name="Google Shape;994;p36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5" name="Google Shape;995;p36">
            <a:hlinkClick r:id="rId4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6" name="Google Shape;996;p36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7" name="Google Shape;997;p36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8" name="Google Shape;998;p36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9" name="Google Shape;999;p36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0" name="Google Shape;1000;p36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1" name="Google Shape;1001;p36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2" name="Google Shape;1002;p36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4" name="Google Shape;983;p36"/>
          <p:cNvSpPr txBox="1">
            <a:spLocks/>
          </p:cNvSpPr>
          <p:nvPr/>
        </p:nvSpPr>
        <p:spPr>
          <a:xfrm>
            <a:off x="719629" y="1788638"/>
            <a:ext cx="1654482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Tóm tắt: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Google Shape;983;p36"/>
          <p:cNvSpPr txBox="1">
            <a:spLocks/>
          </p:cNvSpPr>
          <p:nvPr/>
        </p:nvSpPr>
        <p:spPr>
          <a:xfrm>
            <a:off x="680009" y="2350756"/>
            <a:ext cx="2780431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Chiều dài    : 100m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Google Shape;983;p36"/>
          <p:cNvSpPr txBox="1">
            <a:spLocks/>
          </p:cNvSpPr>
          <p:nvPr/>
        </p:nvSpPr>
        <p:spPr>
          <a:xfrm>
            <a:off x="673202" y="2956377"/>
            <a:ext cx="278043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Chiều rộng : 60m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Google Shape;983;p36"/>
          <p:cNvSpPr txBox="1">
            <a:spLocks/>
          </p:cNvSpPr>
          <p:nvPr/>
        </p:nvSpPr>
        <p:spPr>
          <a:xfrm>
            <a:off x="680009" y="3531957"/>
            <a:ext cx="3518718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Chu vi        : ...m ?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Google Shape;983;p36"/>
          <p:cNvSpPr txBox="1">
            <a:spLocks/>
          </p:cNvSpPr>
          <p:nvPr/>
        </p:nvSpPr>
        <p:spPr>
          <a:xfrm>
            <a:off x="5932301" y="1788638"/>
            <a:ext cx="1654482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Bài giải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Google Shape;983;p36"/>
          <p:cNvSpPr txBox="1">
            <a:spLocks/>
          </p:cNvSpPr>
          <p:nvPr/>
        </p:nvSpPr>
        <p:spPr>
          <a:xfrm>
            <a:off x="4661102" y="2350756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Chu vi vườn cây ăn quả đó là: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Google Shape;983;p36"/>
          <p:cNvSpPr txBox="1">
            <a:spLocks/>
          </p:cNvSpPr>
          <p:nvPr/>
        </p:nvSpPr>
        <p:spPr>
          <a:xfrm>
            <a:off x="4790493" y="2961365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(100 + 60)  x 2 = 320 (m)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Google Shape;983;p36"/>
          <p:cNvSpPr txBox="1">
            <a:spLocks/>
          </p:cNvSpPr>
          <p:nvPr/>
        </p:nvSpPr>
        <p:spPr>
          <a:xfrm>
            <a:off x="5005239" y="3512744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Đáp số: 320m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9" name="Google Shape;1009;p3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19629" y="1019711"/>
                <a:ext cx="8068800" cy="44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dirty="0" smtClean="0">
                    <a:solidFill>
                      <a:schemeClr val="tx1">
                        <a:lumMod val="50000"/>
                      </a:schemeClr>
                    </a:solidFill>
                  </a:rPr>
                  <a:t>Bài 4: Một cuộn vải dài 81m, đã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ar-AE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vi-VN" dirty="0" smtClean="0">
                    <a:solidFill>
                      <a:schemeClr val="tx1">
                        <a:lumMod val="50000"/>
                      </a:schemeClr>
                    </a:solidFill>
                  </a:rPr>
                  <a:t>cuộn vải. Hỏi cuộn vải còn lại bao nhiêu mét?</a:t>
                </a:r>
                <a:endParaRPr lang="vi-VN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09" name="Google Shape;1009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629" y="1019711"/>
                <a:ext cx="8068800" cy="440700"/>
              </a:xfrm>
              <a:prstGeom prst="rect">
                <a:avLst/>
              </a:prstGeom>
              <a:blipFill>
                <a:blip r:embed="rId3"/>
                <a:stretch>
                  <a:fillRect t="-93151" b="-150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0" name="Google Shape;1060;p37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1" name="Google Shape;1061;p37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2" name="Google Shape;1062;p37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3" name="Google Shape;1063;p37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4" name="Google Shape;1064;p37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5" name="Google Shape;1065;p37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6" name="Google Shape;1066;p37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7" name="Google Shape;1067;p37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8" name="Google Shape;1068;p37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69" name="Google Shape;1069;p37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0" name="Google Shape;1070;p37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1" name="Google Shape;1071;p37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2" name="Google Shape;1072;p37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3" name="Google Shape;1073;p37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18409" y="3262762"/>
            <a:ext cx="1142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đã bán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22466" y="2435476"/>
            <a:ext cx="208478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81m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81" name="Arc 80"/>
          <p:cNvSpPr/>
          <p:nvPr/>
        </p:nvSpPr>
        <p:spPr>
          <a:xfrm>
            <a:off x="5068123" y="2909464"/>
            <a:ext cx="3662281" cy="297106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69409" y="2785975"/>
            <a:ext cx="1484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Cuộn vải: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43236" y="3245087"/>
            <a:ext cx="1619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?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84" name="Right Brace 83"/>
          <p:cNvSpPr/>
          <p:nvPr/>
        </p:nvSpPr>
        <p:spPr>
          <a:xfrm rot="5400000">
            <a:off x="7402253" y="2042329"/>
            <a:ext cx="223189" cy="2433111"/>
          </a:xfrm>
          <a:prstGeom prst="rightBrace">
            <a:avLst>
              <a:gd name="adj1" fmla="val 50797"/>
              <a:gd name="adj2" fmla="val 50000"/>
            </a:avLst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19876" y="3078363"/>
            <a:ext cx="3768553" cy="239119"/>
            <a:chOff x="3851447" y="4201511"/>
            <a:chExt cx="2571750" cy="0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3851447" y="4201511"/>
              <a:ext cx="85725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4708697" y="4201511"/>
              <a:ext cx="85725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5565947" y="4201511"/>
              <a:ext cx="85725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Arc 89"/>
          <p:cNvSpPr/>
          <p:nvPr/>
        </p:nvSpPr>
        <p:spPr>
          <a:xfrm rot="10800000">
            <a:off x="5082946" y="3065294"/>
            <a:ext cx="1135088" cy="169533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87744" y="2206941"/>
            <a:ext cx="208478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Tóm tắt: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pic>
        <p:nvPicPr>
          <p:cNvPr id="3" name="Picture 2" descr="Hình ảnh Khăn Xanh Cuộn Lên Biểu Tượng Phong Cách Hoạt Hình, Khăn, Dệt May,  Làm.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" y="1515358"/>
            <a:ext cx="2886675" cy="28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2" grpId="0"/>
      <p:bldP spid="83" grpId="0"/>
      <p:bldP spid="84" grpId="0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8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7" name="Google Shape;1097;p38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8" name="Google Shape;1098;p38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9" name="Google Shape;1099;p38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0" name="Google Shape;1100;p38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1" name="Google Shape;1101;p38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2" name="Google Shape;1102;p38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3" name="Google Shape;1103;p38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" name="Google Shape;983;p36"/>
          <p:cNvSpPr txBox="1">
            <a:spLocks/>
          </p:cNvSpPr>
          <p:nvPr/>
        </p:nvSpPr>
        <p:spPr>
          <a:xfrm>
            <a:off x="3497549" y="1158256"/>
            <a:ext cx="1654482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Bài giải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Google Shape;983;p36"/>
          <p:cNvSpPr txBox="1">
            <a:spLocks/>
          </p:cNvSpPr>
          <p:nvPr/>
        </p:nvSpPr>
        <p:spPr>
          <a:xfrm>
            <a:off x="2187056" y="1786455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Số mét vải đã bán là: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Google Shape;983;p36"/>
          <p:cNvSpPr txBox="1">
            <a:spLocks/>
          </p:cNvSpPr>
          <p:nvPr/>
        </p:nvSpPr>
        <p:spPr>
          <a:xfrm>
            <a:off x="2355741" y="2330983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81 : 3 = 27 (m)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Google Shape;983;p36"/>
          <p:cNvSpPr txBox="1">
            <a:spLocks/>
          </p:cNvSpPr>
          <p:nvPr/>
        </p:nvSpPr>
        <p:spPr>
          <a:xfrm>
            <a:off x="2226350" y="2947215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Số mét vải còn lại là: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Google Shape;983;p36"/>
          <p:cNvSpPr txBox="1">
            <a:spLocks/>
          </p:cNvSpPr>
          <p:nvPr/>
        </p:nvSpPr>
        <p:spPr>
          <a:xfrm>
            <a:off x="2439554" y="3559349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81 – 27 = 54 (m)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Google Shape;983;p36"/>
          <p:cNvSpPr txBox="1">
            <a:spLocks/>
          </p:cNvSpPr>
          <p:nvPr/>
        </p:nvSpPr>
        <p:spPr>
          <a:xfrm>
            <a:off x="2793917" y="4124655"/>
            <a:ext cx="419688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Đáp số: 54m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39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1427018" y="606950"/>
            <a:ext cx="6172199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9"/>
          <p:cNvSpPr txBox="1">
            <a:spLocks noGrp="1"/>
          </p:cNvSpPr>
          <p:nvPr>
            <p:ph type="title"/>
          </p:nvPr>
        </p:nvSpPr>
        <p:spPr>
          <a:xfrm>
            <a:off x="1752316" y="756487"/>
            <a:ext cx="536892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5: Tính giá trị của biểu thức:</a:t>
            </a:r>
            <a:endParaRPr dirty="0"/>
          </a:p>
        </p:txBody>
      </p:sp>
      <p:sp>
        <p:nvSpPr>
          <p:cNvPr id="1205" name="Google Shape;1205;p39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6" name="Google Shape;1206;p39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7" name="Google Shape;1207;p39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8" name="Google Shape;1208;p39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9" name="Google Shape;1209;p39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0" name="Google Shape;1210;p39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1" name="Google Shape;1211;p39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2" name="Google Shape;1212;p39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3" name="Google Shape;1213;p39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4" name="Google Shape;1214;p39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5" name="Google Shape;1215;p39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6" name="Google Shape;1216;p39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7" name="Google Shape;1217;p39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8" name="Google Shape;1218;p39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8" name="Google Shape;3909;p61"/>
          <p:cNvSpPr txBox="1">
            <a:spLocks/>
          </p:cNvSpPr>
          <p:nvPr/>
        </p:nvSpPr>
        <p:spPr>
          <a:xfrm>
            <a:off x="809428" y="1698718"/>
            <a:ext cx="3145807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a) 25 x 2 + 30</a:t>
            </a:r>
            <a:endParaRPr lang="en-US" sz="3200" b="1" dirty="0">
              <a:solidFill>
                <a:srgbClr val="7030A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4112" y="1727350"/>
            <a:ext cx="3030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b)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75 + 15  x 2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</a:b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7687" y="1709351"/>
            <a:ext cx="2234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c)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Patrick Hand" panose="00000500000000000000" pitchFamily="2" charset="0"/>
              </a:rPr>
              <a:t>70 + 30 : 3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2" name="Google Shape;3909;p61"/>
          <p:cNvSpPr txBox="1">
            <a:spLocks/>
          </p:cNvSpPr>
          <p:nvPr/>
        </p:nvSpPr>
        <p:spPr>
          <a:xfrm>
            <a:off x="902158" y="2232029"/>
            <a:ext cx="1865387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50 + 30 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3" name="Google Shape;3909;p61"/>
          <p:cNvSpPr txBox="1">
            <a:spLocks/>
          </p:cNvSpPr>
          <p:nvPr/>
        </p:nvSpPr>
        <p:spPr>
          <a:xfrm>
            <a:off x="888018" y="2848464"/>
            <a:ext cx="1375819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80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4" name="Google Shape;3909;p61"/>
          <p:cNvSpPr txBox="1">
            <a:spLocks/>
          </p:cNvSpPr>
          <p:nvPr/>
        </p:nvSpPr>
        <p:spPr>
          <a:xfrm>
            <a:off x="3797575" y="2243549"/>
            <a:ext cx="1865387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75 + 30 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5" name="Google Shape;3909;p61"/>
          <p:cNvSpPr txBox="1">
            <a:spLocks/>
          </p:cNvSpPr>
          <p:nvPr/>
        </p:nvSpPr>
        <p:spPr>
          <a:xfrm>
            <a:off x="3783435" y="2873838"/>
            <a:ext cx="1375819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105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6" name="Google Shape;3909;p61"/>
          <p:cNvSpPr txBox="1">
            <a:spLocks/>
          </p:cNvSpPr>
          <p:nvPr/>
        </p:nvSpPr>
        <p:spPr>
          <a:xfrm>
            <a:off x="6747997" y="2238067"/>
            <a:ext cx="1865387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70 + 10 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7" name="Google Shape;3909;p61"/>
          <p:cNvSpPr txBox="1">
            <a:spLocks/>
          </p:cNvSpPr>
          <p:nvPr/>
        </p:nvSpPr>
        <p:spPr>
          <a:xfrm>
            <a:off x="6733857" y="2868356"/>
            <a:ext cx="1375819" cy="57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Patrick Hand" panose="00000500000000000000" pitchFamily="2" charset="0"/>
              </a:rPr>
              <a:t>= 80</a:t>
            </a:r>
            <a:endParaRPr lang="en-US" sz="32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" name="Google Shape;4199;p87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115380" y="3246964"/>
            <a:ext cx="525523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1" name="Google Shape;4201;p87"/>
          <p:cNvPicPr preferRelativeResize="0"/>
          <p:nvPr/>
        </p:nvPicPr>
        <p:blipFill rotWithShape="1">
          <a:blip r:embed="rId4">
            <a:alphaModFix/>
          </a:blip>
          <a:srcRect l="17866" t="19811" r="12095" b="21433"/>
          <a:stretch/>
        </p:blipFill>
        <p:spPr>
          <a:xfrm rot="1800368">
            <a:off x="2357226" y="2058058"/>
            <a:ext cx="281751" cy="3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2" name="Google Shape;4202;p87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7553864" y="1002509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3" name="Google Shape;4203;p87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504649" y="3953611"/>
            <a:ext cx="281737" cy="302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9" name="Google Shape;4209;p87"/>
          <p:cNvGrpSpPr/>
          <p:nvPr/>
        </p:nvGrpSpPr>
        <p:grpSpPr>
          <a:xfrm>
            <a:off x="8183878" y="1565586"/>
            <a:ext cx="564931" cy="564931"/>
            <a:chOff x="506425" y="3114774"/>
            <a:chExt cx="716100" cy="716100"/>
          </a:xfrm>
        </p:grpSpPr>
        <p:grpSp>
          <p:nvGrpSpPr>
            <p:cNvPr id="4210" name="Google Shape;4210;p87"/>
            <p:cNvGrpSpPr/>
            <p:nvPr/>
          </p:nvGrpSpPr>
          <p:grpSpPr>
            <a:xfrm>
              <a:off x="506425" y="3114774"/>
              <a:ext cx="716100" cy="716100"/>
              <a:chOff x="1287475" y="2754649"/>
              <a:chExt cx="716100" cy="716100"/>
            </a:xfrm>
          </p:grpSpPr>
          <p:sp>
            <p:nvSpPr>
              <p:cNvPr id="4211" name="Google Shape;4211;p87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12" name="Google Shape;4212;p8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3" name="Google Shape;4213;p87"/>
            <p:cNvGrpSpPr/>
            <p:nvPr/>
          </p:nvGrpSpPr>
          <p:grpSpPr>
            <a:xfrm>
              <a:off x="703348" y="3316083"/>
              <a:ext cx="319261" cy="319119"/>
              <a:chOff x="916770" y="1776242"/>
              <a:chExt cx="290580" cy="290557"/>
            </a:xfrm>
          </p:grpSpPr>
          <p:sp>
            <p:nvSpPr>
              <p:cNvPr id="4214" name="Google Shape;4214;p87"/>
              <p:cNvSpPr/>
              <p:nvPr/>
            </p:nvSpPr>
            <p:spPr>
              <a:xfrm>
                <a:off x="916770" y="1776242"/>
                <a:ext cx="290580" cy="290557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87"/>
              <p:cNvSpPr/>
              <p:nvPr/>
            </p:nvSpPr>
            <p:spPr>
              <a:xfrm>
                <a:off x="995991" y="1855484"/>
                <a:ext cx="132142" cy="132071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16" name="Google Shape;4216;p87"/>
          <p:cNvGrpSpPr/>
          <p:nvPr/>
        </p:nvGrpSpPr>
        <p:grpSpPr>
          <a:xfrm>
            <a:off x="5077831" y="1574740"/>
            <a:ext cx="564931" cy="564931"/>
            <a:chOff x="-1184600" y="2189099"/>
            <a:chExt cx="716100" cy="716100"/>
          </a:xfrm>
        </p:grpSpPr>
        <p:sp>
          <p:nvSpPr>
            <p:cNvPr id="4217" name="Google Shape;4217;p87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18" name="Google Shape;4218;p8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9" name="Google Shape;4219;p87"/>
            <p:cNvSpPr/>
            <p:nvPr/>
          </p:nvSpPr>
          <p:spPr>
            <a:xfrm>
              <a:off x="-985206" y="2368129"/>
              <a:ext cx="312591" cy="356846"/>
            </a:xfrm>
            <a:custGeom>
              <a:avLst/>
              <a:gdLst/>
              <a:ahLst/>
              <a:cxnLst/>
              <a:rect l="l" t="t" r="r" b="b"/>
              <a:pathLst>
                <a:path w="130928" h="148841" extrusionOk="0">
                  <a:moveTo>
                    <a:pt x="70184" y="0"/>
                  </a:moveTo>
                  <a:cubicBezTo>
                    <a:pt x="67749" y="0"/>
                    <a:pt x="65781" y="1968"/>
                    <a:pt x="65781" y="4370"/>
                  </a:cubicBezTo>
                  <a:lnTo>
                    <a:pt x="65781" y="100105"/>
                  </a:lnTo>
                  <a:cubicBezTo>
                    <a:pt x="65781" y="106844"/>
                    <a:pt x="61744" y="112915"/>
                    <a:pt x="55507" y="115483"/>
                  </a:cubicBezTo>
                  <a:cubicBezTo>
                    <a:pt x="53445" y="116348"/>
                    <a:pt x="51279" y="116767"/>
                    <a:pt x="49132" y="116767"/>
                  </a:cubicBezTo>
                  <a:cubicBezTo>
                    <a:pt x="44819" y="116767"/>
                    <a:pt x="40578" y="115076"/>
                    <a:pt x="37394" y="111914"/>
                  </a:cubicBezTo>
                  <a:cubicBezTo>
                    <a:pt x="32624" y="107177"/>
                    <a:pt x="31156" y="100039"/>
                    <a:pt x="33691" y="93801"/>
                  </a:cubicBezTo>
                  <a:cubicBezTo>
                    <a:pt x="36260" y="87563"/>
                    <a:pt x="42297" y="83493"/>
                    <a:pt x="49035" y="83460"/>
                  </a:cubicBezTo>
                  <a:cubicBezTo>
                    <a:pt x="51437" y="83460"/>
                    <a:pt x="53405" y="81492"/>
                    <a:pt x="53405" y="79090"/>
                  </a:cubicBezTo>
                  <a:lnTo>
                    <a:pt x="53405" y="55740"/>
                  </a:lnTo>
                  <a:cubicBezTo>
                    <a:pt x="53405" y="53305"/>
                    <a:pt x="51437" y="51370"/>
                    <a:pt x="49035" y="51370"/>
                  </a:cubicBezTo>
                  <a:cubicBezTo>
                    <a:pt x="21983" y="51370"/>
                    <a:pt x="0" y="73253"/>
                    <a:pt x="0" y="100105"/>
                  </a:cubicBezTo>
                  <a:cubicBezTo>
                    <a:pt x="0" y="126991"/>
                    <a:pt x="21949" y="148840"/>
                    <a:pt x="49002" y="148840"/>
                  </a:cubicBezTo>
                  <a:cubicBezTo>
                    <a:pt x="76021" y="148840"/>
                    <a:pt x="98037" y="126991"/>
                    <a:pt x="98037" y="100105"/>
                  </a:cubicBezTo>
                  <a:lnTo>
                    <a:pt x="98037" y="57742"/>
                  </a:lnTo>
                  <a:cubicBezTo>
                    <a:pt x="106751" y="62347"/>
                    <a:pt x="116484" y="64780"/>
                    <a:pt x="126356" y="64780"/>
                  </a:cubicBezTo>
                  <a:cubicBezTo>
                    <a:pt x="126423" y="64780"/>
                    <a:pt x="126490" y="64780"/>
                    <a:pt x="126557" y="64780"/>
                  </a:cubicBezTo>
                  <a:cubicBezTo>
                    <a:pt x="128959" y="64780"/>
                    <a:pt x="130927" y="62812"/>
                    <a:pt x="130927" y="60410"/>
                  </a:cubicBezTo>
                  <a:lnTo>
                    <a:pt x="130927" y="37094"/>
                  </a:lnTo>
                  <a:cubicBezTo>
                    <a:pt x="130927" y="34658"/>
                    <a:pt x="128959" y="32724"/>
                    <a:pt x="126557" y="32724"/>
                  </a:cubicBezTo>
                  <a:cubicBezTo>
                    <a:pt x="110813" y="32724"/>
                    <a:pt x="98037" y="19981"/>
                    <a:pt x="98037" y="4370"/>
                  </a:cubicBezTo>
                  <a:cubicBezTo>
                    <a:pt x="98037" y="1968"/>
                    <a:pt x="96069" y="0"/>
                    <a:pt x="93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0" name="Google Shape;4220;p87"/>
          <p:cNvGrpSpPr/>
          <p:nvPr/>
        </p:nvGrpSpPr>
        <p:grpSpPr>
          <a:xfrm>
            <a:off x="1004781" y="2185179"/>
            <a:ext cx="941950" cy="942013"/>
            <a:chOff x="10313924" y="2654102"/>
            <a:chExt cx="634823" cy="634823"/>
          </a:xfrm>
        </p:grpSpPr>
        <p:grpSp>
          <p:nvGrpSpPr>
            <p:cNvPr id="4221" name="Google Shape;4221;p87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4222" name="Google Shape;4222;p87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23" name="Google Shape;4223;p87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24" name="Google Shape;4224;p8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5" name="Google Shape;4225;p87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26" name="Google Shape;4226;p87">
            <a:hlinkClick r:id="rId11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27" name="Google Shape;4227;p87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28" name="Google Shape;4228;p87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29" name="Google Shape;4229;p87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0" name="Google Shape;4230;p87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1" name="Google Shape;4231;p87">
            <a:hlinkClick r:id="rId12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2" name="Google Shape;4232;p87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3" name="Google Shape;4233;p87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4" name="Google Shape;4234;p87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5" name="Google Shape;4235;p87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6" name="Google Shape;4236;p87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7" name="Google Shape;4237;p87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238" name="Google Shape;4238;p87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196" name="Google Shape;4196;p87"/>
          <p:cNvPicPr preferRelativeResize="0"/>
          <p:nvPr/>
        </p:nvPicPr>
        <p:blipFill>
          <a:blip r:embed="rId13">
            <a:alphaModFix amt="90000"/>
          </a:blip>
          <a:stretch>
            <a:fillRect/>
          </a:stretch>
        </p:blipFill>
        <p:spPr>
          <a:xfrm>
            <a:off x="1942816" y="2697079"/>
            <a:ext cx="5592272" cy="14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97" name="Google Shape;4197;p87"/>
          <p:cNvSpPr txBox="1">
            <a:spLocks noGrp="1"/>
          </p:cNvSpPr>
          <p:nvPr>
            <p:ph type="ctrTitle"/>
          </p:nvPr>
        </p:nvSpPr>
        <p:spPr>
          <a:xfrm>
            <a:off x="3099914" y="2866431"/>
            <a:ext cx="3295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Thanks!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204" name="Google Shape;4204;p87"/>
          <p:cNvGrpSpPr/>
          <p:nvPr/>
        </p:nvGrpSpPr>
        <p:grpSpPr>
          <a:xfrm>
            <a:off x="6831027" y="2403322"/>
            <a:ext cx="564938" cy="564938"/>
            <a:chOff x="1287475" y="2059324"/>
            <a:chExt cx="716108" cy="716108"/>
          </a:xfrm>
        </p:grpSpPr>
        <p:grpSp>
          <p:nvGrpSpPr>
            <p:cNvPr id="4205" name="Google Shape;4205;p87"/>
            <p:cNvGrpSpPr/>
            <p:nvPr/>
          </p:nvGrpSpPr>
          <p:grpSpPr>
            <a:xfrm>
              <a:off x="1287475" y="2059324"/>
              <a:ext cx="716108" cy="716108"/>
              <a:chOff x="1287475" y="2754649"/>
              <a:chExt cx="716108" cy="716108"/>
            </a:xfrm>
          </p:grpSpPr>
          <p:sp>
            <p:nvSpPr>
              <p:cNvPr id="4206" name="Google Shape;4206;p87"/>
              <p:cNvSpPr/>
              <p:nvPr/>
            </p:nvSpPr>
            <p:spPr>
              <a:xfrm>
                <a:off x="1287475" y="2754649"/>
                <a:ext cx="716108" cy="71610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07" name="Google Shape;4207;p87"/>
              <p:cNvPicPr preferRelativeResize="0"/>
              <p:nvPr/>
            </p:nvPicPr>
            <p:blipFill>
              <a:blip r:embed="rId14">
                <a:alphaModFix amt="90000"/>
              </a:blip>
              <a:stretch>
                <a:fillRect/>
              </a:stretch>
            </p:blipFill>
            <p:spPr>
              <a:xfrm>
                <a:off x="1335079" y="2804697"/>
                <a:ext cx="621038" cy="6157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08" name="Google Shape;4208;p87"/>
            <p:cNvSpPr/>
            <p:nvPr/>
          </p:nvSpPr>
          <p:spPr>
            <a:xfrm>
              <a:off x="1490697" y="2263370"/>
              <a:ext cx="264560" cy="381034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4262B7-BBFF-4CC6-9B12-3C646DB0927A}"/>
</file>

<file path=customXml/itemProps2.xml><?xml version="1.0" encoding="utf-8"?>
<ds:datastoreItem xmlns:ds="http://schemas.openxmlformats.org/officeDocument/2006/customXml" ds:itemID="{723D8F36-4525-47D1-A1C9-7A02408CE7C8}"/>
</file>

<file path=customXml/itemProps3.xml><?xml version="1.0" encoding="utf-8"?>
<ds:datastoreItem xmlns:ds="http://schemas.openxmlformats.org/officeDocument/2006/customXml" ds:itemID="{52090EAE-735C-4510-83C6-5E75AB62E13A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480</Words>
  <Application>Microsoft Office PowerPoint</Application>
  <PresentationFormat>On-screen Show (16:9)</PresentationFormat>
  <Paragraphs>257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Catamaran</vt:lpstr>
      <vt:lpstr>DaddysGirl</vt:lpstr>
      <vt:lpstr>Mulish</vt:lpstr>
      <vt:lpstr>Cambria Math</vt:lpstr>
      <vt:lpstr>Arial</vt:lpstr>
      <vt:lpstr>Times New Roman</vt:lpstr>
      <vt:lpstr>Patrick Hand</vt:lpstr>
      <vt:lpstr>HP001 4 hàng</vt:lpstr>
      <vt:lpstr>Cute Watercolor Scrapbook Yearly Planner by Slidesgo</vt:lpstr>
      <vt:lpstr>TOÁN LUYỆN TẬP CHUNG</vt:lpstr>
      <vt:lpstr>Bài 1: Tính nhẩm:</vt:lpstr>
      <vt:lpstr>Bài 2: Tính:</vt:lpstr>
      <vt:lpstr>PowerPoint Presentation</vt:lpstr>
      <vt:lpstr>Bài 3: Tính chu vi của một vườn cây ăn quả hình chữ nhật có chiều dài là 100m, chiều rộng là 60m.</vt:lpstr>
      <vt:lpstr>Bài 4: Một cuộn vải dài 81m, đã bán được 1/3 cuộn vải. Hỏi cuộn vải còn lại bao nhiêu mét?</vt:lpstr>
      <vt:lpstr>PowerPoint Presentation</vt:lpstr>
      <vt:lpstr>Bài 5: Tính giá trị của biểu thức: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 CHUNG</dc:title>
  <cp:lastModifiedBy>Phạm Thị Hạnh</cp:lastModifiedBy>
  <cp:revision>8</cp:revision>
  <dcterms:modified xsi:type="dcterms:W3CDTF">2021-12-15T16:11:13Z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