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307" r:id="rId1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Didact Gothic" panose="020B0604020202020204" charset="0"/>
      <p:regular r:id="rId18"/>
    </p:embeddedFont>
    <p:embeddedFont>
      <p:font typeface="HP001 4 hàng" panose="020B0604020202020204" charset="0"/>
      <p:regular r:id="rId19"/>
      <p:bold r:id="rId20"/>
    </p:embeddedFont>
    <p:embeddedFont>
      <p:font typeface="Catamaran" panose="020B0604020202020204" charset="0"/>
      <p:regular r:id="rId21"/>
      <p:bold r:id="rId22"/>
    </p:embeddedFont>
    <p:embeddedFont>
      <p:font typeface="Jolly Lodger" panose="020B0604020202020204" charset="0"/>
      <p:regular r:id="rId23"/>
    </p:embeddedFont>
    <p:embeddedFont>
      <p:font typeface="Bebas Neue" panose="020B0604020202020204" charset="0"/>
      <p:regular r:id="rId24"/>
    </p:embeddedFont>
    <p:embeddedFont>
      <p:font typeface="UVF MetroScript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8B6E8B-C7D8-4788-A6D2-0D89B548FABD}">
  <a:tblStyle styleId="{458B6E8B-C7D8-4788-A6D2-0D89B548FA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e7906ae771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e7906ae771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e7906ae771_0_33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e7906ae771_0_33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48349ed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48349ed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7b752c7c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7b752c7c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7906ae90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7906ae90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48349edc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e48349edc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7906ae771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7906ae771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7906ae77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e7906ae77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e7906ae771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e7906ae771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e7906ae771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e7906ae771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9825" y="1391250"/>
            <a:ext cx="5804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6475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/>
          </p:nvPr>
        </p:nvSpPr>
        <p:spPr>
          <a:xfrm>
            <a:off x="7200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34038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7"/>
          </p:nvPr>
        </p:nvSpPr>
        <p:spPr>
          <a:xfrm>
            <a:off x="34038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8"/>
          </p:nvPr>
        </p:nvSpPr>
        <p:spPr>
          <a:xfrm>
            <a:off x="60876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10300" y="1420950"/>
            <a:ext cx="3763800" cy="1062000"/>
          </a:xfrm>
          <a:prstGeom prst="rect">
            <a:avLst/>
          </a:prstGeom>
          <a:solidFill>
            <a:schemeClr val="accent2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410300" y="2523099"/>
            <a:ext cx="3763800" cy="12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819450" y="2634873"/>
            <a:ext cx="2907600" cy="516000"/>
          </a:xfrm>
          <a:prstGeom prst="rect">
            <a:avLst/>
          </a:prstGeom>
          <a:solidFill>
            <a:schemeClr val="dk2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Jolly Lodger"/>
                <a:ea typeface="Jolly Lodger"/>
                <a:cs typeface="Jolly Lodger"/>
                <a:sym typeface="Jolly Lodg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4474350" y="2634873"/>
            <a:ext cx="2907600" cy="516000"/>
          </a:xfrm>
          <a:prstGeom prst="rect">
            <a:avLst/>
          </a:prstGeom>
          <a:solidFill>
            <a:schemeClr val="dk2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Jolly Lodger"/>
                <a:ea typeface="Jolly Lodger"/>
                <a:cs typeface="Jolly Lodger"/>
                <a:sym typeface="Jolly Lodg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819450" y="3248899"/>
            <a:ext cx="2907600" cy="106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474350" y="3248899"/>
            <a:ext cx="2907600" cy="106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2068800" y="2083675"/>
            <a:ext cx="40638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1770150" y="3393175"/>
            <a:ext cx="46611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924750" y="1555250"/>
            <a:ext cx="6576000" cy="1319700"/>
          </a:xfrm>
          <a:prstGeom prst="rect">
            <a:avLst/>
          </a:prstGeom>
          <a:solidFill>
            <a:schemeClr val="accent2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924750" y="2970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Jolly Lodger"/>
              <a:buNone/>
              <a:defRPr sz="35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Jolly Lodger"/>
              <a:buNone/>
              <a:defRPr sz="35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Jolly Lodger"/>
              <a:buNone/>
              <a:defRPr sz="35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Jolly Lodger"/>
              <a:buNone/>
              <a:defRPr sz="35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Jolly Lodger"/>
              <a:buNone/>
              <a:defRPr sz="35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Jolly Lodger"/>
              <a:buNone/>
              <a:defRPr sz="35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Jolly Lodger"/>
              <a:buNone/>
              <a:defRPr sz="35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Jolly Lodger"/>
              <a:buNone/>
              <a:defRPr sz="35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Jolly Lodger"/>
              <a:buNone/>
              <a:defRPr sz="35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idact Gothic"/>
              <a:buChar char="●"/>
              <a:defRPr>
                <a:solidFill>
                  <a:srgbClr val="191919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idact Gothic"/>
              <a:buChar char="○"/>
              <a:defRPr>
                <a:solidFill>
                  <a:srgbClr val="191919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idact Gothic"/>
              <a:buChar char="■"/>
              <a:defRPr>
                <a:solidFill>
                  <a:srgbClr val="191919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idact Gothic"/>
              <a:buChar char="●"/>
              <a:defRPr>
                <a:solidFill>
                  <a:srgbClr val="191919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idact Gothic"/>
              <a:buChar char="○"/>
              <a:defRPr>
                <a:solidFill>
                  <a:srgbClr val="191919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idact Gothic"/>
              <a:buChar char="■"/>
              <a:defRPr>
                <a:solidFill>
                  <a:srgbClr val="191919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idact Gothic"/>
              <a:buChar char="●"/>
              <a:defRPr>
                <a:solidFill>
                  <a:srgbClr val="191919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idact Gothic"/>
              <a:buChar char="○"/>
              <a:defRPr>
                <a:solidFill>
                  <a:srgbClr val="191919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91919"/>
              </a:buClr>
              <a:buSzPts val="1400"/>
              <a:buFont typeface="Didact Gothic"/>
              <a:buChar char="■"/>
              <a:defRPr>
                <a:solidFill>
                  <a:srgbClr val="191919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5" r:id="rId14"/>
    <p:sldLayoutId id="2147483670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0" Type="http://schemas.openxmlformats.org/officeDocument/2006/relationships/slide" Target="slide5.xm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slide" Target="slide8.xml"/><Relationship Id="rId4" Type="http://schemas.openxmlformats.org/officeDocument/2006/relationships/image" Target="../media/image24.png"/><Relationship Id="rId9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subTitle" idx="1"/>
          </p:nvPr>
        </p:nvSpPr>
        <p:spPr>
          <a:xfrm>
            <a:off x="3447208" y="3793808"/>
            <a:ext cx="2406095" cy="372199"/>
          </a:xfrm>
          <a:prstGeom prst="rect">
            <a:avLst/>
          </a:prstGeom>
          <a:solidFill>
            <a:schemeClr val="dk2"/>
          </a:solidFill>
          <a:effectLst>
            <a:outerShdw blurRad="57150" dist="19050" dir="2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Didact Gothic"/>
                <a:ea typeface="Didact Gothic"/>
                <a:cs typeface="Didact Gothic"/>
                <a:sym typeface="Didact Gothic"/>
              </a:rPr>
              <a:t>SGK/Tr76</a:t>
            </a:r>
            <a:endParaRPr sz="2400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37" name="Google Shape;1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2068">
            <a:off x="-159008" y="-227084"/>
            <a:ext cx="1770448" cy="1770453"/>
          </a:xfrm>
          <a:prstGeom prst="rect">
            <a:avLst/>
          </a:prstGeom>
          <a:noFill/>
          <a:ln>
            <a:noFill/>
          </a:ln>
          <a:effectLst>
            <a:outerShdw blurRad="57150" dist="19050" dir="2820000" algn="bl" rotWithShape="0">
              <a:srgbClr val="000000">
                <a:alpha val="51000"/>
              </a:srgbClr>
            </a:outerShdw>
          </a:effectLst>
        </p:spPr>
      </p:pic>
      <p:pic>
        <p:nvPicPr>
          <p:cNvPr id="138" name="Google Shape;13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2198" y="31793"/>
            <a:ext cx="632399" cy="632399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139" name="Google Shape;13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865879">
            <a:off x="1481313" y="515940"/>
            <a:ext cx="591775" cy="591775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140" name="Google Shape;140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982331">
            <a:off x="290659" y="3881961"/>
            <a:ext cx="1053188" cy="1053201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141" name="Google Shape;141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53625" y="3607962"/>
            <a:ext cx="553225" cy="553225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142" name="Google Shape;142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8466957">
            <a:off x="6869743" y="4108742"/>
            <a:ext cx="481487" cy="481487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sp>
        <p:nvSpPr>
          <p:cNvPr id="143" name="Google Shape;143;p27">
            <a:hlinkClick r:id="rId10" action="ppaction://hlinksldjump"/>
          </p:cNvPr>
          <p:cNvSpPr/>
          <p:nvPr/>
        </p:nvSpPr>
        <p:spPr>
          <a:xfrm flipH="1">
            <a:off x="8201400" y="14355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Jan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4" name="Google Shape;144;p27">
            <a:hlinkClick r:id="" action="ppaction://noaction"/>
          </p:cNvPr>
          <p:cNvSpPr/>
          <p:nvPr/>
        </p:nvSpPr>
        <p:spPr>
          <a:xfrm flipH="1">
            <a:off x="8201400" y="4040607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Dec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5" name="Google Shape;145;p27">
            <a:hlinkClick r:id="" action="ppaction://noaction"/>
          </p:cNvPr>
          <p:cNvSpPr/>
          <p:nvPr/>
        </p:nvSpPr>
        <p:spPr>
          <a:xfrm flipH="1">
            <a:off x="8201400" y="3686329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Nov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6" name="Google Shape;146;p27">
            <a:hlinkClick r:id="" action="ppaction://noaction"/>
          </p:cNvPr>
          <p:cNvSpPr/>
          <p:nvPr/>
        </p:nvSpPr>
        <p:spPr>
          <a:xfrm flipH="1">
            <a:off x="8201400" y="3332051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Oct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7" name="Google Shape;147;p27">
            <a:hlinkClick r:id="" action="ppaction://noaction"/>
          </p:cNvPr>
          <p:cNvSpPr/>
          <p:nvPr/>
        </p:nvSpPr>
        <p:spPr>
          <a:xfrm flipH="1">
            <a:off x="8201400" y="2977773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Sep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8" name="Google Shape;148;p27">
            <a:hlinkClick r:id="" action="ppaction://noaction"/>
          </p:cNvPr>
          <p:cNvSpPr/>
          <p:nvPr/>
        </p:nvSpPr>
        <p:spPr>
          <a:xfrm flipH="1">
            <a:off x="8201400" y="262349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Aug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9" name="Google Shape;149;p27">
            <a:hlinkClick r:id="" action="ppaction://noaction"/>
          </p:cNvPr>
          <p:cNvSpPr/>
          <p:nvPr/>
        </p:nvSpPr>
        <p:spPr>
          <a:xfrm flipH="1">
            <a:off x="8201400" y="226921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Jul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50" name="Google Shape;150;p27">
            <a:hlinkClick r:id="" action="ppaction://noaction"/>
          </p:cNvPr>
          <p:cNvSpPr/>
          <p:nvPr/>
        </p:nvSpPr>
        <p:spPr>
          <a:xfrm flipH="1">
            <a:off x="8201400" y="191494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51" name="Google Shape;151;p27">
            <a:hlinkClick r:id="" action="ppaction://noaction"/>
          </p:cNvPr>
          <p:cNvSpPr/>
          <p:nvPr/>
        </p:nvSpPr>
        <p:spPr>
          <a:xfrm flipH="1">
            <a:off x="8201400" y="1560662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May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52" name="Google Shape;152;p27">
            <a:hlinkClick r:id="" action="ppaction://noaction"/>
          </p:cNvPr>
          <p:cNvSpPr/>
          <p:nvPr/>
        </p:nvSpPr>
        <p:spPr>
          <a:xfrm flipH="1">
            <a:off x="8201400" y="852106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53" name="Google Shape;153;p27">
            <a:hlinkClick r:id="rId11" action="ppaction://hlinksldjump"/>
          </p:cNvPr>
          <p:cNvSpPr/>
          <p:nvPr/>
        </p:nvSpPr>
        <p:spPr>
          <a:xfrm flipH="1">
            <a:off x="8201400" y="49782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Feb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54" name="Google Shape;154;p27">
            <a:hlinkClick r:id="" action="ppaction://hlinkshowjump?jump=nextslide"/>
          </p:cNvPr>
          <p:cNvSpPr/>
          <p:nvPr/>
        </p:nvSpPr>
        <p:spPr>
          <a:xfrm flipH="1">
            <a:off x="8201400" y="439488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&gt;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55" name="Google Shape;155;p27">
            <a:hlinkClick r:id="" action="ppaction://noaction"/>
          </p:cNvPr>
          <p:cNvSpPr/>
          <p:nvPr/>
        </p:nvSpPr>
        <p:spPr>
          <a:xfrm flipH="1">
            <a:off x="8201400" y="1206384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Apr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56" name="Google Shape;156;p27">
            <a:hlinkClick r:id="" action="ppaction://hlinkshowjump?jump=previousslide"/>
          </p:cNvPr>
          <p:cNvSpPr/>
          <p:nvPr/>
        </p:nvSpPr>
        <p:spPr>
          <a:xfrm flipH="1">
            <a:off x="8201400" y="474916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&lt;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6" name="Title 5">
            <a:extLst>
              <a:ext uri="{FF2B5EF4-FFF2-40B4-BE49-F238E27FC236}">
                <a16:creationId xmlns:a16="http://schemas.microsoft.com/office/drawing/2014/main" id="{49565C90-226B-4E09-A460-6DB6339CEB38}"/>
              </a:ext>
            </a:extLst>
          </p:cNvPr>
          <p:cNvSpPr txBox="1">
            <a:spLocks/>
          </p:cNvSpPr>
          <p:nvPr/>
        </p:nvSpPr>
        <p:spPr bwMode="auto">
          <a:xfrm>
            <a:off x="1297918" y="1289008"/>
            <a:ext cx="6272727" cy="13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400" b="1" dirty="0" err="1">
                <a:latin typeface="HP001 4 hàng" pitchFamily="34" charset="0"/>
              </a:rPr>
              <a:t>Thứ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năm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ngày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smtClean="0">
                <a:latin typeface="HP001 4 hàng" pitchFamily="34" charset="0"/>
              </a:rPr>
              <a:t>13 </a:t>
            </a:r>
            <a:r>
              <a:rPr lang="en-US" sz="2400" b="1" dirty="0" err="1">
                <a:latin typeface="HP001 4 hàng" pitchFamily="34" charset="0"/>
              </a:rPr>
              <a:t>tháng</a:t>
            </a:r>
            <a:r>
              <a:rPr lang="en-US" sz="2400" b="1" dirty="0">
                <a:latin typeface="HP001 4 hàng" pitchFamily="34" charset="0"/>
              </a:rPr>
              <a:t> 12 </a:t>
            </a:r>
            <a:r>
              <a:rPr lang="en-US" sz="2400" b="1" dirty="0" err="1">
                <a:latin typeface="HP001 4 hàng" pitchFamily="34" charset="0"/>
              </a:rPr>
              <a:t>năm</a:t>
            </a:r>
            <a:r>
              <a:rPr lang="en-US" sz="2400" b="1" dirty="0">
                <a:latin typeface="HP001 4 hàng" pitchFamily="34" charset="0"/>
              </a:rPr>
              <a:t> 2021</a:t>
            </a:r>
            <a:br>
              <a:rPr lang="en-US" sz="2400" b="1" dirty="0">
                <a:latin typeface="HP001 4 hàng" pitchFamily="34" charset="0"/>
              </a:rPr>
            </a:br>
            <a:r>
              <a:rPr lang="en-US" sz="2400" b="1" dirty="0" err="1">
                <a:latin typeface="HP001 4 hàng" pitchFamily="34" charset="0"/>
              </a:rPr>
              <a:t>Toán</a:t>
            </a:r>
            <a:endParaRPr lang="en-US" sz="2400" b="1" dirty="0">
              <a:latin typeface="HP001 4 hàng" pitchFamily="34" charset="0"/>
            </a:endParaRP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18C8ACA5-F167-40F7-A572-12C5475A6D73}"/>
              </a:ext>
            </a:extLst>
          </p:cNvPr>
          <p:cNvSpPr txBox="1">
            <a:spLocks/>
          </p:cNvSpPr>
          <p:nvPr/>
        </p:nvSpPr>
        <p:spPr bwMode="auto">
          <a:xfrm>
            <a:off x="2266044" y="2688518"/>
            <a:ext cx="4336473" cy="128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700" b="1" dirty="0" err="1">
                <a:solidFill>
                  <a:srgbClr val="FF0000"/>
                </a:solidFill>
                <a:latin typeface="HP001 4 hàng" pitchFamily="34" charset="0"/>
              </a:rPr>
              <a:t>Luyện</a:t>
            </a:r>
            <a:r>
              <a:rPr lang="en-US" sz="27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itchFamily="34" charset="0"/>
              </a:rPr>
              <a:t>tập</a:t>
            </a:r>
            <a:endParaRPr lang="en-US" sz="27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3AB88BBA-F4EA-4348-BAD8-53B843EDD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301" y="2188334"/>
            <a:ext cx="6560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100" b="1" dirty="0">
                <a:latin typeface="HP001 4 hàng" pitchFamily="34" charset="0"/>
              </a:rPr>
              <a:t>5 ô</a:t>
            </a: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4FC0BF2B-FC60-4B6D-978B-A78FD86EB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997" y="1656040"/>
            <a:ext cx="6560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100" b="1" dirty="0">
                <a:latin typeface="HP001 4 hàng" pitchFamily="34" charset="0"/>
              </a:rPr>
              <a:t>1 ô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07E5463C-5D65-4FF7-AFAE-C73768E08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301" y="2754696"/>
            <a:ext cx="6560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100" b="1" dirty="0">
                <a:latin typeface="HP001 4 hàng" pitchFamily="34" charset="0"/>
              </a:rPr>
              <a:t>4 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8">
            <a:off x="188692" y="497837"/>
            <a:ext cx="387844" cy="387839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sp>
        <p:nvSpPr>
          <p:cNvPr id="389" name="Google Shape;389;p37">
            <a:hlinkClick r:id="rId4" action="ppaction://hlinksldjump"/>
          </p:cNvPr>
          <p:cNvSpPr/>
          <p:nvPr/>
        </p:nvSpPr>
        <p:spPr>
          <a:xfrm flipH="1">
            <a:off x="8201400" y="14355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Jan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90" name="Google Shape;390;p37">
            <a:hlinkClick r:id="" action="ppaction://noaction"/>
          </p:cNvPr>
          <p:cNvSpPr/>
          <p:nvPr/>
        </p:nvSpPr>
        <p:spPr>
          <a:xfrm flipH="1">
            <a:off x="8201400" y="4040607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Dec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91" name="Google Shape;391;p37">
            <a:hlinkClick r:id="" action="ppaction://noaction"/>
          </p:cNvPr>
          <p:cNvSpPr/>
          <p:nvPr/>
        </p:nvSpPr>
        <p:spPr>
          <a:xfrm flipH="1">
            <a:off x="8201400" y="3686329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Nov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92" name="Google Shape;392;p37">
            <a:hlinkClick r:id="" action="ppaction://noaction"/>
          </p:cNvPr>
          <p:cNvSpPr/>
          <p:nvPr/>
        </p:nvSpPr>
        <p:spPr>
          <a:xfrm flipH="1">
            <a:off x="8201400" y="3332051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Oct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93" name="Google Shape;393;p37">
            <a:hlinkClick r:id="" action="ppaction://noaction"/>
          </p:cNvPr>
          <p:cNvSpPr/>
          <p:nvPr/>
        </p:nvSpPr>
        <p:spPr>
          <a:xfrm flipH="1">
            <a:off x="8201400" y="2977773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Sep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94" name="Google Shape;394;p37">
            <a:hlinkClick r:id="" action="ppaction://noaction"/>
          </p:cNvPr>
          <p:cNvSpPr/>
          <p:nvPr/>
        </p:nvSpPr>
        <p:spPr>
          <a:xfrm flipH="1">
            <a:off x="8201400" y="262349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Aug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95" name="Google Shape;395;p37">
            <a:hlinkClick r:id="" action="ppaction://noaction"/>
          </p:cNvPr>
          <p:cNvSpPr/>
          <p:nvPr/>
        </p:nvSpPr>
        <p:spPr>
          <a:xfrm flipH="1">
            <a:off x="8201400" y="226921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Jul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96" name="Google Shape;396;p37">
            <a:hlinkClick r:id="" action="ppaction://noaction"/>
          </p:cNvPr>
          <p:cNvSpPr/>
          <p:nvPr/>
        </p:nvSpPr>
        <p:spPr>
          <a:xfrm flipH="1">
            <a:off x="8201400" y="191494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97" name="Google Shape;397;p37">
            <a:hlinkClick r:id="" action="ppaction://noaction"/>
          </p:cNvPr>
          <p:cNvSpPr/>
          <p:nvPr/>
        </p:nvSpPr>
        <p:spPr>
          <a:xfrm flipH="1">
            <a:off x="8201400" y="1560662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May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98" name="Google Shape;398;p37">
            <a:hlinkClick r:id="" action="ppaction://noaction"/>
          </p:cNvPr>
          <p:cNvSpPr/>
          <p:nvPr/>
        </p:nvSpPr>
        <p:spPr>
          <a:xfrm flipH="1">
            <a:off x="8201400" y="852106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99" name="Google Shape;399;p37">
            <a:hlinkClick r:id="rId5" action="ppaction://hlinksldjump"/>
          </p:cNvPr>
          <p:cNvSpPr/>
          <p:nvPr/>
        </p:nvSpPr>
        <p:spPr>
          <a:xfrm flipH="1">
            <a:off x="8201400" y="49782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Feb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400" name="Google Shape;400;p37">
            <a:hlinkClick r:id="" action="ppaction://hlinkshowjump?jump=nextslide"/>
          </p:cNvPr>
          <p:cNvSpPr/>
          <p:nvPr/>
        </p:nvSpPr>
        <p:spPr>
          <a:xfrm flipH="1">
            <a:off x="8201400" y="439488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&gt;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401" name="Google Shape;401;p37">
            <a:hlinkClick r:id="" action="ppaction://noaction"/>
          </p:cNvPr>
          <p:cNvSpPr/>
          <p:nvPr/>
        </p:nvSpPr>
        <p:spPr>
          <a:xfrm flipH="1">
            <a:off x="8201400" y="1206384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Apr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402" name="Google Shape;402;p37">
            <a:hlinkClick r:id="" action="ppaction://hlinkshowjump?jump=previousslide"/>
          </p:cNvPr>
          <p:cNvSpPr/>
          <p:nvPr/>
        </p:nvSpPr>
        <p:spPr>
          <a:xfrm flipH="1">
            <a:off x="8201400" y="474916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&lt;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-65880" y="3243867"/>
            <a:ext cx="3791423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Cách 1:             </a:t>
            </a:r>
            <a:r>
              <a:rPr lang="en-US" sz="20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Bài giải</a:t>
            </a:r>
          </a:p>
          <a:p>
            <a:pPr>
              <a:defRPr/>
            </a:pPr>
            <a:r>
              <a:rPr lang="en-US" sz="2000" dirty="0" err="1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dài</a:t>
            </a:r>
            <a:r>
              <a:rPr lang="en-US" sz="20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gấp</a:t>
            </a:r>
            <a:r>
              <a:rPr lang="en-US" sz="20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khúc</a:t>
            </a:r>
            <a:r>
              <a:rPr lang="en-US" sz="20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KMNPQ</a:t>
            </a:r>
            <a:r>
              <a:rPr lang="en-US" sz="20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         3 + 3 + 3 + 3 = 12 (cm)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  	    Đáp số: 12cm.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1798386" y="2132613"/>
            <a:ext cx="1721644" cy="595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42360" y="2117046"/>
            <a:ext cx="22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UTM Aptima" panose="02040603050506020204" pitchFamily="18" charset="0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84285" y="2113564"/>
            <a:ext cx="22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UTM Aptima" panose="02040603050506020204" pitchFamily="18" charset="0"/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42753" y="249682"/>
            <a:ext cx="22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UTM Aptima" panose="02040603050506020204" pitchFamily="18" charset="0"/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27500" y="230632"/>
            <a:ext cx="22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UTM Aptima" panose="02040603050506020204" pitchFamily="18" charset="0"/>
              </a:rPr>
              <a:t>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35719" y="2102849"/>
            <a:ext cx="22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UTM Aptima" panose="02040603050506020204" pitchFamily="18" charset="0"/>
              </a:rPr>
              <a:t>Q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512885" y="608614"/>
            <a:ext cx="0" cy="1526381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12885" y="624092"/>
            <a:ext cx="1837134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363117" y="608613"/>
            <a:ext cx="0" cy="152995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229692" y="1682825"/>
            <a:ext cx="806632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latin typeface="HLT Gioviale" panose="02000505000000020003" pitchFamily="2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82397" y="1004467"/>
            <a:ext cx="806631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latin typeface="HLT Gioviale" panose="02000505000000020003" pitchFamily="2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28739" y="191030"/>
            <a:ext cx="806632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latin typeface="HLT Gioviale" panose="02000505000000020003" pitchFamily="2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00074" y="1164796"/>
            <a:ext cx="806631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latin typeface="HLT Gioviale" panose="02000505000000020003" pitchFamily="2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35" name="Flowchart: Connector 34"/>
          <p:cNvSpPr/>
          <p:nvPr/>
        </p:nvSpPr>
        <p:spPr>
          <a:xfrm>
            <a:off x="1774980" y="2107430"/>
            <a:ext cx="45719" cy="45719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5334970" y="2102668"/>
            <a:ext cx="45719" cy="45719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"/>
              <p:cNvSpPr>
                <a:spLocks noChangeArrowheads="1"/>
              </p:cNvSpPr>
              <p:nvPr/>
            </p:nvSpPr>
            <p:spPr bwMode="auto">
              <a:xfrm>
                <a:off x="4209691" y="3249839"/>
                <a:ext cx="3791423" cy="1323439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Cách 2:             </a:t>
                </a:r>
                <a:r>
                  <a:rPr lang="en-US" sz="2000" dirty="0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Bài giải</a:t>
                </a:r>
              </a:p>
              <a:p>
                <a:pPr>
                  <a:defRPr/>
                </a:pPr>
                <a:r>
                  <a:rPr lang="en-US" sz="2000" dirty="0" err="1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Độ</a:t>
                </a:r>
                <a:r>
                  <a:rPr lang="en-US" sz="2000" dirty="0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dài</a:t>
                </a:r>
                <a:r>
                  <a:rPr lang="en-US" sz="2000" dirty="0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gấp</a:t>
                </a:r>
                <a:r>
                  <a:rPr lang="en-US" sz="2000" dirty="0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khúc</a:t>
                </a:r>
                <a:r>
                  <a:rPr lang="en-US" sz="2000" dirty="0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UTM Aptima" panose="02040603050506020204" pitchFamily="18" charset="0"/>
                    <a:cs typeface="Times New Roman" pitchFamily="18" charset="0"/>
                  </a:rPr>
                  <a:t>KMNPQ</a:t>
                </a:r>
                <a:r>
                  <a:rPr lang="en-US" sz="2000" dirty="0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 </a:t>
                </a:r>
                <a:r>
                  <a:rPr lang="en-US" sz="2000" dirty="0" err="1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:</a:t>
                </a:r>
              </a:p>
              <a:p>
                <a:pPr>
                  <a:defRPr/>
                </a:pPr>
                <a:r>
                  <a:rPr lang="en-US" sz="2000" dirty="0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         3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 4 = 12 (cm)</a:t>
                </a:r>
              </a:p>
              <a:p>
                <a:pPr>
                  <a:defRPr/>
                </a:pPr>
                <a:r>
                  <a:rPr lang="en-US" sz="2000" dirty="0">
                    <a:solidFill>
                      <a:schemeClr val="tx1"/>
                    </a:solidFill>
                    <a:latin typeface="HLT Gioviale" panose="02000505000000020003" pitchFamily="2" charset="0"/>
                    <a:cs typeface="Times New Roman" pitchFamily="18" charset="0"/>
                  </a:rPr>
                  <a:t>  	    Đáp số: 12cm.</a:t>
                </a:r>
              </a:p>
            </p:txBody>
          </p:sp>
        </mc:Choice>
        <mc:Fallback xmlns="">
          <p:sp>
            <p:nvSpPr>
              <p:cNvPr id="3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9691" y="3249839"/>
                <a:ext cx="3791423" cy="1323439"/>
              </a:xfrm>
              <a:prstGeom prst="rect">
                <a:avLst/>
              </a:prstGeom>
              <a:blipFill>
                <a:blip r:embed="rId6"/>
                <a:stretch>
                  <a:fillRect l="-1274" t="-448" r="-159" b="-6278"/>
                </a:stretch>
              </a:blipFill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78"/>
          <p:cNvSpPr txBox="1">
            <a:spLocks noGrp="1"/>
          </p:cNvSpPr>
          <p:nvPr>
            <p:ph type="title"/>
          </p:nvPr>
        </p:nvSpPr>
        <p:spPr>
          <a:xfrm>
            <a:off x="924750" y="1555250"/>
            <a:ext cx="6576000" cy="13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hank!</a:t>
            </a:r>
            <a:endParaRPr dirty="0"/>
          </a:p>
        </p:txBody>
      </p:sp>
      <p:pic>
        <p:nvPicPr>
          <p:cNvPr id="1467" name="Google Shape;1467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63957">
            <a:off x="73736" y="2706511"/>
            <a:ext cx="1860328" cy="1860328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1468" name="Google Shape;1468;p78"/>
          <p:cNvPicPr preferRelativeResize="0"/>
          <p:nvPr/>
        </p:nvPicPr>
        <p:blipFill rotWithShape="1">
          <a:blip r:embed="rId4">
            <a:alphaModFix/>
          </a:blip>
          <a:srcRect l="18129" r="13713"/>
          <a:stretch/>
        </p:blipFill>
        <p:spPr>
          <a:xfrm>
            <a:off x="7216700" y="852100"/>
            <a:ext cx="869800" cy="1276174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1469" name="Google Shape;1469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8">
            <a:off x="6713938" y="770055"/>
            <a:ext cx="387844" cy="387839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1470" name="Google Shape;1470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3024" y="3502846"/>
            <a:ext cx="554229" cy="554229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1471" name="Google Shape;1471;p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82872" y="3938360"/>
            <a:ext cx="554229" cy="554229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sp>
        <p:nvSpPr>
          <p:cNvPr id="1472" name="Google Shape;1472;p78">
            <a:hlinkClick r:id="rId8" action="ppaction://hlinksldjump"/>
          </p:cNvPr>
          <p:cNvSpPr/>
          <p:nvPr/>
        </p:nvSpPr>
        <p:spPr>
          <a:xfrm flipH="1">
            <a:off x="8201400" y="14355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Jan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73" name="Google Shape;1473;p78">
            <a:hlinkClick r:id="rId9" action="ppaction://hlinksldjump"/>
          </p:cNvPr>
          <p:cNvSpPr/>
          <p:nvPr/>
        </p:nvSpPr>
        <p:spPr>
          <a:xfrm flipH="1">
            <a:off x="8201400" y="4040607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Dec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74" name="Google Shape;1474;p78">
            <a:hlinkClick r:id="rId9" action="ppaction://hlinksldjump"/>
          </p:cNvPr>
          <p:cNvSpPr/>
          <p:nvPr/>
        </p:nvSpPr>
        <p:spPr>
          <a:xfrm flipH="1">
            <a:off x="8201400" y="3686329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Nov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75" name="Google Shape;1475;p78">
            <a:hlinkClick r:id="rId9" action="ppaction://hlinksldjump"/>
          </p:cNvPr>
          <p:cNvSpPr/>
          <p:nvPr/>
        </p:nvSpPr>
        <p:spPr>
          <a:xfrm flipH="1">
            <a:off x="8201400" y="3332051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Oct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76" name="Google Shape;1476;p78">
            <a:hlinkClick r:id="rId9" action="ppaction://hlinksldjump"/>
          </p:cNvPr>
          <p:cNvSpPr/>
          <p:nvPr/>
        </p:nvSpPr>
        <p:spPr>
          <a:xfrm flipH="1">
            <a:off x="8201400" y="2977773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Sep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77" name="Google Shape;1477;p78">
            <a:hlinkClick r:id="rId9" action="ppaction://hlinksldjump"/>
          </p:cNvPr>
          <p:cNvSpPr/>
          <p:nvPr/>
        </p:nvSpPr>
        <p:spPr>
          <a:xfrm flipH="1">
            <a:off x="8201400" y="262349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Aug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78" name="Google Shape;1478;p78">
            <a:hlinkClick r:id="rId9" action="ppaction://hlinksldjump"/>
          </p:cNvPr>
          <p:cNvSpPr/>
          <p:nvPr/>
        </p:nvSpPr>
        <p:spPr>
          <a:xfrm flipH="1">
            <a:off x="8201400" y="226921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Jul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79" name="Google Shape;1479;p78">
            <a:hlinkClick r:id="rId9" action="ppaction://hlinksldjump"/>
          </p:cNvPr>
          <p:cNvSpPr/>
          <p:nvPr/>
        </p:nvSpPr>
        <p:spPr>
          <a:xfrm flipH="1">
            <a:off x="8201400" y="191494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80" name="Google Shape;1480;p78">
            <a:hlinkClick r:id="rId9" action="ppaction://hlinksldjump"/>
          </p:cNvPr>
          <p:cNvSpPr/>
          <p:nvPr/>
        </p:nvSpPr>
        <p:spPr>
          <a:xfrm flipH="1">
            <a:off x="8201400" y="1560662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May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81" name="Google Shape;1481;p78">
            <a:hlinkClick r:id="rId9" action="ppaction://hlinksldjump"/>
          </p:cNvPr>
          <p:cNvSpPr/>
          <p:nvPr/>
        </p:nvSpPr>
        <p:spPr>
          <a:xfrm flipH="1">
            <a:off x="8201400" y="852106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82" name="Google Shape;1482;p78">
            <a:hlinkClick r:id="rId10" action="ppaction://hlinksldjump"/>
          </p:cNvPr>
          <p:cNvSpPr/>
          <p:nvPr/>
        </p:nvSpPr>
        <p:spPr>
          <a:xfrm flipH="1">
            <a:off x="8201400" y="49782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Feb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83" name="Google Shape;1483;p78">
            <a:hlinkClick r:id="" action="ppaction://hlinkshowjump?jump=nextslide"/>
          </p:cNvPr>
          <p:cNvSpPr/>
          <p:nvPr/>
        </p:nvSpPr>
        <p:spPr>
          <a:xfrm flipH="1">
            <a:off x="8201400" y="439488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&gt;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84" name="Google Shape;1484;p78">
            <a:hlinkClick r:id="rId9" action="ppaction://hlinksldjump"/>
          </p:cNvPr>
          <p:cNvSpPr/>
          <p:nvPr/>
        </p:nvSpPr>
        <p:spPr>
          <a:xfrm flipH="1">
            <a:off x="8201400" y="1206384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Apr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485" name="Google Shape;1485;p78">
            <a:hlinkClick r:id="" action="ppaction://hlinkshowjump?jump=previousslide"/>
          </p:cNvPr>
          <p:cNvSpPr/>
          <p:nvPr/>
        </p:nvSpPr>
        <p:spPr>
          <a:xfrm flipH="1">
            <a:off x="8201400" y="474916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&lt;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1176061" y="380449"/>
            <a:ext cx="493265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ea typeface="DaddysGirl" panose="02000603000000000000" pitchFamily="2" charset="0"/>
              </a:rPr>
              <a:t>B</a:t>
            </a:r>
            <a:r>
              <a:rPr lang="en" sz="40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ea typeface="DaddysGirl" panose="02000603000000000000" pitchFamily="2" charset="0"/>
              </a:rPr>
              <a:t>ài 1: Đặt tính rồi tính:</a:t>
            </a:r>
            <a:endParaRPr sz="4000" dirty="0">
              <a:solidFill>
                <a:schemeClr val="accent2">
                  <a:lumMod val="75000"/>
                </a:schemeClr>
              </a:solidFill>
              <a:latin typeface="HLT Gioviale" panose="02000505000000020003" pitchFamily="2" charset="0"/>
              <a:ea typeface="DaddysGirl" panose="02000603000000000000" pitchFamily="2" charset="0"/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6129442" y="210920"/>
            <a:ext cx="1018411" cy="1018411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8">
            <a:off x="327238" y="537455"/>
            <a:ext cx="387844" cy="387839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sp>
        <p:nvSpPr>
          <p:cNvPr id="165" name="Google Shape;165;p28">
            <a:hlinkClick r:id="rId5" action="ppaction://hlinksldjump"/>
          </p:cNvPr>
          <p:cNvSpPr/>
          <p:nvPr/>
        </p:nvSpPr>
        <p:spPr>
          <a:xfrm flipH="1">
            <a:off x="8201400" y="14355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Jan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66" name="Google Shape;166;p28">
            <a:hlinkClick r:id="" action="ppaction://noaction"/>
          </p:cNvPr>
          <p:cNvSpPr/>
          <p:nvPr/>
        </p:nvSpPr>
        <p:spPr>
          <a:xfrm flipH="1">
            <a:off x="8201400" y="4040607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Dec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67" name="Google Shape;167;p28">
            <a:hlinkClick r:id="" action="ppaction://noaction"/>
          </p:cNvPr>
          <p:cNvSpPr/>
          <p:nvPr/>
        </p:nvSpPr>
        <p:spPr>
          <a:xfrm flipH="1">
            <a:off x="8201400" y="3686329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Nov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68" name="Google Shape;168;p28">
            <a:hlinkClick r:id="" action="ppaction://noaction"/>
          </p:cNvPr>
          <p:cNvSpPr/>
          <p:nvPr/>
        </p:nvSpPr>
        <p:spPr>
          <a:xfrm flipH="1">
            <a:off x="8201400" y="3332051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Oct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69" name="Google Shape;169;p28">
            <a:hlinkClick r:id="" action="ppaction://noaction"/>
          </p:cNvPr>
          <p:cNvSpPr/>
          <p:nvPr/>
        </p:nvSpPr>
        <p:spPr>
          <a:xfrm flipH="1">
            <a:off x="8201400" y="2977773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Sep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70" name="Google Shape;170;p28">
            <a:hlinkClick r:id="" action="ppaction://noaction"/>
          </p:cNvPr>
          <p:cNvSpPr/>
          <p:nvPr/>
        </p:nvSpPr>
        <p:spPr>
          <a:xfrm flipH="1">
            <a:off x="8201400" y="262349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Aug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71" name="Google Shape;171;p28">
            <a:hlinkClick r:id="" action="ppaction://noaction"/>
          </p:cNvPr>
          <p:cNvSpPr/>
          <p:nvPr/>
        </p:nvSpPr>
        <p:spPr>
          <a:xfrm flipH="1">
            <a:off x="8201400" y="226921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Jul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72" name="Google Shape;172;p28">
            <a:hlinkClick r:id="" action="ppaction://noaction"/>
          </p:cNvPr>
          <p:cNvSpPr/>
          <p:nvPr/>
        </p:nvSpPr>
        <p:spPr>
          <a:xfrm flipH="1">
            <a:off x="8201400" y="191494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73" name="Google Shape;173;p28">
            <a:hlinkClick r:id="" action="ppaction://noaction"/>
          </p:cNvPr>
          <p:cNvSpPr/>
          <p:nvPr/>
        </p:nvSpPr>
        <p:spPr>
          <a:xfrm flipH="1">
            <a:off x="8201400" y="1560662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May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74" name="Google Shape;174;p28">
            <a:hlinkClick r:id="" action="ppaction://noaction"/>
          </p:cNvPr>
          <p:cNvSpPr/>
          <p:nvPr/>
        </p:nvSpPr>
        <p:spPr>
          <a:xfrm flipH="1">
            <a:off x="8201400" y="852106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75" name="Google Shape;175;p28">
            <a:hlinkClick r:id="rId6" action="ppaction://hlinksldjump"/>
          </p:cNvPr>
          <p:cNvSpPr/>
          <p:nvPr/>
        </p:nvSpPr>
        <p:spPr>
          <a:xfrm flipH="1">
            <a:off x="8201400" y="49782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Feb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76" name="Google Shape;176;p28">
            <a:hlinkClick r:id="" action="ppaction://hlinkshowjump?jump=nextslide"/>
          </p:cNvPr>
          <p:cNvSpPr/>
          <p:nvPr/>
        </p:nvSpPr>
        <p:spPr>
          <a:xfrm flipH="1">
            <a:off x="8201400" y="439488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&gt;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77" name="Google Shape;177;p28">
            <a:hlinkClick r:id="" action="ppaction://noaction"/>
          </p:cNvPr>
          <p:cNvSpPr/>
          <p:nvPr/>
        </p:nvSpPr>
        <p:spPr>
          <a:xfrm flipH="1">
            <a:off x="8201400" y="1206384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Apr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78" name="Google Shape;178;p28">
            <a:hlinkClick r:id="" action="ppaction://hlinkshowjump?jump=previousslide"/>
          </p:cNvPr>
          <p:cNvSpPr/>
          <p:nvPr/>
        </p:nvSpPr>
        <p:spPr>
          <a:xfrm flipH="1">
            <a:off x="8201400" y="474916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&lt;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57"/>
          <a:stretch/>
        </p:blipFill>
        <p:spPr>
          <a:xfrm>
            <a:off x="160303" y="1430961"/>
            <a:ext cx="7932390" cy="252996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26639" y="1715627"/>
            <a:ext cx="1180833" cy="1218652"/>
            <a:chOff x="1049242" y="1648265"/>
            <a:chExt cx="1180833" cy="1218652"/>
          </a:xfrm>
        </p:grpSpPr>
        <p:sp>
          <p:nvSpPr>
            <p:cNvPr id="24" name="TextBox 23"/>
            <p:cNvSpPr txBox="1"/>
            <p:nvPr/>
          </p:nvSpPr>
          <p:spPr>
            <a:xfrm>
              <a:off x="1245334" y="1648265"/>
              <a:ext cx="984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P001 4 hàng" panose="020B0603050302020204" pitchFamily="34" charset="0"/>
                </a:rPr>
                <a:t>213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Google Shape;1764;p37"/>
                <p:cNvSpPr txBox="1">
                  <a:spLocks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800" b="1" dirty="0"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1644949" y="2282142"/>
              <a:ext cx="409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P001 4 hàng" panose="020B0603050302020204" pitchFamily="34" charset="0"/>
                </a:rPr>
                <a:t>3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87749" y="2769457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72895" y="2962652"/>
            <a:ext cx="98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639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956283" y="1715627"/>
            <a:ext cx="1071166" cy="1218652"/>
            <a:chOff x="1049242" y="1646961"/>
            <a:chExt cx="1071166" cy="1218652"/>
          </a:xfrm>
        </p:grpSpPr>
        <p:sp>
          <p:nvSpPr>
            <p:cNvPr id="31" name="TextBox 30"/>
            <p:cNvSpPr txBox="1"/>
            <p:nvPr/>
          </p:nvSpPr>
          <p:spPr>
            <a:xfrm>
              <a:off x="1135667" y="1646961"/>
              <a:ext cx="984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P001 4 hàng" panose="020B0603050302020204" pitchFamily="34" charset="0"/>
                </a:rPr>
                <a:t>374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Google Shape;1764;p37"/>
                <p:cNvSpPr txBox="1">
                  <a:spLocks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800" b="1" dirty="0"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1598014" y="2280838"/>
              <a:ext cx="409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P001 4 hàng" panose="020B0603050302020204" pitchFamily="34" charset="0"/>
                </a:rPr>
                <a:t>2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093453" y="2763559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029473" y="2964582"/>
            <a:ext cx="98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748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414827" y="1717142"/>
            <a:ext cx="1075852" cy="1184352"/>
            <a:chOff x="1049242" y="1645073"/>
            <a:chExt cx="1075852" cy="1184352"/>
          </a:xfrm>
        </p:grpSpPr>
        <p:sp>
          <p:nvSpPr>
            <p:cNvPr id="37" name="TextBox 36"/>
            <p:cNvSpPr txBox="1"/>
            <p:nvPr/>
          </p:nvSpPr>
          <p:spPr>
            <a:xfrm>
              <a:off x="1140353" y="1645073"/>
              <a:ext cx="984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P001 4 hàng" panose="020B0603050302020204" pitchFamily="34" charset="0"/>
                </a:rPr>
                <a:t>208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Google Shape;1764;p37"/>
                <p:cNvSpPr txBox="1">
                  <a:spLocks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800" b="1" dirty="0"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1617293" y="2244650"/>
              <a:ext cx="409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P001 4 hàng" panose="020B0603050302020204" pitchFamily="34" charset="0"/>
                </a:rPr>
                <a:t>4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93453" y="2763559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505938" y="2964582"/>
            <a:ext cx="98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>
            <a:hlinkClick r:id="rId3" action="ppaction://hlinksldjump"/>
          </p:cNvPr>
          <p:cNvSpPr/>
          <p:nvPr/>
        </p:nvSpPr>
        <p:spPr>
          <a:xfrm flipH="1">
            <a:off x="8201400" y="14355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Jan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88" name="Google Shape;188;p29">
            <a:hlinkClick r:id="" action="ppaction://noaction"/>
          </p:cNvPr>
          <p:cNvSpPr/>
          <p:nvPr/>
        </p:nvSpPr>
        <p:spPr>
          <a:xfrm flipH="1">
            <a:off x="8201400" y="4040607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Dec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89" name="Google Shape;189;p29">
            <a:hlinkClick r:id="" action="ppaction://noaction"/>
          </p:cNvPr>
          <p:cNvSpPr/>
          <p:nvPr/>
        </p:nvSpPr>
        <p:spPr>
          <a:xfrm flipH="1">
            <a:off x="8201400" y="3686329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Nov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90" name="Google Shape;190;p29">
            <a:hlinkClick r:id="" action="ppaction://noaction"/>
          </p:cNvPr>
          <p:cNvSpPr/>
          <p:nvPr/>
        </p:nvSpPr>
        <p:spPr>
          <a:xfrm flipH="1">
            <a:off x="8201400" y="3332051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Oct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91" name="Google Shape;191;p29">
            <a:hlinkClick r:id="" action="ppaction://noaction"/>
          </p:cNvPr>
          <p:cNvSpPr/>
          <p:nvPr/>
        </p:nvSpPr>
        <p:spPr>
          <a:xfrm flipH="1">
            <a:off x="8201400" y="2977773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Sep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92" name="Google Shape;192;p29">
            <a:hlinkClick r:id="" action="ppaction://noaction"/>
          </p:cNvPr>
          <p:cNvSpPr/>
          <p:nvPr/>
        </p:nvSpPr>
        <p:spPr>
          <a:xfrm flipH="1">
            <a:off x="8201400" y="262349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Aug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93" name="Google Shape;193;p29">
            <a:hlinkClick r:id="" action="ppaction://noaction"/>
          </p:cNvPr>
          <p:cNvSpPr/>
          <p:nvPr/>
        </p:nvSpPr>
        <p:spPr>
          <a:xfrm flipH="1">
            <a:off x="8201400" y="226921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Jul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94" name="Google Shape;194;p29">
            <a:hlinkClick r:id="" action="ppaction://noaction"/>
          </p:cNvPr>
          <p:cNvSpPr/>
          <p:nvPr/>
        </p:nvSpPr>
        <p:spPr>
          <a:xfrm flipH="1">
            <a:off x="8201400" y="191494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95" name="Google Shape;195;p29">
            <a:hlinkClick r:id="" action="ppaction://noaction"/>
          </p:cNvPr>
          <p:cNvSpPr/>
          <p:nvPr/>
        </p:nvSpPr>
        <p:spPr>
          <a:xfrm flipH="1">
            <a:off x="8201400" y="1560662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May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96" name="Google Shape;196;p29">
            <a:hlinkClick r:id="" action="ppaction://noaction"/>
          </p:cNvPr>
          <p:cNvSpPr/>
          <p:nvPr/>
        </p:nvSpPr>
        <p:spPr>
          <a:xfrm flipH="1">
            <a:off x="8201400" y="852106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97" name="Google Shape;197;p29">
            <a:hlinkClick r:id="rId4" action="ppaction://hlinksldjump"/>
          </p:cNvPr>
          <p:cNvSpPr/>
          <p:nvPr/>
        </p:nvSpPr>
        <p:spPr>
          <a:xfrm flipH="1">
            <a:off x="8201400" y="49782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Feb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98" name="Google Shape;198;p29">
            <a:hlinkClick r:id="" action="ppaction://hlinkshowjump?jump=nextslide"/>
          </p:cNvPr>
          <p:cNvSpPr/>
          <p:nvPr/>
        </p:nvSpPr>
        <p:spPr>
          <a:xfrm flipH="1">
            <a:off x="8201400" y="439488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&gt;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199" name="Google Shape;199;p29">
            <a:hlinkClick r:id="" action="ppaction://noaction"/>
          </p:cNvPr>
          <p:cNvSpPr/>
          <p:nvPr/>
        </p:nvSpPr>
        <p:spPr>
          <a:xfrm flipH="1">
            <a:off x="8201400" y="1206384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Apr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00" name="Google Shape;200;p29">
            <a:hlinkClick r:id="" action="ppaction://hlinkshowjump?jump=previousslide"/>
          </p:cNvPr>
          <p:cNvSpPr/>
          <p:nvPr/>
        </p:nvSpPr>
        <p:spPr>
          <a:xfrm flipH="1">
            <a:off x="8201400" y="474916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&lt;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pic>
        <p:nvPicPr>
          <p:cNvPr id="201" name="Google Shape;20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4974" y="3984171"/>
            <a:ext cx="554229" cy="554229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202" name="Google Shape;20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350" y="268950"/>
            <a:ext cx="554229" cy="554229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sp>
        <p:nvSpPr>
          <p:cNvPr id="24" name="Google Shape;161;p28"/>
          <p:cNvSpPr txBox="1">
            <a:spLocks noGrp="1"/>
          </p:cNvSpPr>
          <p:nvPr>
            <p:ph type="title"/>
          </p:nvPr>
        </p:nvSpPr>
        <p:spPr>
          <a:xfrm>
            <a:off x="1279969" y="250479"/>
            <a:ext cx="6021375" cy="57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ea typeface="DaddysGirl" panose="02000603000000000000" pitchFamily="2" charset="0"/>
              </a:rPr>
              <a:t>B</a:t>
            </a:r>
            <a:r>
              <a:rPr lang="en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ea typeface="DaddysGirl" panose="02000603000000000000" pitchFamily="2" charset="0"/>
              </a:rPr>
              <a:t>ài 2: Đặt tính rồi tính (theo mẫu):</a:t>
            </a:r>
            <a:endParaRPr sz="3200" dirty="0">
              <a:solidFill>
                <a:schemeClr val="accent2">
                  <a:lumMod val="75000"/>
                </a:schemeClr>
              </a:solidFill>
              <a:latin typeface="HLT Gioviale" panose="02000505000000020003" pitchFamily="2" charset="0"/>
              <a:ea typeface="DaddysGirl" panose="02000603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35"/>
          <a:stretch/>
        </p:blipFill>
        <p:spPr>
          <a:xfrm>
            <a:off x="826625" y="1560662"/>
            <a:ext cx="1825041" cy="2529960"/>
          </a:xfrm>
          <a:prstGeom prst="rect">
            <a:avLst/>
          </a:prstGeom>
        </p:spPr>
      </p:pic>
      <p:sp>
        <p:nvSpPr>
          <p:cNvPr id="26" name="Google Shape;161;p28"/>
          <p:cNvSpPr txBox="1">
            <a:spLocks/>
          </p:cNvSpPr>
          <p:nvPr/>
        </p:nvSpPr>
        <p:spPr>
          <a:xfrm>
            <a:off x="1107975" y="964494"/>
            <a:ext cx="1262339" cy="57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Font typeface="Jolly Lodger"/>
              <a:buNone/>
              <a:defRPr sz="6900" b="0" i="0" u="none" strike="noStrike" cap="none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Font typeface="Jolly Lodger"/>
              <a:buNone/>
              <a:defRPr sz="3600" b="0" i="0" u="none" strike="noStrike" cap="none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Font typeface="Jolly Lodger"/>
              <a:buNone/>
              <a:defRPr sz="3600" b="0" i="0" u="none" strike="noStrike" cap="none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Font typeface="Jolly Lodger"/>
              <a:buNone/>
              <a:defRPr sz="3600" b="0" i="0" u="none" strike="noStrike" cap="none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Font typeface="Jolly Lodger"/>
              <a:buNone/>
              <a:defRPr sz="3600" b="0" i="0" u="none" strike="noStrike" cap="none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Font typeface="Jolly Lodger"/>
              <a:buNone/>
              <a:defRPr sz="3600" b="0" i="0" u="none" strike="noStrike" cap="none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Font typeface="Jolly Lodger"/>
              <a:buNone/>
              <a:defRPr sz="3600" b="0" i="0" u="none" strike="noStrike" cap="none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Font typeface="Jolly Lodger"/>
              <a:buNone/>
              <a:defRPr sz="3600" b="0" i="0" u="none" strike="noStrike" cap="none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Font typeface="Jolly Lodger"/>
              <a:buNone/>
              <a:defRPr sz="3600" b="0" i="0" u="none" strike="noStrike" cap="none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HLT Gioviale" panose="02000505000000020003" pitchFamily="2" charset="0"/>
                <a:ea typeface="DaddysGirl" panose="02000603000000000000" pitchFamily="2" charset="0"/>
              </a:rPr>
              <a:t>Mẫu: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70678" y="1844921"/>
            <a:ext cx="1419976" cy="1011275"/>
            <a:chOff x="517585" y="2653364"/>
            <a:chExt cx="1421283" cy="1098837"/>
          </a:xfrm>
        </p:grpSpPr>
        <p:sp>
          <p:nvSpPr>
            <p:cNvPr id="28" name="TextBox 5"/>
            <p:cNvSpPr txBox="1">
              <a:spLocks noChangeArrowheads="1"/>
            </p:cNvSpPr>
            <p:nvPr/>
          </p:nvSpPr>
          <p:spPr bwMode="auto">
            <a:xfrm>
              <a:off x="1428564" y="2701292"/>
              <a:ext cx="381351" cy="56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>
                  <a:solidFill>
                    <a:srgbClr val="FF0000"/>
                  </a:solidFill>
                  <a:latin typeface="HP001 4 hàng" pitchFamily="34" charset="0"/>
                </a:rPr>
                <a:t>4</a:t>
              </a:r>
            </a:p>
          </p:txBody>
        </p:sp>
        <p:sp>
          <p:nvSpPr>
            <p:cNvPr id="29" name="TextBox 6"/>
            <p:cNvSpPr txBox="1">
              <a:spLocks noChangeArrowheads="1"/>
            </p:cNvSpPr>
            <p:nvPr/>
          </p:nvSpPr>
          <p:spPr bwMode="auto">
            <a:xfrm>
              <a:off x="517585" y="2704432"/>
              <a:ext cx="846013" cy="56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>
                  <a:solidFill>
                    <a:srgbClr val="FF0000"/>
                  </a:solidFill>
                  <a:latin typeface="HP001 4 hàng" pitchFamily="34" charset="0"/>
                </a:rPr>
                <a:t>948</a:t>
              </a:r>
            </a:p>
          </p:txBody>
        </p:sp>
        <p:cxnSp>
          <p:nvCxnSpPr>
            <p:cNvPr id="30" name="Straight Connector 40"/>
            <p:cNvCxnSpPr>
              <a:cxnSpLocks noChangeShapeType="1"/>
            </p:cNvCxnSpPr>
            <p:nvPr/>
          </p:nvCxnSpPr>
          <p:spPr bwMode="auto">
            <a:xfrm>
              <a:off x="1372334" y="3153879"/>
              <a:ext cx="566534" cy="8376"/>
            </a:xfrm>
            <a:prstGeom prst="line">
              <a:avLst/>
            </a:prstGeom>
            <a:noFill/>
            <a:ln w="38100" algn="ctr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41"/>
            <p:cNvCxnSpPr>
              <a:cxnSpLocks noChangeShapeType="1"/>
            </p:cNvCxnSpPr>
            <p:nvPr/>
          </p:nvCxnSpPr>
          <p:spPr bwMode="auto">
            <a:xfrm>
              <a:off x="1358987" y="2653364"/>
              <a:ext cx="4886" cy="1098837"/>
            </a:xfrm>
            <a:prstGeom prst="line">
              <a:avLst/>
            </a:prstGeom>
            <a:noFill/>
            <a:ln w="38100" algn="ctr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330692" y="3140455"/>
            <a:ext cx="608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8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056412" y="2500767"/>
            <a:ext cx="331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4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89418" y="313223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2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79045" y="2500767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7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971319" y="2500767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3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912186" y="251342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711306" y="249646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2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279114" y="375482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767771" y="1283454"/>
            <a:ext cx="52247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9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chia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      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nhân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bằng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8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;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9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trừ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8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bằng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Hạ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; được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14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;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14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chia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được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, viết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.      </a:t>
            </a:r>
          </a:p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      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nhân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bằng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12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;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14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trừ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12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bằng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Hạ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8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; được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28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;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28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chia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được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7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, viết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7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.      </a:t>
            </a:r>
          </a:p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       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7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nhân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bằng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28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;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28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trừ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28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 bằng </a:t>
            </a:r>
            <a:r>
              <a:rPr lang="en-US" sz="2000" b="1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0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7315959" y="4425652"/>
            <a:ext cx="647024" cy="647016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211" name="Google Shape;21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3788" y="305380"/>
            <a:ext cx="546726" cy="546726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212" name="Google Shape;21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734886">
            <a:off x="335982" y="4385335"/>
            <a:ext cx="481485" cy="481485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sp>
        <p:nvSpPr>
          <p:cNvPr id="213" name="Google Shape;213;p30">
            <a:hlinkClick r:id="rId6" action="ppaction://hlinksldjump"/>
          </p:cNvPr>
          <p:cNvSpPr/>
          <p:nvPr/>
        </p:nvSpPr>
        <p:spPr>
          <a:xfrm flipH="1">
            <a:off x="8201400" y="14355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Jan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14" name="Google Shape;214;p30">
            <a:hlinkClick r:id="" action="ppaction://noaction"/>
          </p:cNvPr>
          <p:cNvSpPr/>
          <p:nvPr/>
        </p:nvSpPr>
        <p:spPr>
          <a:xfrm flipH="1">
            <a:off x="8201400" y="4040607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Dec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15" name="Google Shape;215;p30">
            <a:hlinkClick r:id="" action="ppaction://noaction"/>
          </p:cNvPr>
          <p:cNvSpPr/>
          <p:nvPr/>
        </p:nvSpPr>
        <p:spPr>
          <a:xfrm flipH="1">
            <a:off x="8201400" y="3686329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Nov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16" name="Google Shape;216;p30">
            <a:hlinkClick r:id="" action="ppaction://noaction"/>
          </p:cNvPr>
          <p:cNvSpPr/>
          <p:nvPr/>
        </p:nvSpPr>
        <p:spPr>
          <a:xfrm flipH="1">
            <a:off x="8201400" y="3332051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Oct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17" name="Google Shape;217;p30">
            <a:hlinkClick r:id="" action="ppaction://noaction"/>
          </p:cNvPr>
          <p:cNvSpPr/>
          <p:nvPr/>
        </p:nvSpPr>
        <p:spPr>
          <a:xfrm flipH="1">
            <a:off x="8201400" y="2977773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Sep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18" name="Google Shape;218;p30">
            <a:hlinkClick r:id="" action="ppaction://noaction"/>
          </p:cNvPr>
          <p:cNvSpPr/>
          <p:nvPr/>
        </p:nvSpPr>
        <p:spPr>
          <a:xfrm flipH="1">
            <a:off x="8201400" y="262349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Aug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19" name="Google Shape;219;p30">
            <a:hlinkClick r:id="" action="ppaction://noaction"/>
          </p:cNvPr>
          <p:cNvSpPr/>
          <p:nvPr/>
        </p:nvSpPr>
        <p:spPr>
          <a:xfrm flipH="1">
            <a:off x="8201400" y="226921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Jul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20" name="Google Shape;220;p30">
            <a:hlinkClick r:id="" action="ppaction://noaction"/>
          </p:cNvPr>
          <p:cNvSpPr/>
          <p:nvPr/>
        </p:nvSpPr>
        <p:spPr>
          <a:xfrm flipH="1">
            <a:off x="8201400" y="191494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21" name="Google Shape;221;p30">
            <a:hlinkClick r:id="" action="ppaction://noaction"/>
          </p:cNvPr>
          <p:cNvSpPr/>
          <p:nvPr/>
        </p:nvSpPr>
        <p:spPr>
          <a:xfrm flipH="1">
            <a:off x="8201400" y="1560662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May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22" name="Google Shape;222;p30">
            <a:hlinkClick r:id="" action="ppaction://noaction"/>
          </p:cNvPr>
          <p:cNvSpPr/>
          <p:nvPr/>
        </p:nvSpPr>
        <p:spPr>
          <a:xfrm flipH="1">
            <a:off x="8201400" y="852106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23" name="Google Shape;223;p30">
            <a:hlinkClick r:id="rId7" action="ppaction://hlinksldjump"/>
          </p:cNvPr>
          <p:cNvSpPr/>
          <p:nvPr/>
        </p:nvSpPr>
        <p:spPr>
          <a:xfrm flipH="1">
            <a:off x="8201400" y="49782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Feb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24" name="Google Shape;224;p30">
            <a:hlinkClick r:id="" action="ppaction://hlinkshowjump?jump=nextslide"/>
          </p:cNvPr>
          <p:cNvSpPr/>
          <p:nvPr/>
        </p:nvSpPr>
        <p:spPr>
          <a:xfrm flipH="1">
            <a:off x="8201400" y="439488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&gt;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25" name="Google Shape;225;p30">
            <a:hlinkClick r:id="" action="ppaction://noaction"/>
          </p:cNvPr>
          <p:cNvSpPr/>
          <p:nvPr/>
        </p:nvSpPr>
        <p:spPr>
          <a:xfrm flipH="1">
            <a:off x="8201400" y="1206384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Apr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26" name="Google Shape;226;p30">
            <a:hlinkClick r:id="" action="ppaction://hlinkshowjump?jump=previousslide"/>
          </p:cNvPr>
          <p:cNvSpPr/>
          <p:nvPr/>
        </p:nvSpPr>
        <p:spPr>
          <a:xfrm flipH="1">
            <a:off x="8201400" y="474916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&lt;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57"/>
          <a:stretch/>
        </p:blipFill>
        <p:spPr>
          <a:xfrm>
            <a:off x="164594" y="1457184"/>
            <a:ext cx="7932390" cy="2529960"/>
          </a:xfrm>
          <a:prstGeom prst="rect">
            <a:avLst/>
          </a:prstGeom>
        </p:spPr>
      </p:pic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2165351" y="1743646"/>
            <a:ext cx="1419976" cy="1011275"/>
            <a:chOff x="517585" y="2653364"/>
            <a:chExt cx="1421283" cy="1098837"/>
          </a:xfrm>
        </p:grpSpPr>
        <p:sp>
          <p:nvSpPr>
            <p:cNvPr id="26" name="TextBox 5"/>
            <p:cNvSpPr txBox="1">
              <a:spLocks noChangeArrowheads="1"/>
            </p:cNvSpPr>
            <p:nvPr/>
          </p:nvSpPr>
          <p:spPr bwMode="auto">
            <a:xfrm>
              <a:off x="1428564" y="2701292"/>
              <a:ext cx="381351" cy="56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>
                  <a:solidFill>
                    <a:srgbClr val="FF0000"/>
                  </a:solidFill>
                  <a:latin typeface="HP001 4 hàng" pitchFamily="34" charset="0"/>
                </a:rPr>
                <a:t>7</a:t>
              </a:r>
            </a:p>
          </p:txBody>
        </p:sp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517585" y="2704432"/>
              <a:ext cx="846013" cy="56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>
                  <a:solidFill>
                    <a:srgbClr val="FF0000"/>
                  </a:solidFill>
                  <a:latin typeface="HP001 4 hàng" pitchFamily="34" charset="0"/>
                </a:rPr>
                <a:t>630</a:t>
              </a:r>
            </a:p>
          </p:txBody>
        </p:sp>
        <p:cxnSp>
          <p:nvCxnSpPr>
            <p:cNvPr id="28" name="Straight Connector 40"/>
            <p:cNvCxnSpPr>
              <a:cxnSpLocks noChangeShapeType="1"/>
            </p:cNvCxnSpPr>
            <p:nvPr/>
          </p:nvCxnSpPr>
          <p:spPr bwMode="auto">
            <a:xfrm>
              <a:off x="1372334" y="3153879"/>
              <a:ext cx="566534" cy="8376"/>
            </a:xfrm>
            <a:prstGeom prst="line">
              <a:avLst/>
            </a:prstGeom>
            <a:noFill/>
            <a:ln w="38100" algn="ctr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41"/>
            <p:cNvCxnSpPr>
              <a:cxnSpLocks noChangeShapeType="1"/>
            </p:cNvCxnSpPr>
            <p:nvPr/>
          </p:nvCxnSpPr>
          <p:spPr bwMode="auto">
            <a:xfrm>
              <a:off x="1358987" y="2653364"/>
              <a:ext cx="4886" cy="1098837"/>
            </a:xfrm>
            <a:prstGeom prst="line">
              <a:avLst/>
            </a:prstGeom>
            <a:noFill/>
            <a:ln w="38100" algn="ctr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02208" y="2413844"/>
            <a:ext cx="331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14724" y="301690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229447" y="239230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357024" y="2411823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005979" y="2395193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9</a:t>
            </a:r>
          </a:p>
        </p:txBody>
      </p:sp>
      <p:grpSp>
        <p:nvGrpSpPr>
          <p:cNvPr id="38" name="Group 4"/>
          <p:cNvGrpSpPr>
            <a:grpSpLocks/>
          </p:cNvGrpSpPr>
          <p:nvPr/>
        </p:nvGrpSpPr>
        <p:grpSpPr bwMode="auto">
          <a:xfrm>
            <a:off x="78447" y="1743646"/>
            <a:ext cx="1419976" cy="1011275"/>
            <a:chOff x="517585" y="2653364"/>
            <a:chExt cx="1421283" cy="1098837"/>
          </a:xfrm>
        </p:grpSpPr>
        <p:sp>
          <p:nvSpPr>
            <p:cNvPr id="39" name="TextBox 5"/>
            <p:cNvSpPr txBox="1">
              <a:spLocks noChangeArrowheads="1"/>
            </p:cNvSpPr>
            <p:nvPr/>
          </p:nvSpPr>
          <p:spPr bwMode="auto">
            <a:xfrm>
              <a:off x="1428564" y="2701292"/>
              <a:ext cx="381351" cy="56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>
                  <a:solidFill>
                    <a:srgbClr val="FF0000"/>
                  </a:solidFill>
                  <a:latin typeface="HP001 4 hàng" pitchFamily="34" charset="0"/>
                </a:rPr>
                <a:t>3</a:t>
              </a:r>
            </a:p>
          </p:txBody>
        </p:sp>
        <p:sp>
          <p:nvSpPr>
            <p:cNvPr id="40" name="TextBox 6"/>
            <p:cNvSpPr txBox="1">
              <a:spLocks noChangeArrowheads="1"/>
            </p:cNvSpPr>
            <p:nvPr/>
          </p:nvSpPr>
          <p:spPr bwMode="auto">
            <a:xfrm>
              <a:off x="517585" y="2704432"/>
              <a:ext cx="846013" cy="56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>
                  <a:solidFill>
                    <a:srgbClr val="FF0000"/>
                  </a:solidFill>
                  <a:latin typeface="HP001 4 hàng" pitchFamily="34" charset="0"/>
                </a:rPr>
                <a:t>396</a:t>
              </a: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>
              <a:off x="1372334" y="3153879"/>
              <a:ext cx="566534" cy="8376"/>
            </a:xfrm>
            <a:prstGeom prst="line">
              <a:avLst/>
            </a:prstGeom>
            <a:noFill/>
            <a:ln w="38100" algn="ctr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41"/>
            <p:cNvCxnSpPr>
              <a:cxnSpLocks noChangeShapeType="1"/>
            </p:cNvCxnSpPr>
            <p:nvPr/>
          </p:nvCxnSpPr>
          <p:spPr bwMode="auto">
            <a:xfrm>
              <a:off x="1358987" y="2653364"/>
              <a:ext cx="4886" cy="1098837"/>
            </a:xfrm>
            <a:prstGeom prst="line">
              <a:avLst/>
            </a:prstGeom>
            <a:noFill/>
            <a:ln w="38100" algn="ctr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78298" y="3039180"/>
            <a:ext cx="608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6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64181" y="2399492"/>
            <a:ext cx="331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9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68093" y="3030957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315054" y="239283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2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087052" y="239949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3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6833" y="241325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919075" y="2395193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86883" y="365355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grpSp>
        <p:nvGrpSpPr>
          <p:cNvPr id="51" name="Group 4"/>
          <p:cNvGrpSpPr>
            <a:grpSpLocks/>
          </p:cNvGrpSpPr>
          <p:nvPr/>
        </p:nvGrpSpPr>
        <p:grpSpPr bwMode="auto">
          <a:xfrm>
            <a:off x="4312418" y="1744753"/>
            <a:ext cx="1419976" cy="1011275"/>
            <a:chOff x="517585" y="2653364"/>
            <a:chExt cx="1421283" cy="1098837"/>
          </a:xfrm>
        </p:grpSpPr>
        <p:sp>
          <p:nvSpPr>
            <p:cNvPr id="52" name="TextBox 5"/>
            <p:cNvSpPr txBox="1">
              <a:spLocks noChangeArrowheads="1"/>
            </p:cNvSpPr>
            <p:nvPr/>
          </p:nvSpPr>
          <p:spPr bwMode="auto">
            <a:xfrm>
              <a:off x="1428564" y="2701292"/>
              <a:ext cx="381351" cy="56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>
                  <a:solidFill>
                    <a:srgbClr val="FF0000"/>
                  </a:solidFill>
                  <a:latin typeface="HP001 4 hàng" pitchFamily="34" charset="0"/>
                </a:rPr>
                <a:t>4</a:t>
              </a:r>
            </a:p>
          </p:txBody>
        </p:sp>
        <p:sp>
          <p:nvSpPr>
            <p:cNvPr id="53" name="TextBox 6"/>
            <p:cNvSpPr txBox="1">
              <a:spLocks noChangeArrowheads="1"/>
            </p:cNvSpPr>
            <p:nvPr/>
          </p:nvSpPr>
          <p:spPr bwMode="auto">
            <a:xfrm>
              <a:off x="517585" y="2704432"/>
              <a:ext cx="846013" cy="56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>
                  <a:solidFill>
                    <a:srgbClr val="FF0000"/>
                  </a:solidFill>
                  <a:latin typeface="HP001 4 hàng" pitchFamily="34" charset="0"/>
                </a:rPr>
                <a:t>457</a:t>
              </a:r>
            </a:p>
          </p:txBody>
        </p:sp>
        <p:cxnSp>
          <p:nvCxnSpPr>
            <p:cNvPr id="54" name="Straight Connector 40"/>
            <p:cNvCxnSpPr>
              <a:cxnSpLocks noChangeShapeType="1"/>
            </p:cNvCxnSpPr>
            <p:nvPr/>
          </p:nvCxnSpPr>
          <p:spPr bwMode="auto">
            <a:xfrm>
              <a:off x="1372334" y="3153879"/>
              <a:ext cx="566534" cy="8376"/>
            </a:xfrm>
            <a:prstGeom prst="line">
              <a:avLst/>
            </a:prstGeom>
            <a:noFill/>
            <a:ln w="38100" algn="ctr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41"/>
            <p:cNvCxnSpPr>
              <a:cxnSpLocks noChangeShapeType="1"/>
            </p:cNvCxnSpPr>
            <p:nvPr/>
          </p:nvCxnSpPr>
          <p:spPr bwMode="auto">
            <a:xfrm>
              <a:off x="1358987" y="2653364"/>
              <a:ext cx="4886" cy="1098837"/>
            </a:xfrm>
            <a:prstGeom prst="line">
              <a:avLst/>
            </a:prstGeom>
            <a:noFill/>
            <a:ln w="38100" algn="ctr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720854" y="3039180"/>
            <a:ext cx="608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7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533452" y="2421481"/>
            <a:ext cx="331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5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570197" y="302492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477565" y="240036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4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334726" y="240648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353926" y="241325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153046" y="23963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720854" y="365465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</a:p>
        </p:txBody>
      </p:sp>
      <p:grpSp>
        <p:nvGrpSpPr>
          <p:cNvPr id="64" name="Group 4"/>
          <p:cNvGrpSpPr>
            <a:grpSpLocks/>
          </p:cNvGrpSpPr>
          <p:nvPr/>
        </p:nvGrpSpPr>
        <p:grpSpPr bwMode="auto">
          <a:xfrm>
            <a:off x="6378192" y="1754553"/>
            <a:ext cx="1461136" cy="1011275"/>
            <a:chOff x="476387" y="2653364"/>
            <a:chExt cx="1462481" cy="1098837"/>
          </a:xfrm>
        </p:grpSpPr>
        <p:sp>
          <p:nvSpPr>
            <p:cNvPr id="65" name="TextBox 5"/>
            <p:cNvSpPr txBox="1">
              <a:spLocks noChangeArrowheads="1"/>
            </p:cNvSpPr>
            <p:nvPr/>
          </p:nvSpPr>
          <p:spPr bwMode="auto">
            <a:xfrm>
              <a:off x="1428564" y="2701292"/>
              <a:ext cx="381351" cy="56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>
                  <a:solidFill>
                    <a:srgbClr val="FF0000"/>
                  </a:solidFill>
                  <a:latin typeface="HP001 4 hàng" pitchFamily="34" charset="0"/>
                </a:rPr>
                <a:t>6</a:t>
              </a:r>
            </a:p>
          </p:txBody>
        </p:sp>
        <p:sp>
          <p:nvSpPr>
            <p:cNvPr id="66" name="TextBox 6"/>
            <p:cNvSpPr txBox="1">
              <a:spLocks noChangeArrowheads="1"/>
            </p:cNvSpPr>
            <p:nvPr/>
          </p:nvSpPr>
          <p:spPr bwMode="auto">
            <a:xfrm>
              <a:off x="476387" y="2675185"/>
              <a:ext cx="940431" cy="56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>
                  <a:solidFill>
                    <a:srgbClr val="FF0000"/>
                  </a:solidFill>
                  <a:latin typeface="HP001 4 hàng" pitchFamily="34" charset="0"/>
                </a:rPr>
                <a:t>724</a:t>
              </a:r>
            </a:p>
          </p:txBody>
        </p:sp>
        <p:cxnSp>
          <p:nvCxnSpPr>
            <p:cNvPr id="67" name="Straight Connector 40"/>
            <p:cNvCxnSpPr>
              <a:cxnSpLocks noChangeShapeType="1"/>
            </p:cNvCxnSpPr>
            <p:nvPr/>
          </p:nvCxnSpPr>
          <p:spPr bwMode="auto">
            <a:xfrm>
              <a:off x="1372334" y="3153879"/>
              <a:ext cx="566534" cy="8376"/>
            </a:xfrm>
            <a:prstGeom prst="line">
              <a:avLst/>
            </a:prstGeom>
            <a:noFill/>
            <a:ln w="38100" algn="ctr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Connector 41"/>
            <p:cNvCxnSpPr>
              <a:cxnSpLocks noChangeShapeType="1"/>
            </p:cNvCxnSpPr>
            <p:nvPr/>
          </p:nvCxnSpPr>
          <p:spPr bwMode="auto">
            <a:xfrm>
              <a:off x="1358987" y="2653364"/>
              <a:ext cx="4886" cy="1098837"/>
            </a:xfrm>
            <a:prstGeom prst="line">
              <a:avLst/>
            </a:prstGeom>
            <a:noFill/>
            <a:ln w="38100" algn="ctr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842071" y="3045242"/>
            <a:ext cx="608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4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605086" y="2410399"/>
            <a:ext cx="331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2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638092" y="304186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634777" y="241325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7405841" y="2415813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2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460860" y="242305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7259980" y="24061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852548" y="366067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4</a:t>
            </a:r>
          </a:p>
        </p:txBody>
      </p:sp>
      <p:pic>
        <p:nvPicPr>
          <p:cNvPr id="77" name="Google Shape;723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484543">
            <a:off x="-20639" y="211572"/>
            <a:ext cx="1477573" cy="1503560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48" y="0"/>
            <a:ext cx="632075" cy="632100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237" name="Google Shape;23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8">
            <a:off x="4627776" y="6502"/>
            <a:ext cx="387844" cy="387839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238" name="Google Shape;23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75" y="4158275"/>
            <a:ext cx="632075" cy="632100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sp>
        <p:nvSpPr>
          <p:cNvPr id="244" name="Google Shape;244;p31">
            <a:hlinkClick r:id="rId5" action="ppaction://hlinksldjump"/>
          </p:cNvPr>
          <p:cNvSpPr/>
          <p:nvPr/>
        </p:nvSpPr>
        <p:spPr>
          <a:xfrm flipH="1">
            <a:off x="8201400" y="14355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Jan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45" name="Google Shape;245;p31">
            <a:hlinkClick r:id="" action="ppaction://noaction"/>
          </p:cNvPr>
          <p:cNvSpPr/>
          <p:nvPr/>
        </p:nvSpPr>
        <p:spPr>
          <a:xfrm flipH="1">
            <a:off x="8201400" y="4040607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Dec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46" name="Google Shape;246;p31">
            <a:hlinkClick r:id="" action="ppaction://noaction"/>
          </p:cNvPr>
          <p:cNvSpPr/>
          <p:nvPr/>
        </p:nvSpPr>
        <p:spPr>
          <a:xfrm flipH="1">
            <a:off x="8201400" y="3686329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Nov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47" name="Google Shape;247;p31">
            <a:hlinkClick r:id="" action="ppaction://noaction"/>
          </p:cNvPr>
          <p:cNvSpPr/>
          <p:nvPr/>
        </p:nvSpPr>
        <p:spPr>
          <a:xfrm flipH="1">
            <a:off x="8201400" y="3332051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Oct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48" name="Google Shape;248;p31">
            <a:hlinkClick r:id="" action="ppaction://noaction"/>
          </p:cNvPr>
          <p:cNvSpPr/>
          <p:nvPr/>
        </p:nvSpPr>
        <p:spPr>
          <a:xfrm flipH="1">
            <a:off x="8201400" y="2977773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Sep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49" name="Google Shape;249;p31">
            <a:hlinkClick r:id="" action="ppaction://noaction"/>
          </p:cNvPr>
          <p:cNvSpPr/>
          <p:nvPr/>
        </p:nvSpPr>
        <p:spPr>
          <a:xfrm flipH="1">
            <a:off x="8201400" y="262349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Aug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50" name="Google Shape;250;p31">
            <a:hlinkClick r:id="" action="ppaction://noaction"/>
          </p:cNvPr>
          <p:cNvSpPr/>
          <p:nvPr/>
        </p:nvSpPr>
        <p:spPr>
          <a:xfrm flipH="1">
            <a:off x="8201400" y="226921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Jul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51" name="Google Shape;251;p31">
            <a:hlinkClick r:id="" action="ppaction://noaction"/>
          </p:cNvPr>
          <p:cNvSpPr/>
          <p:nvPr/>
        </p:nvSpPr>
        <p:spPr>
          <a:xfrm flipH="1">
            <a:off x="8201400" y="191494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52" name="Google Shape;252;p31">
            <a:hlinkClick r:id="" action="ppaction://noaction"/>
          </p:cNvPr>
          <p:cNvSpPr/>
          <p:nvPr/>
        </p:nvSpPr>
        <p:spPr>
          <a:xfrm flipH="1">
            <a:off x="8201400" y="1560662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May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53" name="Google Shape;253;p31">
            <a:hlinkClick r:id="" action="ppaction://noaction"/>
          </p:cNvPr>
          <p:cNvSpPr/>
          <p:nvPr/>
        </p:nvSpPr>
        <p:spPr>
          <a:xfrm flipH="1">
            <a:off x="8201400" y="852106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54" name="Google Shape;254;p31">
            <a:hlinkClick r:id="rId6" action="ppaction://hlinksldjump"/>
          </p:cNvPr>
          <p:cNvSpPr/>
          <p:nvPr/>
        </p:nvSpPr>
        <p:spPr>
          <a:xfrm flipH="1">
            <a:off x="8201400" y="49782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Feb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55" name="Google Shape;255;p31">
            <a:hlinkClick r:id="" action="ppaction://hlinkshowjump?jump=nextslide"/>
          </p:cNvPr>
          <p:cNvSpPr/>
          <p:nvPr/>
        </p:nvSpPr>
        <p:spPr>
          <a:xfrm flipH="1">
            <a:off x="8201400" y="439488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&gt;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56" name="Google Shape;256;p31">
            <a:hlinkClick r:id="" action="ppaction://noaction"/>
          </p:cNvPr>
          <p:cNvSpPr/>
          <p:nvPr/>
        </p:nvSpPr>
        <p:spPr>
          <a:xfrm flipH="1">
            <a:off x="8201400" y="1206384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Apr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57" name="Google Shape;257;p31">
            <a:hlinkClick r:id="" action="ppaction://hlinkshowjump?jump=previousslide"/>
          </p:cNvPr>
          <p:cNvSpPr/>
          <p:nvPr/>
        </p:nvSpPr>
        <p:spPr>
          <a:xfrm flipH="1">
            <a:off x="8201400" y="474916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&lt;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5591" y="196482"/>
            <a:ext cx="74077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Bài 3: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Quãng đường AB dài 172m, quãng đường BC dài gấp 4 lần quãng đường AB (xem hình vẽ).  Hỏi quãng đường AC dài bao nhiêu mét ?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833563" y="2867573"/>
            <a:ext cx="832247" cy="171450"/>
            <a:chOff x="2425262" y="2900227"/>
            <a:chExt cx="1109880" cy="228600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2437964" y="3014527"/>
              <a:ext cx="1095589" cy="12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425262" y="2900227"/>
              <a:ext cx="0" cy="228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535142" y="2900227"/>
              <a:ext cx="0" cy="228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671763" y="2835426"/>
            <a:ext cx="3456385" cy="215504"/>
            <a:chOff x="3737795" y="3667082"/>
            <a:chExt cx="4608239" cy="288063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3737795" y="3810317"/>
              <a:ext cx="4608239" cy="175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960097" y="3725968"/>
              <a:ext cx="0" cy="2291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71281" y="3676631"/>
              <a:ext cx="0" cy="2275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238025" y="3667082"/>
              <a:ext cx="0" cy="2291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346034" y="3695729"/>
              <a:ext cx="0" cy="2291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373783" y="2369161"/>
            <a:ext cx="6286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20363" y="2400880"/>
            <a:ext cx="6286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B</a:t>
            </a:r>
          </a:p>
        </p:txBody>
      </p:sp>
      <p:sp>
        <p:nvSpPr>
          <p:cNvPr id="46" name="Arc 45"/>
          <p:cNvSpPr/>
          <p:nvPr/>
        </p:nvSpPr>
        <p:spPr>
          <a:xfrm>
            <a:off x="1833563" y="2729461"/>
            <a:ext cx="832247" cy="329803"/>
          </a:xfrm>
          <a:prstGeom prst="arc">
            <a:avLst>
              <a:gd name="adj1" fmla="val 10543491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47" name="Rectangle 46"/>
          <p:cNvSpPr/>
          <p:nvPr/>
        </p:nvSpPr>
        <p:spPr>
          <a:xfrm>
            <a:off x="1871540" y="2343061"/>
            <a:ext cx="782586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HLT Gioviale" panose="02000505000000020003" pitchFamily="2" charset="0"/>
                <a:cs typeface="Times New Roman" panose="02020603050405020304" pitchFamily="18" charset="0"/>
              </a:rPr>
              <a:t>172m</a:t>
            </a:r>
          </a:p>
        </p:txBody>
      </p:sp>
      <p:sp>
        <p:nvSpPr>
          <p:cNvPr id="48" name="Arc 47"/>
          <p:cNvSpPr/>
          <p:nvPr/>
        </p:nvSpPr>
        <p:spPr>
          <a:xfrm rot="10800000">
            <a:off x="1843088" y="2729461"/>
            <a:ext cx="4285060" cy="467915"/>
          </a:xfrm>
          <a:prstGeom prst="arc">
            <a:avLst>
              <a:gd name="adj1" fmla="val 10824121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49" name="Rectangle 48"/>
          <p:cNvSpPr/>
          <p:nvPr/>
        </p:nvSpPr>
        <p:spPr>
          <a:xfrm>
            <a:off x="3547078" y="3216447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HLT Gioviale" panose="02000505000000020003" pitchFamily="2" charset="0"/>
                <a:cs typeface="Times New Roman" panose="02020603050405020304" pitchFamily="18" charset="0"/>
              </a:rPr>
              <a:t>?m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23347" y="2376500"/>
            <a:ext cx="6286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C</a:t>
            </a:r>
          </a:p>
        </p:txBody>
      </p:sp>
      <p:pic>
        <p:nvPicPr>
          <p:cNvPr id="52" name="Google Shape;239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3500000">
            <a:off x="6855918" y="4388019"/>
            <a:ext cx="403064" cy="403064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53" name="Google Shape;836;p54"/>
          <p:cNvPicPr preferRelativeResize="0"/>
          <p:nvPr/>
        </p:nvPicPr>
        <p:blipFill rotWithShape="1">
          <a:blip r:embed="rId8">
            <a:alphaModFix/>
          </a:blip>
          <a:srcRect t="19641" b="19641"/>
          <a:stretch/>
        </p:blipFill>
        <p:spPr>
          <a:xfrm>
            <a:off x="7326151" y="500511"/>
            <a:ext cx="449586" cy="394670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685729">
            <a:off x="740830" y="4366836"/>
            <a:ext cx="423193" cy="423193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sp>
        <p:nvSpPr>
          <p:cNvPr id="266" name="Google Shape;266;p32">
            <a:hlinkClick r:id="rId4" action="ppaction://hlinksldjump"/>
          </p:cNvPr>
          <p:cNvSpPr/>
          <p:nvPr/>
        </p:nvSpPr>
        <p:spPr>
          <a:xfrm flipH="1">
            <a:off x="8201400" y="14355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Jan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67" name="Google Shape;267;p32">
            <a:hlinkClick r:id="" action="ppaction://noaction"/>
          </p:cNvPr>
          <p:cNvSpPr/>
          <p:nvPr/>
        </p:nvSpPr>
        <p:spPr>
          <a:xfrm flipH="1">
            <a:off x="8201400" y="4040607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Dec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68" name="Google Shape;268;p32">
            <a:hlinkClick r:id="" action="ppaction://noaction"/>
          </p:cNvPr>
          <p:cNvSpPr/>
          <p:nvPr/>
        </p:nvSpPr>
        <p:spPr>
          <a:xfrm flipH="1">
            <a:off x="8201400" y="3686329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Nov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69" name="Google Shape;269;p32">
            <a:hlinkClick r:id="" action="ppaction://noaction"/>
          </p:cNvPr>
          <p:cNvSpPr/>
          <p:nvPr/>
        </p:nvSpPr>
        <p:spPr>
          <a:xfrm flipH="1">
            <a:off x="8201400" y="3332051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Oct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70" name="Google Shape;270;p32">
            <a:hlinkClick r:id="" action="ppaction://noaction"/>
          </p:cNvPr>
          <p:cNvSpPr/>
          <p:nvPr/>
        </p:nvSpPr>
        <p:spPr>
          <a:xfrm flipH="1">
            <a:off x="8201400" y="2977773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Sep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71" name="Google Shape;271;p32">
            <a:hlinkClick r:id="" action="ppaction://noaction"/>
          </p:cNvPr>
          <p:cNvSpPr/>
          <p:nvPr/>
        </p:nvSpPr>
        <p:spPr>
          <a:xfrm flipH="1">
            <a:off x="8201400" y="262349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Aug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72" name="Google Shape;272;p32">
            <a:hlinkClick r:id="" action="ppaction://noaction"/>
          </p:cNvPr>
          <p:cNvSpPr/>
          <p:nvPr/>
        </p:nvSpPr>
        <p:spPr>
          <a:xfrm flipH="1">
            <a:off x="8201400" y="226921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Jul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73" name="Google Shape;273;p32">
            <a:hlinkClick r:id="" action="ppaction://noaction"/>
          </p:cNvPr>
          <p:cNvSpPr/>
          <p:nvPr/>
        </p:nvSpPr>
        <p:spPr>
          <a:xfrm flipH="1">
            <a:off x="8201400" y="191494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74" name="Google Shape;274;p32">
            <a:hlinkClick r:id="" action="ppaction://noaction"/>
          </p:cNvPr>
          <p:cNvSpPr/>
          <p:nvPr/>
        </p:nvSpPr>
        <p:spPr>
          <a:xfrm flipH="1">
            <a:off x="8201400" y="1560662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May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75" name="Google Shape;275;p32">
            <a:hlinkClick r:id="" action="ppaction://noaction"/>
          </p:cNvPr>
          <p:cNvSpPr/>
          <p:nvPr/>
        </p:nvSpPr>
        <p:spPr>
          <a:xfrm flipH="1">
            <a:off x="8201400" y="852106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76" name="Google Shape;276;p32">
            <a:hlinkClick r:id="rId5" action="ppaction://hlinksldjump"/>
          </p:cNvPr>
          <p:cNvSpPr/>
          <p:nvPr/>
        </p:nvSpPr>
        <p:spPr>
          <a:xfrm flipH="1">
            <a:off x="8201400" y="49782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Feb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77" name="Google Shape;277;p32">
            <a:hlinkClick r:id="" action="ppaction://hlinkshowjump?jump=nextslide"/>
          </p:cNvPr>
          <p:cNvSpPr/>
          <p:nvPr/>
        </p:nvSpPr>
        <p:spPr>
          <a:xfrm flipH="1">
            <a:off x="8201400" y="439488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&gt;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78" name="Google Shape;278;p32">
            <a:hlinkClick r:id="" action="ppaction://noaction"/>
          </p:cNvPr>
          <p:cNvSpPr/>
          <p:nvPr/>
        </p:nvSpPr>
        <p:spPr>
          <a:xfrm flipH="1">
            <a:off x="8201400" y="1206384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Apr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79" name="Google Shape;279;p32">
            <a:hlinkClick r:id="" action="ppaction://hlinkshowjump?jump=previousslide"/>
          </p:cNvPr>
          <p:cNvSpPr/>
          <p:nvPr/>
        </p:nvSpPr>
        <p:spPr>
          <a:xfrm flipH="1">
            <a:off x="8201400" y="474916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&lt;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865672" y="505755"/>
                <a:ext cx="4830365" cy="3785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sz="4000" dirty="0">
                    <a:solidFill>
                      <a:schemeClr val="accent3">
                        <a:lumMod val="75000"/>
                      </a:schemeClr>
                    </a:solidFill>
                    <a:latin typeface="UVF MetroScript" panose="03060702040507070403" pitchFamily="66" charset="0"/>
                    <a:cs typeface="Times New Roman" pitchFamily="18" charset="0"/>
                  </a:rPr>
                  <a:t>		</a:t>
                </a:r>
                <a:r>
                  <a:rPr lang="en-US" sz="4000" dirty="0">
                    <a:solidFill>
                      <a:schemeClr val="tx1"/>
                    </a:solidFill>
                    <a:latin typeface="UVF MetroScript" panose="03060702040507070403" pitchFamily="66" charset="0"/>
                    <a:cs typeface="Times New Roman" pitchFamily="18" charset="0"/>
                  </a:rPr>
                  <a:t>Bài giải</a:t>
                </a:r>
              </a:p>
              <a:p>
                <a:pPr algn="just">
                  <a:defRPr/>
                </a:pPr>
                <a:r>
                  <a:rPr lang="en-US" sz="4000" dirty="0">
                    <a:solidFill>
                      <a:schemeClr val="accent3">
                        <a:lumMod val="75000"/>
                      </a:schemeClr>
                    </a:solidFill>
                    <a:latin typeface="UVF MetroScript" panose="03060702040507070403" pitchFamily="66" charset="0"/>
                    <a:cs typeface="Times New Roman" pitchFamily="18" charset="0"/>
                  </a:rPr>
                  <a:t>Quãng đường BC dài là :</a:t>
                </a:r>
              </a:p>
              <a:p>
                <a:pPr algn="just">
                  <a:defRPr/>
                </a:pPr>
                <a:r>
                  <a:rPr lang="en-US" sz="4000" dirty="0">
                    <a:solidFill>
                      <a:schemeClr val="accent3">
                        <a:lumMod val="75000"/>
                      </a:schemeClr>
                    </a:solidFill>
                    <a:latin typeface="UVF MetroScript" panose="03060702040507070403" pitchFamily="66" charset="0"/>
                    <a:cs typeface="Times New Roman" pitchFamily="18" charset="0"/>
                  </a:rPr>
                  <a:t>     	172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chemeClr val="accent3">
                        <a:lumMod val="75000"/>
                      </a:schemeClr>
                    </a:solidFill>
                    <a:latin typeface="UVF MetroScript" panose="03060702040507070403" pitchFamily="66" charset="0"/>
                    <a:cs typeface="Times New Roman" pitchFamily="18" charset="0"/>
                  </a:rPr>
                  <a:t> 4 = 688 (m)</a:t>
                </a:r>
              </a:p>
              <a:p>
                <a:pPr algn="just">
                  <a:defRPr/>
                </a:pPr>
                <a:r>
                  <a:rPr lang="en-US" sz="4000" dirty="0">
                    <a:solidFill>
                      <a:schemeClr val="accent3">
                        <a:lumMod val="75000"/>
                      </a:schemeClr>
                    </a:solidFill>
                    <a:latin typeface="UVF MetroScript" panose="03060702040507070403" pitchFamily="66" charset="0"/>
                    <a:cs typeface="Times New Roman" pitchFamily="18" charset="0"/>
                  </a:rPr>
                  <a:t>Quãng đường AC dài là :</a:t>
                </a:r>
              </a:p>
              <a:p>
                <a:pPr algn="just">
                  <a:defRPr/>
                </a:pPr>
                <a:r>
                  <a:rPr lang="en-US" sz="4000" dirty="0">
                    <a:solidFill>
                      <a:schemeClr val="accent3">
                        <a:lumMod val="75000"/>
                      </a:schemeClr>
                    </a:solidFill>
                    <a:latin typeface="UVF MetroScript" panose="03060702040507070403" pitchFamily="66" charset="0"/>
                    <a:cs typeface="Times New Roman" pitchFamily="18" charset="0"/>
                  </a:rPr>
                  <a:t>    	172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4000" dirty="0">
                    <a:solidFill>
                      <a:schemeClr val="accent3">
                        <a:lumMod val="75000"/>
                      </a:schemeClr>
                    </a:solidFill>
                    <a:latin typeface="UVF MetroScript" panose="03060702040507070403" pitchFamily="66" charset="0"/>
                    <a:cs typeface="Times New Roman" pitchFamily="18" charset="0"/>
                  </a:rPr>
                  <a:t> 688 = 860 (m)</a:t>
                </a:r>
              </a:p>
              <a:p>
                <a:pPr algn="just">
                  <a:defRPr/>
                </a:pPr>
                <a:r>
                  <a:rPr lang="en-US" sz="4000" dirty="0">
                    <a:solidFill>
                      <a:schemeClr val="accent3">
                        <a:lumMod val="75000"/>
                      </a:schemeClr>
                    </a:solidFill>
                    <a:latin typeface="UVF MetroScript" panose="03060702040507070403" pitchFamily="66" charset="0"/>
                    <a:cs typeface="Times New Roman" pitchFamily="18" charset="0"/>
                  </a:rPr>
                  <a:t>                	Đáp số: 860m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672" y="505755"/>
                <a:ext cx="4830365" cy="3785652"/>
              </a:xfrm>
              <a:prstGeom prst="rect">
                <a:avLst/>
              </a:prstGeom>
              <a:blipFill>
                <a:blip r:embed="rId6"/>
                <a:stretch>
                  <a:fillRect l="-4419" t="-2899" b="-5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500000">
            <a:off x="313339" y="2318487"/>
            <a:ext cx="403064" cy="403064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23" name="Google Shape;2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500000">
            <a:off x="7278524" y="2387755"/>
            <a:ext cx="403064" cy="403064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24" name="Google Shape;1566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0870112">
            <a:off x="6576039" y="342596"/>
            <a:ext cx="1362704" cy="1133149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25" name="Google Shape;1570;p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55628">
            <a:off x="651205" y="359900"/>
            <a:ext cx="1108659" cy="1098540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33438">
            <a:off x="6991657" y="-152850"/>
            <a:ext cx="1231279" cy="1301356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312" name="Google Shape;31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291" y="3796084"/>
            <a:ext cx="1197601" cy="1197601"/>
          </a:xfrm>
          <a:prstGeom prst="rect">
            <a:avLst/>
          </a:prstGeom>
          <a:noFill/>
          <a:ln>
            <a:noFill/>
          </a:ln>
          <a:effectLst>
            <a:outerShdw blurRad="28575" dist="19050" dir="282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313" name="Google Shape;31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8">
            <a:off x="327238" y="537455"/>
            <a:ext cx="387844" cy="387839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sp>
        <p:nvSpPr>
          <p:cNvPr id="314" name="Google Shape;314;p34">
            <a:hlinkClick r:id="rId6" action="ppaction://hlinksldjump"/>
          </p:cNvPr>
          <p:cNvSpPr/>
          <p:nvPr/>
        </p:nvSpPr>
        <p:spPr>
          <a:xfrm flipH="1">
            <a:off x="8201400" y="14355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Jan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15" name="Google Shape;315;p34">
            <a:hlinkClick r:id="" action="ppaction://noaction"/>
          </p:cNvPr>
          <p:cNvSpPr/>
          <p:nvPr/>
        </p:nvSpPr>
        <p:spPr>
          <a:xfrm flipH="1">
            <a:off x="8201400" y="4040607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Dec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16" name="Google Shape;316;p34">
            <a:hlinkClick r:id="" action="ppaction://noaction"/>
          </p:cNvPr>
          <p:cNvSpPr/>
          <p:nvPr/>
        </p:nvSpPr>
        <p:spPr>
          <a:xfrm flipH="1">
            <a:off x="8201400" y="3686329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Nov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17" name="Google Shape;317;p34">
            <a:hlinkClick r:id="" action="ppaction://noaction"/>
          </p:cNvPr>
          <p:cNvSpPr/>
          <p:nvPr/>
        </p:nvSpPr>
        <p:spPr>
          <a:xfrm flipH="1">
            <a:off x="8201400" y="3332051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Oct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18" name="Google Shape;318;p34">
            <a:hlinkClick r:id="" action="ppaction://noaction"/>
          </p:cNvPr>
          <p:cNvSpPr/>
          <p:nvPr/>
        </p:nvSpPr>
        <p:spPr>
          <a:xfrm flipH="1">
            <a:off x="8201400" y="2977773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Sep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19" name="Google Shape;319;p34">
            <a:hlinkClick r:id="" action="ppaction://noaction"/>
          </p:cNvPr>
          <p:cNvSpPr/>
          <p:nvPr/>
        </p:nvSpPr>
        <p:spPr>
          <a:xfrm flipH="1">
            <a:off x="8201400" y="262349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Aug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20" name="Google Shape;320;p34">
            <a:hlinkClick r:id="" action="ppaction://noaction"/>
          </p:cNvPr>
          <p:cNvSpPr/>
          <p:nvPr/>
        </p:nvSpPr>
        <p:spPr>
          <a:xfrm flipH="1">
            <a:off x="8201400" y="226921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Jul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21" name="Google Shape;321;p34">
            <a:hlinkClick r:id="" action="ppaction://noaction"/>
          </p:cNvPr>
          <p:cNvSpPr/>
          <p:nvPr/>
        </p:nvSpPr>
        <p:spPr>
          <a:xfrm flipH="1">
            <a:off x="8201400" y="191494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22" name="Google Shape;322;p34">
            <a:hlinkClick r:id="" action="ppaction://noaction"/>
          </p:cNvPr>
          <p:cNvSpPr/>
          <p:nvPr/>
        </p:nvSpPr>
        <p:spPr>
          <a:xfrm flipH="1">
            <a:off x="8201400" y="1560662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May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23" name="Google Shape;323;p34">
            <a:hlinkClick r:id="" action="ppaction://noaction"/>
          </p:cNvPr>
          <p:cNvSpPr/>
          <p:nvPr/>
        </p:nvSpPr>
        <p:spPr>
          <a:xfrm flipH="1">
            <a:off x="8201400" y="852106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24" name="Google Shape;324;p34">
            <a:hlinkClick r:id="rId7" action="ppaction://hlinksldjump"/>
          </p:cNvPr>
          <p:cNvSpPr/>
          <p:nvPr/>
        </p:nvSpPr>
        <p:spPr>
          <a:xfrm flipH="1">
            <a:off x="8201400" y="49782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Feb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25" name="Google Shape;325;p34">
            <a:hlinkClick r:id="" action="ppaction://hlinkshowjump?jump=nextslide"/>
          </p:cNvPr>
          <p:cNvSpPr/>
          <p:nvPr/>
        </p:nvSpPr>
        <p:spPr>
          <a:xfrm flipH="1">
            <a:off x="8201400" y="439488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&gt;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26" name="Google Shape;326;p34">
            <a:hlinkClick r:id="" action="ppaction://noaction"/>
          </p:cNvPr>
          <p:cNvSpPr/>
          <p:nvPr/>
        </p:nvSpPr>
        <p:spPr>
          <a:xfrm flipH="1">
            <a:off x="8201400" y="1206384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Apr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27" name="Google Shape;327;p34">
            <a:hlinkClick r:id="" action="ppaction://hlinkshowjump?jump=previousslide"/>
          </p:cNvPr>
          <p:cNvSpPr/>
          <p:nvPr/>
        </p:nvSpPr>
        <p:spPr>
          <a:xfrm flipH="1">
            <a:off x="8201400" y="474916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&lt;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93617" y="109845"/>
                <a:ext cx="6823365" cy="1996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solidFill>
                      <a:schemeClr val="tx1"/>
                    </a:solidFill>
                    <a:latin typeface="HLT Gioviale" panose="02000505000000020003" pitchFamily="2" charset="0"/>
                    <a:cs typeface="Champion Script" panose="020B0506030404030204" pitchFamily="34" charset="0"/>
                  </a:rPr>
                  <a:t>Bài 4: </a:t>
                </a:r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  <a:latin typeface="HLT Gioviale" panose="02000505000000020003" pitchFamily="2" charset="0"/>
                    <a:cs typeface="Champion Script" panose="020B0506030404030204" pitchFamily="34" charset="0"/>
                  </a:rPr>
                  <a:t>Theo kế hoạch, một tổ sản xuất phải dệt 450 chiếc áo len. Người ta đã làm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hampion Script" panose="020B05060304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hampion Script" panose="020B05060304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hampion Script" panose="020B05060304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  <a:latin typeface="HLT Gioviale" panose="02000505000000020003" pitchFamily="2" charset="0"/>
                    <a:cs typeface="Champion Script" panose="020B0506030404030204" pitchFamily="34" charset="0"/>
                  </a:rPr>
                  <a:t> kế hoạch đó. Hỏi tổ đó còn phải dệt bao nhiêu chiếc áo len nữa 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17" y="109845"/>
                <a:ext cx="6823365" cy="1996059"/>
              </a:xfrm>
              <a:prstGeom prst="rect">
                <a:avLst/>
              </a:prstGeom>
              <a:blipFill>
                <a:blip r:embed="rId8"/>
                <a:stretch>
                  <a:fillRect l="-1877" t="-2752" b="-7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309986" y="3395304"/>
            <a:ext cx="1758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HLT Gioviale" panose="02000505000000020003" pitchFamily="2" charset="0"/>
                <a:cs typeface="Times New Roman" pitchFamily="18" charset="0"/>
              </a:rPr>
              <a:t>450 chiếc áo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44832" y="2438996"/>
            <a:ext cx="1636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Tóm tắt: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3036743" y="3054608"/>
            <a:ext cx="4294585" cy="215503"/>
            <a:chOff x="3118454" y="3036589"/>
            <a:chExt cx="5726002" cy="288063"/>
          </a:xfrm>
        </p:grpSpPr>
        <p:grpSp>
          <p:nvGrpSpPr>
            <p:cNvPr id="49" name="Group 24"/>
            <p:cNvGrpSpPr>
              <a:grpSpLocks/>
            </p:cNvGrpSpPr>
            <p:nvPr/>
          </p:nvGrpSpPr>
          <p:grpSpPr bwMode="auto">
            <a:xfrm>
              <a:off x="3118454" y="3080060"/>
              <a:ext cx="1109880" cy="228600"/>
              <a:chOff x="2425262" y="2900227"/>
              <a:chExt cx="1109880" cy="2286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V="1">
                <a:off x="2437962" y="3014315"/>
                <a:ext cx="1095353" cy="1273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425262" y="2899727"/>
                <a:ext cx="0" cy="2291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534903" y="2899727"/>
                <a:ext cx="0" cy="2291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 flipV="1">
              <a:off x="4236032" y="3179825"/>
              <a:ext cx="4608424" cy="1750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458384" y="3095474"/>
              <a:ext cx="0" cy="22917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569612" y="3046138"/>
              <a:ext cx="0" cy="2275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736402" y="3036589"/>
              <a:ext cx="0" cy="22917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844456" y="3065236"/>
              <a:ext cx="0" cy="22917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4860780" y="2358027"/>
            <a:ext cx="163949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HLT Gioviale" panose="02000505000000020003" pitchFamily="2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0070C0"/>
                </a:solidFill>
                <a:latin typeface="HLT Gioviale" panose="02000505000000020003" pitchFamily="2" charset="0"/>
                <a:cs typeface="Times New Roman" pitchFamily="18" charset="0"/>
              </a:rPr>
              <a:t>chiếc</a:t>
            </a:r>
            <a:r>
              <a:rPr lang="en-US" sz="2400" b="1" dirty="0">
                <a:solidFill>
                  <a:srgbClr val="0070C0"/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HLT Gioviale" panose="02000505000000020003" pitchFamily="2" charset="0"/>
                <a:cs typeface="Times New Roman" pitchFamily="18" charset="0"/>
              </a:rPr>
              <a:t>áo</a:t>
            </a:r>
            <a:endParaRPr lang="en-US" sz="2400" b="1" dirty="0">
              <a:solidFill>
                <a:srgbClr val="0070C0"/>
              </a:solidFill>
              <a:latin typeface="HLT Gioviale" panose="02000505000000020003" pitchFamily="2" charset="0"/>
              <a:cs typeface="Times New Roman" pitchFamily="18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3036742" y="2948642"/>
            <a:ext cx="833438" cy="329804"/>
          </a:xfrm>
          <a:prstGeom prst="arc">
            <a:avLst>
              <a:gd name="adj1" fmla="val 10543491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HLT Gioviale" panose="02000505000000020003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27205" y="2583121"/>
            <a:ext cx="1083469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err="1">
                <a:solidFill>
                  <a:srgbClr val="C00000"/>
                </a:solidFill>
                <a:latin typeface="HLT Gioviale" panose="02000505000000020003" pitchFamily="2" charset="0"/>
                <a:cs typeface="Times New Roman" pitchFamily="18" charset="0"/>
              </a:rPr>
              <a:t>Đã</a:t>
            </a:r>
            <a:r>
              <a:rPr lang="en-US" sz="1800" b="1" dirty="0">
                <a:solidFill>
                  <a:srgbClr val="C00000"/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HLT Gioviale" panose="02000505000000020003" pitchFamily="2" charset="0"/>
                <a:cs typeface="Times New Roman" pitchFamily="18" charset="0"/>
              </a:rPr>
              <a:t>làm</a:t>
            </a:r>
            <a:endParaRPr lang="en-US" sz="1800" b="1" dirty="0">
              <a:solidFill>
                <a:srgbClr val="C00000"/>
              </a:solidFill>
              <a:latin typeface="HLT Gioviale" panose="02000505000000020003" pitchFamily="2" charset="0"/>
              <a:cs typeface="Times New Roman" pitchFamily="18" charset="0"/>
            </a:endParaRPr>
          </a:p>
        </p:txBody>
      </p:sp>
      <p:sp>
        <p:nvSpPr>
          <p:cNvPr id="61" name="Arc 60"/>
          <p:cNvSpPr/>
          <p:nvPr/>
        </p:nvSpPr>
        <p:spPr>
          <a:xfrm rot="10800000">
            <a:off x="3047459" y="2948642"/>
            <a:ext cx="4283869" cy="467916"/>
          </a:xfrm>
          <a:prstGeom prst="arc">
            <a:avLst>
              <a:gd name="adj1" fmla="val 10824121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HLT Gioviale" panose="02000505000000020003" pitchFamily="2" charset="0"/>
            </a:endParaRPr>
          </a:p>
        </p:txBody>
      </p:sp>
      <p:sp>
        <p:nvSpPr>
          <p:cNvPr id="62" name="Right Brace 61"/>
          <p:cNvSpPr/>
          <p:nvPr/>
        </p:nvSpPr>
        <p:spPr>
          <a:xfrm rot="16200000">
            <a:off x="5420969" y="1258550"/>
            <a:ext cx="358379" cy="3462338"/>
          </a:xfrm>
          <a:prstGeom prst="rightBrace">
            <a:avLst>
              <a:gd name="adj1" fmla="val 4430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HLT Gioviale" panose="02000505000000020003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8" grpId="0"/>
      <p:bldP spid="60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100000">
            <a:off x="7461324" y="421696"/>
            <a:ext cx="403064" cy="403064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337" name="Google Shape;33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5554" y="4288619"/>
            <a:ext cx="632075" cy="632100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338" name="Google Shape;33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075" y="4158275"/>
            <a:ext cx="632075" cy="632100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339" name="Google Shape;3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100000">
            <a:off x="4062525" y="4582996"/>
            <a:ext cx="403064" cy="403064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pic>
        <p:nvPicPr>
          <p:cNvPr id="344" name="Google Shape;3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685729">
            <a:off x="326853" y="524879"/>
            <a:ext cx="423193" cy="423193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sp>
        <p:nvSpPr>
          <p:cNvPr id="345" name="Google Shape;345;p35">
            <a:hlinkClick r:id="rId5" action="ppaction://hlinksldjump"/>
          </p:cNvPr>
          <p:cNvSpPr/>
          <p:nvPr/>
        </p:nvSpPr>
        <p:spPr>
          <a:xfrm flipH="1">
            <a:off x="8201400" y="14355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Jan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46" name="Google Shape;346;p35">
            <a:hlinkClick r:id="" action="ppaction://noaction"/>
          </p:cNvPr>
          <p:cNvSpPr/>
          <p:nvPr/>
        </p:nvSpPr>
        <p:spPr>
          <a:xfrm flipH="1">
            <a:off x="8201400" y="4040607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Dec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47" name="Google Shape;347;p35">
            <a:hlinkClick r:id="" action="ppaction://noaction"/>
          </p:cNvPr>
          <p:cNvSpPr/>
          <p:nvPr/>
        </p:nvSpPr>
        <p:spPr>
          <a:xfrm flipH="1">
            <a:off x="8201400" y="3686329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Nov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48" name="Google Shape;348;p35">
            <a:hlinkClick r:id="" action="ppaction://noaction"/>
          </p:cNvPr>
          <p:cNvSpPr/>
          <p:nvPr/>
        </p:nvSpPr>
        <p:spPr>
          <a:xfrm flipH="1">
            <a:off x="8201400" y="3332051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Oct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49" name="Google Shape;349;p35">
            <a:hlinkClick r:id="" action="ppaction://noaction"/>
          </p:cNvPr>
          <p:cNvSpPr/>
          <p:nvPr/>
        </p:nvSpPr>
        <p:spPr>
          <a:xfrm flipH="1">
            <a:off x="8201400" y="2977773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Sep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50" name="Google Shape;350;p35">
            <a:hlinkClick r:id="" action="ppaction://noaction"/>
          </p:cNvPr>
          <p:cNvSpPr/>
          <p:nvPr/>
        </p:nvSpPr>
        <p:spPr>
          <a:xfrm flipH="1">
            <a:off x="8201400" y="262349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Aug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51" name="Google Shape;351;p35">
            <a:hlinkClick r:id="" action="ppaction://noaction"/>
          </p:cNvPr>
          <p:cNvSpPr/>
          <p:nvPr/>
        </p:nvSpPr>
        <p:spPr>
          <a:xfrm flipH="1">
            <a:off x="8201400" y="226921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Jul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52" name="Google Shape;352;p35">
            <a:hlinkClick r:id="" action="ppaction://noaction"/>
          </p:cNvPr>
          <p:cNvSpPr/>
          <p:nvPr/>
        </p:nvSpPr>
        <p:spPr>
          <a:xfrm flipH="1">
            <a:off x="8201400" y="191494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53" name="Google Shape;353;p35">
            <a:hlinkClick r:id="" action="ppaction://noaction"/>
          </p:cNvPr>
          <p:cNvSpPr/>
          <p:nvPr/>
        </p:nvSpPr>
        <p:spPr>
          <a:xfrm flipH="1">
            <a:off x="8201400" y="1560662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May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54" name="Google Shape;354;p35">
            <a:hlinkClick r:id="" action="ppaction://noaction"/>
          </p:cNvPr>
          <p:cNvSpPr/>
          <p:nvPr/>
        </p:nvSpPr>
        <p:spPr>
          <a:xfrm flipH="1">
            <a:off x="8201400" y="852106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55" name="Google Shape;355;p35">
            <a:hlinkClick r:id="rId6" action="ppaction://hlinksldjump"/>
          </p:cNvPr>
          <p:cNvSpPr/>
          <p:nvPr/>
        </p:nvSpPr>
        <p:spPr>
          <a:xfrm flipH="1">
            <a:off x="8201400" y="49782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Feb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56" name="Google Shape;356;p35">
            <a:hlinkClick r:id="" action="ppaction://hlinkshowjump?jump=nextslide"/>
          </p:cNvPr>
          <p:cNvSpPr/>
          <p:nvPr/>
        </p:nvSpPr>
        <p:spPr>
          <a:xfrm flipH="1">
            <a:off x="8201400" y="439488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&gt;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57" name="Google Shape;357;p35">
            <a:hlinkClick r:id="" action="ppaction://noaction"/>
          </p:cNvPr>
          <p:cNvSpPr/>
          <p:nvPr/>
        </p:nvSpPr>
        <p:spPr>
          <a:xfrm flipH="1">
            <a:off x="8201400" y="1206384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Apr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58" name="Google Shape;358;p35">
            <a:hlinkClick r:id="" action="ppaction://hlinkshowjump?jump=previousslide"/>
          </p:cNvPr>
          <p:cNvSpPr/>
          <p:nvPr/>
        </p:nvSpPr>
        <p:spPr>
          <a:xfrm flipH="1">
            <a:off x="8201400" y="474916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&lt;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87991" y="414627"/>
            <a:ext cx="59436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		Bài giải</a:t>
            </a:r>
          </a:p>
          <a:p>
            <a:pPr>
              <a:defRPr/>
            </a:pP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áo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len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dệt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	450 : 5 = 90 (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áo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áo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len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dệt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	450 – 90 = 360 (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áo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		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: 360 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áo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256740">
            <a:off x="78687" y="552429"/>
            <a:ext cx="397699" cy="397699"/>
          </a:xfrm>
          <a:prstGeom prst="rect">
            <a:avLst/>
          </a:prstGeom>
          <a:noFill/>
          <a:ln>
            <a:noFill/>
          </a:ln>
          <a:effectLst>
            <a:outerShdw blurRad="28575" dist="19050" dir="2760000" algn="bl" rotWithShape="0">
              <a:srgbClr val="000000">
                <a:alpha val="52000"/>
              </a:srgbClr>
            </a:outerShdw>
          </a:effectLst>
        </p:spPr>
      </p:pic>
      <p:sp>
        <p:nvSpPr>
          <p:cNvPr id="367" name="Google Shape;367;p36">
            <a:hlinkClick r:id="rId4" action="ppaction://hlinksldjump"/>
          </p:cNvPr>
          <p:cNvSpPr/>
          <p:nvPr/>
        </p:nvSpPr>
        <p:spPr>
          <a:xfrm flipH="1">
            <a:off x="8201400" y="14355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Jan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68" name="Google Shape;368;p36">
            <a:hlinkClick r:id="" action="ppaction://noaction"/>
          </p:cNvPr>
          <p:cNvSpPr/>
          <p:nvPr/>
        </p:nvSpPr>
        <p:spPr>
          <a:xfrm flipH="1">
            <a:off x="8201400" y="4040607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Dec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69" name="Google Shape;369;p36">
            <a:hlinkClick r:id="" action="ppaction://noaction"/>
          </p:cNvPr>
          <p:cNvSpPr/>
          <p:nvPr/>
        </p:nvSpPr>
        <p:spPr>
          <a:xfrm flipH="1">
            <a:off x="8201400" y="3686329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Nov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70" name="Google Shape;370;p36">
            <a:hlinkClick r:id="" action="ppaction://noaction"/>
          </p:cNvPr>
          <p:cNvSpPr/>
          <p:nvPr/>
        </p:nvSpPr>
        <p:spPr>
          <a:xfrm flipH="1">
            <a:off x="8201400" y="3332051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Oct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71" name="Google Shape;371;p36">
            <a:hlinkClick r:id="" action="ppaction://noaction"/>
          </p:cNvPr>
          <p:cNvSpPr/>
          <p:nvPr/>
        </p:nvSpPr>
        <p:spPr>
          <a:xfrm flipH="1">
            <a:off x="8201400" y="2977773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Sep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72" name="Google Shape;372;p36">
            <a:hlinkClick r:id="" action="ppaction://noaction"/>
          </p:cNvPr>
          <p:cNvSpPr/>
          <p:nvPr/>
        </p:nvSpPr>
        <p:spPr>
          <a:xfrm flipH="1">
            <a:off x="8201400" y="262349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Aug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73" name="Google Shape;373;p36">
            <a:hlinkClick r:id="" action="ppaction://noaction"/>
          </p:cNvPr>
          <p:cNvSpPr/>
          <p:nvPr/>
        </p:nvSpPr>
        <p:spPr>
          <a:xfrm flipH="1">
            <a:off x="8201400" y="226921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Jul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74" name="Google Shape;374;p36">
            <a:hlinkClick r:id="" action="ppaction://noaction"/>
          </p:cNvPr>
          <p:cNvSpPr/>
          <p:nvPr/>
        </p:nvSpPr>
        <p:spPr>
          <a:xfrm flipH="1">
            <a:off x="8201400" y="191494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Jun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75" name="Google Shape;375;p36">
            <a:hlinkClick r:id="" action="ppaction://noaction"/>
          </p:cNvPr>
          <p:cNvSpPr/>
          <p:nvPr/>
        </p:nvSpPr>
        <p:spPr>
          <a:xfrm flipH="1">
            <a:off x="8201400" y="1560662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May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76" name="Google Shape;376;p36">
            <a:hlinkClick r:id="" action="ppaction://noaction"/>
          </p:cNvPr>
          <p:cNvSpPr/>
          <p:nvPr/>
        </p:nvSpPr>
        <p:spPr>
          <a:xfrm flipH="1">
            <a:off x="8201400" y="852106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Mar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77" name="Google Shape;377;p36">
            <a:hlinkClick r:id="rId5" action="ppaction://hlinksldjump"/>
          </p:cNvPr>
          <p:cNvSpPr/>
          <p:nvPr/>
        </p:nvSpPr>
        <p:spPr>
          <a:xfrm flipH="1">
            <a:off x="8201400" y="497828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Feb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78" name="Google Shape;378;p36">
            <a:hlinkClick r:id="" action="ppaction://hlinkshowjump?jump=nextslide"/>
          </p:cNvPr>
          <p:cNvSpPr/>
          <p:nvPr/>
        </p:nvSpPr>
        <p:spPr>
          <a:xfrm flipH="1">
            <a:off x="8201400" y="4394885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&gt;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79" name="Google Shape;379;p36">
            <a:hlinkClick r:id="" action="ppaction://noaction"/>
          </p:cNvPr>
          <p:cNvSpPr/>
          <p:nvPr/>
        </p:nvSpPr>
        <p:spPr>
          <a:xfrm flipH="1">
            <a:off x="8201400" y="1206384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Apr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380" name="Google Shape;380;p36">
            <a:hlinkClick r:id="" action="ppaction://hlinkshowjump?jump=previousslide"/>
          </p:cNvPr>
          <p:cNvSpPr/>
          <p:nvPr/>
        </p:nvSpPr>
        <p:spPr>
          <a:xfrm flipH="1">
            <a:off x="8201400" y="4749160"/>
            <a:ext cx="1076400" cy="25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919"/>
                </a:solidFill>
                <a:latin typeface="Jolly Lodger"/>
                <a:ea typeface="Jolly Lodger"/>
                <a:cs typeface="Jolly Lodger"/>
                <a:sym typeface="Jolly Lodger"/>
              </a:rPr>
              <a:t>&lt;</a:t>
            </a:r>
            <a:endParaRPr sz="1900">
              <a:solidFill>
                <a:srgbClr val="191919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  <p:sp>
        <p:nvSpPr>
          <p:cNvPr id="21" name="Google Shape;161;p28"/>
          <p:cNvSpPr txBox="1">
            <a:spLocks noGrp="1"/>
          </p:cNvSpPr>
          <p:nvPr>
            <p:ph type="title"/>
          </p:nvPr>
        </p:nvSpPr>
        <p:spPr>
          <a:xfrm>
            <a:off x="99893" y="108394"/>
            <a:ext cx="8445811" cy="57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ea typeface="DaddysGirl" panose="02000603000000000000" pitchFamily="2" charset="0"/>
              </a:rPr>
              <a:t>B</a:t>
            </a:r>
            <a:r>
              <a:rPr lang="en" sz="28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ea typeface="DaddysGirl" panose="02000603000000000000" pitchFamily="2" charset="0"/>
              </a:rPr>
              <a:t>ài 5: Tính độ dài mỗi đường gấp khúc </a:t>
            </a:r>
            <a:r>
              <a:rPr lang="en" sz="2800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ea typeface="DaddysGirl" panose="02000603000000000000" pitchFamily="2" charset="0"/>
              </a:rPr>
              <a:t>ABCDE, KMNPQ</a:t>
            </a:r>
            <a:r>
              <a:rPr lang="en" sz="2800" dirty="0">
                <a:solidFill>
                  <a:schemeClr val="accent2">
                    <a:lumMod val="75000"/>
                  </a:schemeClr>
                </a:solidFill>
                <a:latin typeface="HLT Gioviale" panose="02000505000000020003" pitchFamily="2" charset="0"/>
                <a:ea typeface="DaddysGirl" panose="02000603000000000000" pitchFamily="2" charset="0"/>
              </a:rPr>
              <a:t>:</a:t>
            </a:r>
            <a:endParaRPr sz="2000" dirty="0">
              <a:solidFill>
                <a:schemeClr val="accent2">
                  <a:lumMod val="75000"/>
                </a:schemeClr>
              </a:solidFill>
              <a:latin typeface="HLT Gioviale" panose="02000505000000020003" pitchFamily="2" charset="0"/>
              <a:ea typeface="DaddysGirl" panose="02000603000000000000" pitchFamily="2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860988" y="2913052"/>
            <a:ext cx="3985386" cy="21236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		</a:t>
            </a:r>
            <a:r>
              <a:rPr lang="en-US" sz="36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Bài giải</a:t>
            </a:r>
          </a:p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gấp</a:t>
            </a:r>
            <a:r>
              <a:rPr lang="en-US" sz="32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khúc</a:t>
            </a:r>
            <a:r>
              <a:rPr lang="en-US" sz="32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 </a:t>
            </a:r>
            <a:r>
              <a:rPr lang="en-US" sz="2000" dirty="0">
                <a:solidFill>
                  <a:schemeClr val="tx1"/>
                </a:solidFill>
                <a:latin typeface="UTM Aptima" panose="02040603050506020204" pitchFamily="18" charset="0"/>
                <a:cs typeface="Times New Roman" pitchFamily="18" charset="0"/>
              </a:rPr>
              <a:t>ABCDE</a:t>
            </a:r>
            <a:r>
              <a:rPr lang="en-US" sz="32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 </a:t>
            </a:r>
            <a:r>
              <a:rPr lang="en-US" sz="3200" dirty="0" err="1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     3 + 4 + 3 + 4 = 14 (cm)</a:t>
            </a: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                  	</a:t>
            </a:r>
            <a:r>
              <a:rPr lang="en-US" sz="3200" dirty="0" err="1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HLT Gioviale" panose="02000505000000020003" pitchFamily="2" charset="0"/>
                <a:cs typeface="Times New Roman" pitchFamily="18" charset="0"/>
              </a:rPr>
              <a:t>: 14cm.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900718" y="1083015"/>
            <a:ext cx="0" cy="1437003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13027" y="2494228"/>
            <a:ext cx="22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UTM Aptima" panose="02040603050506020204" pitchFamily="18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4271" y="650820"/>
            <a:ext cx="228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UTM Aptima" panose="02040603050506020204" pitchFamily="18" charset="0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80765" y="634151"/>
            <a:ext cx="228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UTM Aptima" panose="02040603050506020204" pitchFamily="18" charset="0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8799" y="2493434"/>
            <a:ext cx="228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UTM Aptima" panose="02040603050506020204" pitchFamily="18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83485" y="2508793"/>
            <a:ext cx="228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UTM Aptima" panose="02040603050506020204" pitchFamily="18" charset="0"/>
              </a:rPr>
              <a:t>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68571" y="1088969"/>
            <a:ext cx="2433638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90302" y="1059089"/>
            <a:ext cx="4763" cy="1460929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68870" y="2505730"/>
            <a:ext cx="2267661" cy="14288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865452" y="1774925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HLT Gioviale" panose="02000505000000020003" pitchFamily="2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19117" y="634753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>
                <a:solidFill>
                  <a:schemeClr val="accent3">
                    <a:lumMod val="75000"/>
                  </a:schemeClr>
                </a:solidFill>
                <a:latin typeface="HLT Gioviale" panose="02000505000000020003" pitchFamily="2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32304" y="1650649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HLT Gioviale" panose="02000505000000020003" pitchFamily="2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33167" y="2038720"/>
            <a:ext cx="76551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HLT Gioviale" panose="02000505000000020003" pitchFamily="2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1839276" y="2443544"/>
            <a:ext cx="122884" cy="8823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6478661" y="2468758"/>
            <a:ext cx="122884" cy="8823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11" grpId="0" animBg="1"/>
      <p:bldP spid="46" grpId="0" animBg="1"/>
    </p:bldLst>
  </p:timing>
</p:sld>
</file>

<file path=ppt/theme/theme1.xml><?xml version="1.0" encoding="utf-8"?>
<a:theme xmlns:a="http://schemas.openxmlformats.org/drawingml/2006/main" name="Halloween Candies Stickers School Planner by Slidesgo">
  <a:themeElements>
    <a:clrScheme name="Simple Light">
      <a:dk1>
        <a:srgbClr val="F64F16"/>
      </a:dk1>
      <a:lt1>
        <a:srgbClr val="FA8B45"/>
      </a:lt1>
      <a:dk2>
        <a:srgbClr val="FFC364"/>
      </a:dk2>
      <a:lt2>
        <a:srgbClr val="191919"/>
      </a:lt2>
      <a:accent1>
        <a:srgbClr val="8F71B0"/>
      </a:accent1>
      <a:accent2>
        <a:srgbClr val="B798D1"/>
      </a:accent2>
      <a:accent3>
        <a:srgbClr val="459221"/>
      </a:accent3>
      <a:accent4>
        <a:srgbClr val="69B029"/>
      </a:accent4>
      <a:accent5>
        <a:srgbClr val="B2AAA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C107E3-5138-4404-AD19-826FE23F60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DA21F3-B2EF-48E2-B849-FBEEA90BD9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06A70F-FAD8-4BC0-9E3A-B70D0FF0D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424</Words>
  <Application>Microsoft Office PowerPoint</Application>
  <PresentationFormat>On-screen Show (16:9)</PresentationFormat>
  <Paragraphs>283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Cambria Math</vt:lpstr>
      <vt:lpstr>Arial</vt:lpstr>
      <vt:lpstr>Times New Roman</vt:lpstr>
      <vt:lpstr>Didact Gothic</vt:lpstr>
      <vt:lpstr>HP001 4 hàng</vt:lpstr>
      <vt:lpstr>Catamaran</vt:lpstr>
      <vt:lpstr>Jolly Lodger</vt:lpstr>
      <vt:lpstr>Bebas Neue</vt:lpstr>
      <vt:lpstr>UVF MetroScript</vt:lpstr>
      <vt:lpstr>HLT Gioviale</vt:lpstr>
      <vt:lpstr>Champion Script</vt:lpstr>
      <vt:lpstr>UTM Aptima</vt:lpstr>
      <vt:lpstr>DaddysGirl</vt:lpstr>
      <vt:lpstr>Halloween Candies Stickers School Planner by Slidesgo</vt:lpstr>
      <vt:lpstr>PowerPoint Presentation</vt:lpstr>
      <vt:lpstr>Bài 1: Đặt tính rồi tính:</vt:lpstr>
      <vt:lpstr>Bài 2: Đặt tính rồi tính (theo mẫu):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5: Tính độ dài mỗi đường gấp khúc ABCDE, KMNPQ:</vt:lpstr>
      <vt:lpstr>PowerPoint Presentation</vt:lpstr>
      <vt:lpstr>Thank!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 Candies Stickers School Planner</dc:title>
  <dc:creator>Dell Latitude</dc:creator>
  <cp:lastModifiedBy>Admin</cp:lastModifiedBy>
  <cp:revision>15</cp:revision>
  <dcterms:modified xsi:type="dcterms:W3CDTF">2021-12-15T14:34:20Z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