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66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customXml" Target="../customXml/item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0C167D-06AE-4802-8541-3A2C4F38466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99A3E-6C2C-4473-BBC4-87E8D8272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47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228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18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B140-E577-45F2-96C9-78497D6F76E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3DD1-6BC3-4C4F-85A9-B5123B125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0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B140-E577-45F2-96C9-78497D6F76E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3DD1-6BC3-4C4F-85A9-B5123B125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B140-E577-45F2-96C9-78497D6F76E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3DD1-6BC3-4C4F-85A9-B5123B125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68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12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0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03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10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0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72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41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02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B140-E577-45F2-96C9-78497D6F76E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3DD1-6BC3-4C4F-85A9-B5123B125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3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65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40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52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B140-E577-45F2-96C9-78497D6F76E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3DD1-6BC3-4C4F-85A9-B5123B125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1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B140-E577-45F2-96C9-78497D6F76E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3DD1-6BC3-4C4F-85A9-B5123B125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7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B140-E577-45F2-96C9-78497D6F76E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3DD1-6BC3-4C4F-85A9-B5123B125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3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B140-E577-45F2-96C9-78497D6F76E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3DD1-6BC3-4C4F-85A9-B5123B125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0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B140-E577-45F2-96C9-78497D6F76E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3DD1-6BC3-4C4F-85A9-B5123B125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9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B140-E577-45F2-96C9-78497D6F76E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3DD1-6BC3-4C4F-85A9-B5123B125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9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B140-E577-45F2-96C9-78497D6F76E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3DD1-6BC3-4C4F-85A9-B5123B125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0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4B140-E577-45F2-96C9-78497D6F76E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33DD1-6BC3-4C4F-85A9-B5123B125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12699" y="0"/>
            <a:ext cx="12204700" cy="6855885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9" r="1" b="7017"/>
          <a:stretch>
            <a:fillRect/>
          </a:stretch>
        </p:blipFill>
        <p:spPr>
          <a:xfrm>
            <a:off x="-12699" y="1371695"/>
            <a:ext cx="8113788" cy="54841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131" y="5624364"/>
            <a:ext cx="6155869" cy="141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8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618" y="2231671"/>
            <a:ext cx="7122502" cy="46263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" y="2801423"/>
            <a:ext cx="9268607" cy="405657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123277" y="1536919"/>
            <a:ext cx="7930334" cy="101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256"/>
            <a:r>
              <a:rPr lang="en-US" altLang="zh-CN" sz="5998" dirty="0">
                <a:solidFill>
                  <a:srgbClr val="E71F19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BẢNG CHIA 8</a:t>
            </a:r>
            <a:endParaRPr lang="zh-CN" altLang="en-US" sz="5998" dirty="0">
              <a:solidFill>
                <a:srgbClr val="E71F19"/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313" y="-1"/>
            <a:ext cx="2403757" cy="25611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87" y="1203453"/>
            <a:ext cx="1930062" cy="2056435"/>
          </a:xfrm>
          <a:prstGeom prst="rect">
            <a:avLst/>
          </a:prstGeom>
        </p:spPr>
      </p:pic>
      <p:pic>
        <p:nvPicPr>
          <p:cNvPr id="13" name="Bandari - 绿野仙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8414" y="-303648"/>
            <a:ext cx="609412" cy="60941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385" y="3463880"/>
            <a:ext cx="3015509" cy="3517868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3757530" y="3140971"/>
            <a:ext cx="2221021" cy="2000941"/>
            <a:chOff x="2817606" y="2356455"/>
            <a:chExt cx="1666280" cy="1501169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606" y="2356455"/>
              <a:ext cx="1666280" cy="1501169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 rot="918722">
              <a:off x="3317304" y="2987424"/>
              <a:ext cx="908221" cy="4385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256"/>
              <a:r>
                <a:rPr lang="zh-CN" altLang="en-US" sz="1599" b="1" dirty="0">
                  <a:solidFill>
                    <a:srgbClr val="71C3E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三年级语文</a:t>
              </a:r>
              <a:endParaRPr lang="en-US" altLang="zh-CN" sz="1599" b="1" dirty="0">
                <a:solidFill>
                  <a:srgbClr val="71C3E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913256"/>
              <a:r>
                <a:rPr lang="zh-CN" altLang="en-US" sz="1599" b="1" dirty="0">
                  <a:solidFill>
                    <a:srgbClr val="71C3E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某某老师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3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8173" y="900752"/>
            <a:ext cx="10153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6600" indent="-736600"/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Bài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4: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Một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tấm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vải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dài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32m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được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cắt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thành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các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mảnh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mỗi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mảnh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dài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8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mét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Hỏi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cắt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được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thành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mấy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mảnh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vải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8173" y="2285891"/>
            <a:ext cx="3278540" cy="195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Tóm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tắt</a:t>
            </a:r>
            <a:endParaRPr lang="en-U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8m   : 1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mảnh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vải</a:t>
            </a:r>
            <a:endParaRPr lang="en-U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32m : …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mảnh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vải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85951" y="2285891"/>
            <a:ext cx="603187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Bài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giải</a:t>
            </a:r>
            <a:endParaRPr lang="en-U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Số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mảnh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vải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cắt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được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từ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tấm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vải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đó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là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32 : 8 = 4 (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mảnh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algn="r">
              <a:lnSpc>
                <a:spcPct val="150000"/>
              </a:lnSpc>
            </a:pP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Đáp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số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: 4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mảnh</a:t>
            </a:r>
            <a:endParaRPr lang="en-U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97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9212" y="900752"/>
            <a:ext cx="4967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6600" indent="-736600" algn="just"/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Bài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3: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Một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tấm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vải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dài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32m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được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cắt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thành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8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mảnh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bằng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nhau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Hỏi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mỗi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mảnh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dài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mấy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mét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8550" y="2606722"/>
            <a:ext cx="37394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Bài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giải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Mỗi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mảnh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dài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số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mét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là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32 : 8 = 4 (m)</a:t>
            </a:r>
          </a:p>
          <a:p>
            <a:pPr algn="r">
              <a:lnSpc>
                <a:spcPct val="150000"/>
              </a:lnSpc>
            </a:pP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Đáp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số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: 4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mét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32561" y="900752"/>
            <a:ext cx="48995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6600" indent="-736600" algn="just"/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Bài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4: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Một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tấm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vải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dài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32m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được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cắt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thành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các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mảnh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mỗi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mảnh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dài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8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mét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Hỏi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cắt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được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thành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mấy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mảnh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vải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4197" y="2606722"/>
            <a:ext cx="53362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Bài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giải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Số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mảnh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vải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cắt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được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từ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tấm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vải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đó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là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32 : 8 = 4 (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mảnh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algn="r">
              <a:lnSpc>
                <a:spcPct val="150000"/>
              </a:lnSpc>
            </a:pP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Đáp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số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: 4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mảnh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05015" y="900752"/>
            <a:ext cx="54591" cy="45682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73104" y="278599"/>
            <a:ext cx="5418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Giống</a:t>
            </a:r>
            <a:r>
              <a:rPr lang="en-US" sz="2800" b="1" dirty="0"/>
              <a:t> </a:t>
            </a:r>
            <a:r>
              <a:rPr lang="en-US" sz="2800" b="1" dirty="0" err="1"/>
              <a:t>nhau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khác</a:t>
            </a:r>
            <a:r>
              <a:rPr lang="en-US" sz="2800" b="1" dirty="0"/>
              <a:t> </a:t>
            </a:r>
            <a:r>
              <a:rPr lang="en-US" sz="2800" b="1" dirty="0" err="1"/>
              <a:t>nhau</a:t>
            </a:r>
            <a:endParaRPr lang="en-US" sz="2800" b="1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665027" y="1337481"/>
            <a:ext cx="2661313" cy="136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260608" y="1323834"/>
            <a:ext cx="2661313" cy="136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388358" y="1685582"/>
            <a:ext cx="2524836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4" idx="3"/>
          </p:cNvCxnSpPr>
          <p:nvPr/>
        </p:nvCxnSpPr>
        <p:spPr>
          <a:xfrm>
            <a:off x="9376012" y="1685582"/>
            <a:ext cx="1856095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151427" y="1999481"/>
            <a:ext cx="79157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384644" y="2080693"/>
            <a:ext cx="1105469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0577014" y="2080693"/>
            <a:ext cx="552734" cy="19881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151427" y="2455583"/>
            <a:ext cx="121465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03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618" y="2231671"/>
            <a:ext cx="7122502" cy="46263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" y="2801423"/>
            <a:ext cx="9268607" cy="405657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248284" y="1653844"/>
            <a:ext cx="7930334" cy="1938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256"/>
            <a:r>
              <a:rPr lang="en-US" altLang="zh-CN" sz="5998" dirty="0">
                <a:solidFill>
                  <a:srgbClr val="E71F19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XIN CHÀO VÀ HẸN GẶP LẠI CÁC CON!</a:t>
            </a:r>
            <a:endParaRPr lang="zh-CN" altLang="en-US" sz="5998" dirty="0">
              <a:solidFill>
                <a:srgbClr val="E71F19"/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313" y="-1"/>
            <a:ext cx="2403757" cy="25611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87" y="1203453"/>
            <a:ext cx="1930062" cy="2056435"/>
          </a:xfrm>
          <a:prstGeom prst="rect">
            <a:avLst/>
          </a:prstGeom>
        </p:spPr>
      </p:pic>
      <p:pic>
        <p:nvPicPr>
          <p:cNvPr id="13" name="Bandari - 绿野仙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8414" y="-303648"/>
            <a:ext cx="609412" cy="60941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385" y="3463880"/>
            <a:ext cx="3015509" cy="3517868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3757530" y="3140971"/>
            <a:ext cx="2221021" cy="2000941"/>
            <a:chOff x="2817606" y="2356455"/>
            <a:chExt cx="1666280" cy="1501169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606" y="2356455"/>
              <a:ext cx="1666280" cy="1501169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 rot="918722">
              <a:off x="3317304" y="2987424"/>
              <a:ext cx="908221" cy="4385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256"/>
              <a:r>
                <a:rPr lang="zh-CN" altLang="en-US" sz="1599" b="1" dirty="0">
                  <a:solidFill>
                    <a:srgbClr val="71C3E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三年级语文</a:t>
              </a:r>
              <a:endParaRPr lang="en-US" altLang="zh-CN" sz="1599" b="1" dirty="0">
                <a:solidFill>
                  <a:srgbClr val="71C3E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913256"/>
              <a:r>
                <a:rPr lang="zh-CN" altLang="en-US" sz="1599" b="1" dirty="0">
                  <a:solidFill>
                    <a:srgbClr val="71C3E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某某老师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096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539463" y="4426841"/>
            <a:ext cx="3011236" cy="3084394"/>
            <a:chOff x="657326" y="2531661"/>
            <a:chExt cx="2797791" cy="3084394"/>
          </a:xfrm>
        </p:grpSpPr>
        <p:pic>
          <p:nvPicPr>
            <p:cNvPr id="1026" name="Picture 2" descr="https://i.pinimg.com/564x/d2/80/9a/d2809a9046a093fc43c38b1060980eb9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741" r="426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69" t="29131" r="52595" b="27426"/>
            <a:stretch/>
          </p:blipFill>
          <p:spPr bwMode="auto">
            <a:xfrm>
              <a:off x="1162634" y="2531661"/>
              <a:ext cx="1053112" cy="1241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657326" y="2558956"/>
              <a:ext cx="2797791" cy="3057099"/>
              <a:chOff x="1842448" y="1842448"/>
              <a:chExt cx="2797791" cy="3057099"/>
            </a:xfrm>
          </p:grpSpPr>
          <p:pic>
            <p:nvPicPr>
              <p:cNvPr id="6" name="Picture 2" descr="https://i.pinimg.com/564x/d2/80/9a/d2809a9046a093fc43c38b1060980eb9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741" r="4266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69" t="29131" r="52595" b="27426"/>
              <a:stretch/>
            </p:blipFill>
            <p:spPr bwMode="auto">
              <a:xfrm>
                <a:off x="2714787" y="1842448"/>
                <a:ext cx="1053112" cy="12419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" descr="https://i.pinimg.com/564x/d2/80/9a/d2809a9046a093fc43c38b1060980eb9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741" r="4266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69" t="29131" r="52595" b="27426"/>
              <a:stretch/>
            </p:blipFill>
            <p:spPr bwMode="auto">
              <a:xfrm>
                <a:off x="3268078" y="1869743"/>
                <a:ext cx="1053112" cy="12419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Hình ảnh Một Giỏ Vật Liệu Hình ảnh Táo, Giỏ Tre, Cái Rổ, Táo miễn phí tải  tập tin PNG PSDComment và Vector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21" t="23508" r="12686"/>
              <a:stretch/>
            </p:blipFill>
            <p:spPr bwMode="auto">
              <a:xfrm>
                <a:off x="1842448" y="2101755"/>
                <a:ext cx="2797791" cy="27977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" name="TextBox 7"/>
          <p:cNvSpPr txBox="1"/>
          <p:nvPr/>
        </p:nvSpPr>
        <p:spPr>
          <a:xfrm>
            <a:off x="968992" y="320472"/>
            <a:ext cx="10549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John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53846" y="2545623"/>
            <a:ext cx="3185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33" name="Group 1032"/>
          <p:cNvGrpSpPr/>
          <p:nvPr/>
        </p:nvGrpSpPr>
        <p:grpSpPr>
          <a:xfrm>
            <a:off x="5909481" y="3190164"/>
            <a:ext cx="4913195" cy="1722730"/>
            <a:chOff x="5909481" y="3190164"/>
            <a:chExt cx="4913195" cy="1722730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5909481" y="3190164"/>
              <a:ext cx="1842448" cy="49814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8980228" y="3330054"/>
              <a:ext cx="1842448" cy="49814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909481" y="3688308"/>
              <a:ext cx="3070747" cy="13988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711400" y="3193576"/>
              <a:ext cx="3070747" cy="13988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001716" y="3399998"/>
              <a:ext cx="3070747" cy="139889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7220784" y="3250042"/>
              <a:ext cx="1842448" cy="49814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6591663" y="3230170"/>
              <a:ext cx="1842448" cy="49814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7970997" y="3291154"/>
              <a:ext cx="1842448" cy="49814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909481" y="3688307"/>
              <a:ext cx="0" cy="87345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8980228" y="3828197"/>
              <a:ext cx="0" cy="91235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0782147" y="3358752"/>
              <a:ext cx="0" cy="87345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909481" y="4561765"/>
              <a:ext cx="3070747" cy="1787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8980228" y="4232209"/>
              <a:ext cx="1801919" cy="49861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4" name="Rectangle 1023"/>
            <p:cNvSpPr/>
            <p:nvPr/>
          </p:nvSpPr>
          <p:spPr>
            <a:xfrm>
              <a:off x="5923127" y="3971499"/>
              <a:ext cx="286603" cy="2611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208409" y="3731556"/>
              <a:ext cx="300250" cy="2611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208409" y="4253328"/>
              <a:ext cx="300250" cy="2611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522100" y="3971499"/>
              <a:ext cx="300250" cy="2611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834469" y="3751553"/>
              <a:ext cx="300250" cy="2611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834469" y="4225945"/>
              <a:ext cx="300250" cy="2611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508659" y="4421874"/>
              <a:ext cx="312162" cy="1705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146838" y="3993977"/>
              <a:ext cx="300250" cy="2611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460529" y="3775210"/>
              <a:ext cx="298928" cy="2175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444854" y="4252816"/>
              <a:ext cx="298928" cy="2175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143694" y="4405234"/>
              <a:ext cx="298928" cy="2175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771576" y="4007224"/>
              <a:ext cx="298928" cy="2175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8083944" y="3804182"/>
              <a:ext cx="273779" cy="1885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8348135" y="3982541"/>
              <a:ext cx="273779" cy="1885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061754" y="4255304"/>
              <a:ext cx="273779" cy="1885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750624" y="4459558"/>
              <a:ext cx="311130" cy="1773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8335533" y="4445411"/>
              <a:ext cx="311130" cy="1773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608513" y="3817995"/>
              <a:ext cx="383834" cy="1667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646663" y="4213975"/>
              <a:ext cx="326723" cy="2455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8676835" y="4592471"/>
              <a:ext cx="285877" cy="1234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9" name="Straight Connector 1028"/>
            <p:cNvCxnSpPr/>
            <p:nvPr/>
          </p:nvCxnSpPr>
          <p:spPr>
            <a:xfrm>
              <a:off x="10066342" y="3539887"/>
              <a:ext cx="0" cy="90397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9813445" y="3594479"/>
              <a:ext cx="0" cy="90397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1032" name="Picture 6" descr="Đỏ Clip nghệ thuật - Nơ Đỏ PNG hình Ảnh png tải về - Miễn phí trong suốt Nơ  png Tải về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388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9766">
              <a:off x="6409503" y="3655856"/>
              <a:ext cx="2175642" cy="1257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4" name="Picture 8" descr="https://i.pinimg.com/564x/3e/07/89/3e0789ea643ea1867cb40b91578b0d6d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6383" r="89894">
                        <a14:foregroundMark x1="49645" y1="35256" x2="57624" y2="37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8143" y="2301033"/>
            <a:ext cx="4000359" cy="442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77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154366"/>
              </p:ext>
            </p:extLst>
          </p:nvPr>
        </p:nvGraphicFramePr>
        <p:xfrm>
          <a:off x="6023274" y="3214828"/>
          <a:ext cx="3303528" cy="1903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882">
                  <a:extLst>
                    <a:ext uri="{9D8B030D-6E8A-4147-A177-3AD203B41FA5}">
                      <a16:colId xmlns:a16="http://schemas.microsoft.com/office/drawing/2014/main" val="141476603"/>
                    </a:ext>
                  </a:extLst>
                </a:gridCol>
                <a:gridCol w="825882">
                  <a:extLst>
                    <a:ext uri="{9D8B030D-6E8A-4147-A177-3AD203B41FA5}">
                      <a16:colId xmlns:a16="http://schemas.microsoft.com/office/drawing/2014/main" val="3125188061"/>
                    </a:ext>
                  </a:extLst>
                </a:gridCol>
                <a:gridCol w="825882">
                  <a:extLst>
                    <a:ext uri="{9D8B030D-6E8A-4147-A177-3AD203B41FA5}">
                      <a16:colId xmlns:a16="http://schemas.microsoft.com/office/drawing/2014/main" val="2342633549"/>
                    </a:ext>
                  </a:extLst>
                </a:gridCol>
                <a:gridCol w="825882">
                  <a:extLst>
                    <a:ext uri="{9D8B030D-6E8A-4147-A177-3AD203B41FA5}">
                      <a16:colId xmlns:a16="http://schemas.microsoft.com/office/drawing/2014/main" val="1379184405"/>
                    </a:ext>
                  </a:extLst>
                </a:gridCol>
              </a:tblGrid>
              <a:tr h="925648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562989"/>
                  </a:ext>
                </a:extLst>
              </a:tr>
              <a:tr h="97761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15957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000048" y="1302837"/>
            <a:ext cx="5863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Chia 8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 : 8 = 1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733785"/>
              </p:ext>
            </p:extLst>
          </p:nvPr>
        </p:nvGraphicFramePr>
        <p:xfrm>
          <a:off x="987481" y="5118086"/>
          <a:ext cx="3303528" cy="1652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882">
                  <a:extLst>
                    <a:ext uri="{9D8B030D-6E8A-4147-A177-3AD203B41FA5}">
                      <a16:colId xmlns:a16="http://schemas.microsoft.com/office/drawing/2014/main" val="141476603"/>
                    </a:ext>
                  </a:extLst>
                </a:gridCol>
                <a:gridCol w="825882">
                  <a:extLst>
                    <a:ext uri="{9D8B030D-6E8A-4147-A177-3AD203B41FA5}">
                      <a16:colId xmlns:a16="http://schemas.microsoft.com/office/drawing/2014/main" val="3125188061"/>
                    </a:ext>
                  </a:extLst>
                </a:gridCol>
                <a:gridCol w="825882">
                  <a:extLst>
                    <a:ext uri="{9D8B030D-6E8A-4147-A177-3AD203B41FA5}">
                      <a16:colId xmlns:a16="http://schemas.microsoft.com/office/drawing/2014/main" val="2342633549"/>
                    </a:ext>
                  </a:extLst>
                </a:gridCol>
                <a:gridCol w="825882">
                  <a:extLst>
                    <a:ext uri="{9D8B030D-6E8A-4147-A177-3AD203B41FA5}">
                      <a16:colId xmlns:a16="http://schemas.microsoft.com/office/drawing/2014/main" val="1379184405"/>
                    </a:ext>
                  </a:extLst>
                </a:gridCol>
              </a:tblGrid>
              <a:tr h="803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562989"/>
                  </a:ext>
                </a:extLst>
              </a:tr>
              <a:tr h="849054"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1595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205678"/>
              </p:ext>
            </p:extLst>
          </p:nvPr>
        </p:nvGraphicFramePr>
        <p:xfrm>
          <a:off x="6023274" y="696781"/>
          <a:ext cx="3303528" cy="1903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882">
                  <a:extLst>
                    <a:ext uri="{9D8B030D-6E8A-4147-A177-3AD203B41FA5}">
                      <a16:colId xmlns:a16="http://schemas.microsoft.com/office/drawing/2014/main" val="141476603"/>
                    </a:ext>
                  </a:extLst>
                </a:gridCol>
                <a:gridCol w="825882">
                  <a:extLst>
                    <a:ext uri="{9D8B030D-6E8A-4147-A177-3AD203B41FA5}">
                      <a16:colId xmlns:a16="http://schemas.microsoft.com/office/drawing/2014/main" val="3125188061"/>
                    </a:ext>
                  </a:extLst>
                </a:gridCol>
                <a:gridCol w="825882">
                  <a:extLst>
                    <a:ext uri="{9D8B030D-6E8A-4147-A177-3AD203B41FA5}">
                      <a16:colId xmlns:a16="http://schemas.microsoft.com/office/drawing/2014/main" val="2342633549"/>
                    </a:ext>
                  </a:extLst>
                </a:gridCol>
                <a:gridCol w="825882">
                  <a:extLst>
                    <a:ext uri="{9D8B030D-6E8A-4147-A177-3AD203B41FA5}">
                      <a16:colId xmlns:a16="http://schemas.microsoft.com/office/drawing/2014/main" val="1379184405"/>
                    </a:ext>
                  </a:extLst>
                </a:gridCol>
              </a:tblGrid>
              <a:tr h="925648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562989"/>
                  </a:ext>
                </a:extLst>
              </a:tr>
              <a:tr h="97761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15957"/>
                  </a:ext>
                </a:extLst>
              </a:tr>
            </a:tbl>
          </a:graphicData>
        </a:graphic>
      </p:graphicFrame>
      <p:pic>
        <p:nvPicPr>
          <p:cNvPr id="2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942194" y="652734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8421" y="200014"/>
            <a:ext cx="96899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4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1821195" y="629674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2719748" y="629674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3517660" y="607224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951970" y="1530509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1830971" y="1509954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2709830" y="1509954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3527436" y="1514463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8" y="2707635"/>
            <a:ext cx="95179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16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1074905" y="3187639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1887745" y="3169494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2716159" y="3189861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3547607" y="3176475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1051140" y="4090069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1884191" y="4105932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2689152" y="4134400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3547607" y="4126490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993238" y="5072299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1797576" y="5072299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2693582" y="5093119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3510241" y="5072299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960570" y="5869965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1764908" y="5869965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2660914" y="5890785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3477573" y="5869965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5207469" y="3907789"/>
            <a:ext cx="5863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Chia 16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16 : 8 = 2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580728" y="1256671"/>
            <a:ext cx="1282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580728" y="3446124"/>
            <a:ext cx="1282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307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-0.41719 -0.0106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59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-0.41719 -0.01065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59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37" grpId="0"/>
      <p:bldP spid="38" grpId="0"/>
      <p:bldP spid="38" grpId="1"/>
      <p:bldP spid="40" grpId="0"/>
      <p:bldP spid="4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814830"/>
              </p:ext>
            </p:extLst>
          </p:nvPr>
        </p:nvGraphicFramePr>
        <p:xfrm>
          <a:off x="873196" y="4118963"/>
          <a:ext cx="3303528" cy="1485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882">
                  <a:extLst>
                    <a:ext uri="{9D8B030D-6E8A-4147-A177-3AD203B41FA5}">
                      <a16:colId xmlns:a16="http://schemas.microsoft.com/office/drawing/2014/main" val="141476603"/>
                    </a:ext>
                  </a:extLst>
                </a:gridCol>
                <a:gridCol w="825882">
                  <a:extLst>
                    <a:ext uri="{9D8B030D-6E8A-4147-A177-3AD203B41FA5}">
                      <a16:colId xmlns:a16="http://schemas.microsoft.com/office/drawing/2014/main" val="3125188061"/>
                    </a:ext>
                  </a:extLst>
                </a:gridCol>
                <a:gridCol w="825882">
                  <a:extLst>
                    <a:ext uri="{9D8B030D-6E8A-4147-A177-3AD203B41FA5}">
                      <a16:colId xmlns:a16="http://schemas.microsoft.com/office/drawing/2014/main" val="2342633549"/>
                    </a:ext>
                  </a:extLst>
                </a:gridCol>
                <a:gridCol w="825882">
                  <a:extLst>
                    <a:ext uri="{9D8B030D-6E8A-4147-A177-3AD203B41FA5}">
                      <a16:colId xmlns:a16="http://schemas.microsoft.com/office/drawing/2014/main" val="1379184405"/>
                    </a:ext>
                  </a:extLst>
                </a:gridCol>
              </a:tblGrid>
              <a:tr h="722324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562989"/>
                  </a:ext>
                </a:extLst>
              </a:tr>
              <a:tr h="762872"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15957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181758"/>
              </p:ext>
            </p:extLst>
          </p:nvPr>
        </p:nvGraphicFramePr>
        <p:xfrm>
          <a:off x="866916" y="2537219"/>
          <a:ext cx="3303528" cy="1485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882">
                  <a:extLst>
                    <a:ext uri="{9D8B030D-6E8A-4147-A177-3AD203B41FA5}">
                      <a16:colId xmlns:a16="http://schemas.microsoft.com/office/drawing/2014/main" val="141476603"/>
                    </a:ext>
                  </a:extLst>
                </a:gridCol>
                <a:gridCol w="825882">
                  <a:extLst>
                    <a:ext uri="{9D8B030D-6E8A-4147-A177-3AD203B41FA5}">
                      <a16:colId xmlns:a16="http://schemas.microsoft.com/office/drawing/2014/main" val="3125188061"/>
                    </a:ext>
                  </a:extLst>
                </a:gridCol>
                <a:gridCol w="825882">
                  <a:extLst>
                    <a:ext uri="{9D8B030D-6E8A-4147-A177-3AD203B41FA5}">
                      <a16:colId xmlns:a16="http://schemas.microsoft.com/office/drawing/2014/main" val="2342633549"/>
                    </a:ext>
                  </a:extLst>
                </a:gridCol>
                <a:gridCol w="825882">
                  <a:extLst>
                    <a:ext uri="{9D8B030D-6E8A-4147-A177-3AD203B41FA5}">
                      <a16:colId xmlns:a16="http://schemas.microsoft.com/office/drawing/2014/main" val="1379184405"/>
                    </a:ext>
                  </a:extLst>
                </a:gridCol>
              </a:tblGrid>
              <a:tr h="722324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562989"/>
                  </a:ext>
                </a:extLst>
              </a:tr>
              <a:tr h="762872"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15957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187687"/>
              </p:ext>
            </p:extLst>
          </p:nvPr>
        </p:nvGraphicFramePr>
        <p:xfrm>
          <a:off x="5463603" y="1022496"/>
          <a:ext cx="3303528" cy="1697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882">
                  <a:extLst>
                    <a:ext uri="{9D8B030D-6E8A-4147-A177-3AD203B41FA5}">
                      <a16:colId xmlns:a16="http://schemas.microsoft.com/office/drawing/2014/main" val="141476603"/>
                    </a:ext>
                  </a:extLst>
                </a:gridCol>
                <a:gridCol w="825882">
                  <a:extLst>
                    <a:ext uri="{9D8B030D-6E8A-4147-A177-3AD203B41FA5}">
                      <a16:colId xmlns:a16="http://schemas.microsoft.com/office/drawing/2014/main" val="3125188061"/>
                    </a:ext>
                  </a:extLst>
                </a:gridCol>
                <a:gridCol w="825882">
                  <a:extLst>
                    <a:ext uri="{9D8B030D-6E8A-4147-A177-3AD203B41FA5}">
                      <a16:colId xmlns:a16="http://schemas.microsoft.com/office/drawing/2014/main" val="2342633549"/>
                    </a:ext>
                  </a:extLst>
                </a:gridCol>
                <a:gridCol w="825882">
                  <a:extLst>
                    <a:ext uri="{9D8B030D-6E8A-4147-A177-3AD203B41FA5}">
                      <a16:colId xmlns:a16="http://schemas.microsoft.com/office/drawing/2014/main" val="1379184405"/>
                    </a:ext>
                  </a:extLst>
                </a:gridCol>
              </a:tblGrid>
              <a:tr h="825563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562989"/>
                  </a:ext>
                </a:extLst>
              </a:tr>
              <a:tr h="871907"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15957"/>
                  </a:ext>
                </a:extLst>
              </a:tr>
            </a:tbl>
          </a:graphicData>
        </a:graphic>
      </p:graphicFrame>
      <p:pic>
        <p:nvPicPr>
          <p:cNvPr id="2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939674" y="3219589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1778524" y="3167196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2556690" y="3167196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3393644" y="3159182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939674" y="4910203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1781386" y="4927756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2577467" y="4927756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3393644" y="4927756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922952" y="2421927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1769636" y="2409926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2581640" y="2409926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3430288" y="2448664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939674" y="1637492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1781386" y="1615806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2570628" y="1650546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3413587" y="1615806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942097" y="839830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1754937" y="821685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2583351" y="842052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3414799" y="828666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922952" y="4039462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1778524" y="4029923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2565194" y="4029923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i.pinimg.com/564x/d2/80/9a/d2809a9046a093fc43c38b1060980e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1" r="4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29131" r="52595" b="27426"/>
          <a:stretch/>
        </p:blipFill>
        <p:spPr bwMode="auto">
          <a:xfrm>
            <a:off x="3412981" y="4015188"/>
            <a:ext cx="746436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8421" y="200014"/>
            <a:ext cx="96899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56546" y="1517655"/>
            <a:ext cx="5863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Chia 24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24 : 8 = 3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062113" y="1279970"/>
            <a:ext cx="1282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5" name="Picture 8" descr="https://i.pinimg.com/564x/3e/07/89/3e0789ea643ea1867cb40b91578b0d6d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383" r="89894">
                        <a14:foregroundMark x1="49645" y1="35256" x2="57624" y2="37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847" y="3219589"/>
            <a:ext cx="3220082" cy="356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val Callout 35"/>
          <p:cNvSpPr/>
          <p:nvPr/>
        </p:nvSpPr>
        <p:spPr>
          <a:xfrm>
            <a:off x="5629276" y="2957651"/>
            <a:ext cx="3359940" cy="2070043"/>
          </a:xfrm>
          <a:prstGeom prst="wedgeEllipseCallout">
            <a:avLst>
              <a:gd name="adj1" fmla="val 59061"/>
              <a:gd name="adj2" fmla="val 181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638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37747 -0.0395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0" y="-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1" grpId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2926" y="441021"/>
            <a:ext cx="3314700" cy="195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 8 : 8 = 1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16 : 8 = 2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24 : 8 =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00351" y="441021"/>
            <a:ext cx="33147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 x 1 = 8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 x 2 = 16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 x 3 = 24</a:t>
            </a:r>
          </a:p>
        </p:txBody>
      </p:sp>
      <p:sp>
        <p:nvSpPr>
          <p:cNvPr id="6" name="Freeform 5"/>
          <p:cNvSpPr/>
          <p:nvPr/>
        </p:nvSpPr>
        <p:spPr>
          <a:xfrm>
            <a:off x="1871664" y="272445"/>
            <a:ext cx="1085850" cy="337152"/>
          </a:xfrm>
          <a:custGeom>
            <a:avLst/>
            <a:gdLst>
              <a:gd name="connsiteX0" fmla="*/ 0 w 1085850"/>
              <a:gd name="connsiteY0" fmla="*/ 422877 h 422877"/>
              <a:gd name="connsiteX1" fmla="*/ 414337 w 1085850"/>
              <a:gd name="connsiteY1" fmla="*/ 22827 h 422877"/>
              <a:gd name="connsiteX2" fmla="*/ 842962 w 1085850"/>
              <a:gd name="connsiteY2" fmla="*/ 79977 h 422877"/>
              <a:gd name="connsiteX3" fmla="*/ 1085850 w 1085850"/>
              <a:gd name="connsiteY3" fmla="*/ 337152 h 422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5850" h="422877">
                <a:moveTo>
                  <a:pt x="0" y="422877"/>
                </a:moveTo>
                <a:cubicBezTo>
                  <a:pt x="136921" y="251427"/>
                  <a:pt x="273843" y="79977"/>
                  <a:pt x="414337" y="22827"/>
                </a:cubicBezTo>
                <a:cubicBezTo>
                  <a:pt x="554831" y="-34323"/>
                  <a:pt x="731043" y="27590"/>
                  <a:pt x="842962" y="79977"/>
                </a:cubicBezTo>
                <a:cubicBezTo>
                  <a:pt x="954881" y="132364"/>
                  <a:pt x="1020365" y="234758"/>
                  <a:pt x="1085850" y="337152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200651" y="272445"/>
            <a:ext cx="4243387" cy="6475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 8 : 8 = 1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16 : 8 = 2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24 : 8 = 3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32 : 8 = 4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40 : 8 = 5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48 : 8 = 6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56 : 8 = 7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64 : 8 = 8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72 : 8 = 9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  80 : 8 = 10</a:t>
            </a:r>
          </a:p>
        </p:txBody>
      </p:sp>
      <p:sp>
        <p:nvSpPr>
          <p:cNvPr id="7" name="Rectangle 6"/>
          <p:cNvSpPr/>
          <p:nvPr/>
        </p:nvSpPr>
        <p:spPr>
          <a:xfrm>
            <a:off x="7739060" y="2417987"/>
            <a:ext cx="428625" cy="355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39059" y="3058322"/>
            <a:ext cx="428625" cy="355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39062" y="3662734"/>
            <a:ext cx="428625" cy="355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739061" y="4323707"/>
            <a:ext cx="428625" cy="355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39059" y="4978719"/>
            <a:ext cx="428625" cy="451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53346" y="5639692"/>
            <a:ext cx="428625" cy="355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786063" y="2241352"/>
            <a:ext cx="33147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 x 4 = 32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 x 5 = 40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 x 6 = 48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 x 7 = 56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 x 8 = 64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 x 9 = 72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 x 10 = 80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834305" y="6269159"/>
            <a:ext cx="428625" cy="355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5200651" y="2773924"/>
            <a:ext cx="742949" cy="445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986090" y="139443"/>
            <a:ext cx="2386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Bảng</a:t>
            </a:r>
            <a:r>
              <a:rPr lang="en-US" sz="2400" b="1" dirty="0"/>
              <a:t> </a:t>
            </a:r>
            <a:r>
              <a:rPr lang="en-US" sz="2400" b="1" dirty="0" err="1"/>
              <a:t>nhân</a:t>
            </a:r>
            <a:r>
              <a:rPr lang="en-US" sz="2400" b="1" dirty="0"/>
              <a:t> 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46053" y="41612"/>
            <a:ext cx="2386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Bảng</a:t>
            </a:r>
            <a:r>
              <a:rPr lang="en-US" sz="2400" b="1" dirty="0"/>
              <a:t> chia 8</a:t>
            </a:r>
          </a:p>
        </p:txBody>
      </p:sp>
      <p:sp>
        <p:nvSpPr>
          <p:cNvPr id="21" name="Cloud Callout 20"/>
          <p:cNvSpPr/>
          <p:nvPr/>
        </p:nvSpPr>
        <p:spPr>
          <a:xfrm>
            <a:off x="8674895" y="2744895"/>
            <a:ext cx="2814637" cy="2430701"/>
          </a:xfrm>
          <a:prstGeom prst="cloudCallout">
            <a:avLst>
              <a:gd name="adj1" fmla="val 72500"/>
              <a:gd name="adj2" fmla="val 46971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Dựa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bảng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nhân</a:t>
            </a:r>
            <a:r>
              <a:rPr lang="en-US" sz="2400" b="1" dirty="0">
                <a:solidFill>
                  <a:schemeClr val="tx1"/>
                </a:solidFill>
              </a:rPr>
              <a:t> 8 </a:t>
            </a:r>
            <a:r>
              <a:rPr lang="en-US" sz="2400" dirty="0" err="1">
                <a:solidFill>
                  <a:schemeClr val="tx1"/>
                </a:solidFill>
              </a:rPr>
              <a:t>để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nhớ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bảng</a:t>
            </a:r>
            <a:r>
              <a:rPr lang="en-US" sz="2400" b="1" dirty="0">
                <a:solidFill>
                  <a:schemeClr val="tx1"/>
                </a:solidFill>
              </a:rPr>
              <a:t> chia 8 </a:t>
            </a:r>
            <a:r>
              <a:rPr lang="en-US" sz="2400" dirty="0" err="1">
                <a:solidFill>
                  <a:schemeClr val="tx1"/>
                </a:solidFill>
              </a:rPr>
              <a:t>nhé</a:t>
            </a:r>
            <a:r>
              <a:rPr lang="en-US" sz="2400" dirty="0">
                <a:solidFill>
                  <a:schemeClr val="tx1"/>
                </a:solidFill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92200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2" grpId="0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/>
      <p:bldP spid="17" grpId="0" animBg="1"/>
      <p:bldP spid="18" grpId="0" animBg="1"/>
      <p:bldP spid="19" grpId="0"/>
      <p:bldP spid="20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7525" y="1215420"/>
            <a:ext cx="5614987" cy="36776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50000"/>
              </a:schemeClr>
            </a:solidFill>
            <a:prstDash val="lgDash"/>
          </a:ln>
        </p:spPr>
        <p:txBody>
          <a:bodyPr wrap="square" numCol="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 8 : 8 = 1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16 : 8 = 2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24 : 8 = 3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32 : 8 = 4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40 : 8 = 5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48 : 8 = 6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56 : 8 = 7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64 : 8 = 8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72 : 8 = 9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  80 : 8 = 10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00574" y="457200"/>
            <a:ext cx="4071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tis" panose="02000500000000000000" pitchFamily="2" charset="0"/>
              </a:rPr>
              <a:t>Bảng</a:t>
            </a:r>
            <a:r>
              <a:rPr lang="en-US" sz="3600" dirty="0">
                <a:latin typeface="Artis" panose="02000500000000000000" pitchFamily="2" charset="0"/>
              </a:rPr>
              <a:t> chia 8</a:t>
            </a:r>
          </a:p>
        </p:txBody>
      </p:sp>
    </p:spTree>
    <p:extLst>
      <p:ext uri="{BB962C8B-B14F-4D97-AF65-F5344CB8AC3E}">
        <p14:creationId xmlns:p14="http://schemas.microsoft.com/office/powerpoint/2010/main" val="333042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614" y="540041"/>
            <a:ext cx="2906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Bài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1: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Tính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nhẩm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9617" y="1717258"/>
            <a:ext cx="9608025" cy="2677656"/>
          </a:xfrm>
          <a:prstGeom prst="rect">
            <a:avLst/>
          </a:prstGeom>
          <a:noFill/>
        </p:spPr>
        <p:txBody>
          <a:bodyPr wrap="square" numCol="4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24 : 8 = 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40 : 8 =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32 : 8 =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16 : 8 =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48 : 8 =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 8 : 8 =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56 : 8 =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64 : 8 =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72 : 8 =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80 : 8 =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48 : 6 =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56 : 7 =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11690" y="1978926"/>
            <a:ext cx="436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11689" y="2843549"/>
            <a:ext cx="436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1689" y="3710198"/>
            <a:ext cx="436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04513" y="1983532"/>
            <a:ext cx="436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398" y="2843549"/>
            <a:ext cx="436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72747" y="3703566"/>
            <a:ext cx="436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10982" y="1963285"/>
            <a:ext cx="436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10982" y="2843549"/>
            <a:ext cx="436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0982" y="3649139"/>
            <a:ext cx="436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72038" y="1978926"/>
            <a:ext cx="627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72038" y="2843549"/>
            <a:ext cx="436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72038" y="3695105"/>
            <a:ext cx="436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3248161" y="697101"/>
            <a:ext cx="2224586" cy="1173707"/>
          </a:xfrm>
          <a:prstGeom prst="wedgeEllipseCallout">
            <a:avLst>
              <a:gd name="adj1" fmla="val -49537"/>
              <a:gd name="adj2" fmla="val 520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8 x ? = 24</a:t>
            </a:r>
          </a:p>
        </p:txBody>
      </p:sp>
    </p:spTree>
    <p:extLst>
      <p:ext uri="{BB962C8B-B14F-4D97-AF65-F5344CB8AC3E}">
        <p14:creationId xmlns:p14="http://schemas.microsoft.com/office/powerpoint/2010/main" val="173693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3791" y="1833474"/>
            <a:ext cx="10686197" cy="2677656"/>
          </a:xfrm>
          <a:prstGeom prst="rect">
            <a:avLst/>
          </a:prstGeom>
          <a:noFill/>
        </p:spPr>
        <p:txBody>
          <a:bodyPr wrap="square" numCol="4" rtlCol="0">
            <a:spAutoFit/>
          </a:bodyPr>
          <a:lstStyle/>
          <a:p>
            <a:pPr indent="109538">
              <a:lnSpc>
                <a:spcPct val="20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8 x 5 = 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40 : 8 =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40 : 5 =</a:t>
            </a:r>
          </a:p>
          <a:p>
            <a:pPr indent="109538">
              <a:lnSpc>
                <a:spcPct val="20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8 x 4 =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32 : 8 =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32 : 4 =</a:t>
            </a:r>
          </a:p>
          <a:p>
            <a:pPr indent="109538">
              <a:lnSpc>
                <a:spcPct val="20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8 x 6 =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48 : 8 =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48 : 6 =</a:t>
            </a:r>
          </a:p>
          <a:p>
            <a:pPr indent="109538">
              <a:lnSpc>
                <a:spcPct val="20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8 x 3 =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24 : 8 =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24 : 3 =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614" y="731110"/>
            <a:ext cx="2906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Bài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2: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Tính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nhẩm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3075" y="2060813"/>
            <a:ext cx="627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93075" y="2944801"/>
            <a:ext cx="627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93075" y="3798378"/>
            <a:ext cx="627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22627" y="2060813"/>
            <a:ext cx="627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22627" y="2926480"/>
            <a:ext cx="627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22627" y="3798378"/>
            <a:ext cx="627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33815" y="2081913"/>
            <a:ext cx="627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33815" y="2964580"/>
            <a:ext cx="627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33815" y="3810947"/>
            <a:ext cx="627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67833" y="2081913"/>
            <a:ext cx="627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67833" y="2944801"/>
            <a:ext cx="627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67832" y="3798378"/>
            <a:ext cx="627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264D961A-C1F3-4398-9AFE-5CB33243D2AB}"/>
              </a:ext>
            </a:extLst>
          </p:cNvPr>
          <p:cNvSpPr/>
          <p:nvPr/>
        </p:nvSpPr>
        <p:spPr>
          <a:xfrm>
            <a:off x="4360454" y="4364557"/>
            <a:ext cx="3780429" cy="23132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thấy</a:t>
            </a:r>
            <a:r>
              <a:rPr lang="en-US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 x 6 = 48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48 : 8 = 6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48 : 6 = 8</a:t>
            </a:r>
          </a:p>
        </p:txBody>
      </p:sp>
    </p:spTree>
    <p:extLst>
      <p:ext uri="{BB962C8B-B14F-4D97-AF65-F5344CB8AC3E}">
        <p14:creationId xmlns:p14="http://schemas.microsoft.com/office/powerpoint/2010/main" val="206549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8173" y="900752"/>
            <a:ext cx="10153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6600" indent="-736600"/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Bài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3: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Một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tấm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vải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dài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32m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được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cắt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thành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8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mảnh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bằng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nhau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Hỏi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mỗi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mảnh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dài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mấy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mét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0752" y="2402006"/>
            <a:ext cx="3405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Tóm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tắt</a:t>
            </a:r>
            <a:endParaRPr lang="en-U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8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mảnh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vải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: 32 m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1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mảnh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vải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: … m?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4573" y="2402006"/>
            <a:ext cx="43646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Bài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giải</a:t>
            </a:r>
            <a:endParaRPr lang="en-U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Mỗi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mảnh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dài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số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mét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là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32 : 8 = 4 (m)</a:t>
            </a:r>
          </a:p>
          <a:p>
            <a:pPr algn="r">
              <a:lnSpc>
                <a:spcPct val="150000"/>
              </a:lnSpc>
            </a:pP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Đáp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số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: 4m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vải</a:t>
            </a:r>
            <a:endParaRPr lang="en-U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35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6" ma:contentTypeDescription="Tạo tài liệu mới." ma:contentTypeScope="" ma:versionID="87c8ff4362d582bc038683c518361262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f57f0239bd0e529817d977ecc418a6bf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1E7C297-8600-4B99-A331-4A6ADA87E196}"/>
</file>

<file path=customXml/itemProps2.xml><?xml version="1.0" encoding="utf-8"?>
<ds:datastoreItem xmlns:ds="http://schemas.openxmlformats.org/officeDocument/2006/customXml" ds:itemID="{9F917911-FA74-4057-B37C-B749A9F46877}"/>
</file>

<file path=customXml/itemProps3.xml><?xml version="1.0" encoding="utf-8"?>
<ds:datastoreItem xmlns:ds="http://schemas.openxmlformats.org/officeDocument/2006/customXml" ds:itemID="{5551C8B6-4E1C-4351-A4BA-A66CBAFA6DF2}"/>
</file>

<file path=docProps/app.xml><?xml version="1.0" encoding="utf-8"?>
<Properties xmlns="http://schemas.openxmlformats.org/officeDocument/2006/extended-properties" xmlns:vt="http://schemas.openxmlformats.org/officeDocument/2006/docPropsVTypes">
  <TotalTime>1144</TotalTime>
  <Words>746</Words>
  <Application>Microsoft Office PowerPoint</Application>
  <PresentationFormat>Widescreen</PresentationFormat>
  <Paragraphs>142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微软雅黑</vt:lpstr>
      <vt:lpstr>Arial</vt:lpstr>
      <vt:lpstr>Artis</vt:lpstr>
      <vt:lpstr>Calibri</vt:lpstr>
      <vt:lpstr>Calibri Light</vt:lpstr>
      <vt:lpstr>Cambria Math</vt:lpstr>
      <vt:lpstr>华康俪金黑W8(P)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Vũ Thị Như Hồng</cp:lastModifiedBy>
  <cp:revision>130</cp:revision>
  <dcterms:created xsi:type="dcterms:W3CDTF">2021-10-30T03:11:00Z</dcterms:created>
  <dcterms:modified xsi:type="dcterms:W3CDTF">2021-11-05T07:54:34Z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