
<file path=[Content_Types].xml><?xml version="1.0" encoding="utf-8"?>
<Types xmlns="http://schemas.openxmlformats.org/package/2006/content-types">
  <Default Extension="png" ContentType="image/png"/>
  <Default Extension="mp3" ContentType="audio/mpe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89" r:id="rId2"/>
    <p:sldId id="292" r:id="rId3"/>
    <p:sldId id="288" r:id="rId4"/>
    <p:sldId id="290" r:id="rId5"/>
    <p:sldId id="291" r:id="rId6"/>
    <p:sldId id="277" r:id="rId7"/>
    <p:sldId id="279" r:id="rId8"/>
    <p:sldId id="280" r:id="rId9"/>
    <p:sldId id="281" r:id="rId10"/>
    <p:sldId id="282" r:id="rId11"/>
    <p:sldId id="293" r:id="rId12"/>
    <p:sldId id="294" r:id="rId13"/>
  </p:sldIdLst>
  <p:sldSz cx="12192000" cy="6858000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Open Sans Extrabold" panose="020B0906030804020204" pitchFamily="34" charset="0"/>
      <p:bold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等线" panose="020B0604020202020204" charset="-122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FF"/>
    <a:srgbClr val="FF00FF"/>
    <a:srgbClr val="FF6600"/>
    <a:srgbClr val="00FF00"/>
    <a:srgbClr val="CCFF99"/>
    <a:srgbClr val="FFFFFF"/>
    <a:srgbClr val="8D410D"/>
    <a:srgbClr val="96571E"/>
    <a:srgbClr val="6038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58" autoAdjust="0"/>
    <p:restoredTop sz="93594" autoAdjust="0"/>
  </p:normalViewPr>
  <p:slideViewPr>
    <p:cSldViewPr snapToGrid="0">
      <p:cViewPr varScale="1">
        <p:scale>
          <a:sx n="66" d="100"/>
          <a:sy n="66" d="100"/>
        </p:scale>
        <p:origin x="84" y="144"/>
      </p:cViewPr>
      <p:guideLst>
        <p:guide orient="horz" pos="380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67EC8-7650-4816-A28D-B72BEFBC82AE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BC7390-2865-4C01-90EB-53EBCFF66B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1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122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36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GV ấn</a:t>
            </a:r>
            <a:r>
              <a:rPr lang="en-US" baseline="0"/>
              <a:t> vào từng mảnh ghép để đến với bài 1, 2, 3, 4. 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Sau khi lật được 4 mảnh ghép, GV lồng ghép dạy KNS.</a:t>
            </a:r>
          </a:p>
          <a:p>
            <a:pPr marL="171450" indent="-171450">
              <a:buFontTx/>
              <a:buChar char="-"/>
            </a:pPr>
            <a:r>
              <a:rPr lang="en-US" baseline="0"/>
              <a:t>Ấn vào hình góc phải dưới màn hình để đến với sldie mục tiêu.</a:t>
            </a:r>
            <a:endParaRPr lang="en-US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35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49D3E0-124D-4DFF-AE99-4EA4CC201DB4}" type="slidenum">
              <a:rPr lang="zh-CN" altLang="en-US" smtClean="0">
                <a:solidFill>
                  <a:prstClr val="black"/>
                </a:solidFill>
                <a:latin typeface="等线"/>
                <a:ea typeface="等线" panose="02010600030101010101" pitchFamily="2" charset="-122"/>
              </a:rPr>
              <a:pPr>
                <a:defRPr/>
              </a:pPr>
              <a:t>4</a:t>
            </a:fld>
            <a:endParaRPr lang="zh-CN" altLang="en-US">
              <a:solidFill>
                <a:prstClr val="black"/>
              </a:solidFill>
              <a:latin typeface="等线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28460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679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lưu</a:t>
            </a:r>
            <a:r>
              <a:rPr lang="en-US" baseline="0" dirty="0"/>
              <a:t> ý HS: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toán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cùng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,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</a:t>
            </a:r>
            <a:r>
              <a:rPr lang="en-US" baseline="0" dirty="0" err="1"/>
              <a:t>nhưng</a:t>
            </a:r>
            <a:r>
              <a:rPr lang="en-US" baseline="0" dirty="0"/>
              <a:t> </a:t>
            </a:r>
            <a:r>
              <a:rPr lang="en-US" baseline="0" dirty="0" err="1"/>
              <a:t>khác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 ý </a:t>
            </a:r>
            <a:r>
              <a:rPr lang="en-US" baseline="0" dirty="0" err="1"/>
              <a:t>câu</a:t>
            </a:r>
            <a:r>
              <a:rPr lang="en-US" baseline="0" dirty="0"/>
              <a:t> </a:t>
            </a:r>
            <a:r>
              <a:rPr lang="en-US" baseline="0" dirty="0" err="1"/>
              <a:t>trả</a:t>
            </a:r>
            <a:r>
              <a:rPr lang="en-US" baseline="0" dirty="0"/>
              <a:t> </a:t>
            </a:r>
            <a:r>
              <a:rPr lang="en-US" baseline="0" dirty="0" err="1"/>
              <a:t>lời</a:t>
            </a:r>
            <a:r>
              <a:rPr lang="en-US" baseline="0" dirty="0"/>
              <a:t> (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hơn</a:t>
            </a:r>
            <a:r>
              <a:rPr lang="en-US" baseline="0" dirty="0"/>
              <a:t>, </a:t>
            </a:r>
            <a:r>
              <a:rPr lang="en-US" baseline="0" dirty="0" err="1"/>
              <a:t>kém</a:t>
            </a:r>
            <a:r>
              <a:rPr lang="en-US" baseline="0" dirty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BC7390-2865-4C01-90EB-53EBCFF66B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96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6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256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62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6.xml"/><Relationship Id="rId26" Type="http://schemas.openxmlformats.org/officeDocument/2006/relationships/image" Target="../media/image21.gif"/><Relationship Id="rId3" Type="http://schemas.microsoft.com/office/2007/relationships/media" Target="../media/media2.mp3"/><Relationship Id="rId21" Type="http://schemas.openxmlformats.org/officeDocument/2006/relationships/slide" Target="slide9.xml"/><Relationship Id="rId34" Type="http://schemas.openxmlformats.org/officeDocument/2006/relationships/image" Target="../media/image28.png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33" Type="http://schemas.openxmlformats.org/officeDocument/2006/relationships/image" Target="../media/image27.png"/><Relationship Id="rId2" Type="http://schemas.openxmlformats.org/officeDocument/2006/relationships/audio" Target="../media/media1.wma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microsoft.com/office/2007/relationships/media" Target="../media/media1.wma"/><Relationship Id="rId6" Type="http://schemas.openxmlformats.org/officeDocument/2006/relationships/audio" Target="../media/media3.wav"/><Relationship Id="rId11" Type="http://schemas.openxmlformats.org/officeDocument/2006/relationships/image" Target="../media/image9.png"/><Relationship Id="rId24" Type="http://schemas.openxmlformats.org/officeDocument/2006/relationships/image" Target="../media/image19.gif"/><Relationship Id="rId32" Type="http://schemas.openxmlformats.org/officeDocument/2006/relationships/image" Target="../media/image26.png"/><Relationship Id="rId5" Type="http://schemas.microsoft.com/office/2007/relationships/media" Target="../media/media3.wav"/><Relationship Id="rId15" Type="http://schemas.openxmlformats.org/officeDocument/2006/relationships/slide" Target="slide8.xml"/><Relationship Id="rId23" Type="http://schemas.openxmlformats.org/officeDocument/2006/relationships/image" Target="../media/image18.gif"/><Relationship Id="rId28" Type="http://schemas.openxmlformats.org/officeDocument/2006/relationships/slide" Target="slide7.xml"/><Relationship Id="rId36" Type="http://schemas.openxmlformats.org/officeDocument/2006/relationships/image" Target="../media/image29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audio" Target="../media/media2.mp3"/><Relationship Id="rId9" Type="http://schemas.openxmlformats.org/officeDocument/2006/relationships/audio" Target="../media/audio1.wav"/><Relationship Id="rId14" Type="http://schemas.openxmlformats.org/officeDocument/2006/relationships/image" Target="../media/image12.gif"/><Relationship Id="rId22" Type="http://schemas.openxmlformats.org/officeDocument/2006/relationships/image" Target="../media/image17.png"/><Relationship Id="rId27" Type="http://schemas.openxmlformats.org/officeDocument/2006/relationships/image" Target="../media/image22.png"/><Relationship Id="rId30" Type="http://schemas.openxmlformats.org/officeDocument/2006/relationships/image" Target="../media/image24.png"/><Relationship Id="rId35" Type="http://schemas.microsoft.com/office/2007/relationships/hdphoto" Target="../media/hdphoto2.wdp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audio" Target="../media/media4.wav"/><Relationship Id="rId7" Type="http://schemas.openxmlformats.org/officeDocument/2006/relationships/image" Target="../media/image35.png"/><Relationship Id="rId2" Type="http://schemas.microsoft.com/office/2007/relationships/media" Target="../media/media4.wav"/><Relationship Id="rId1" Type="http://schemas.openxmlformats.org/officeDocument/2006/relationships/tags" Target="../tags/tag1.xml"/><Relationship Id="rId6" Type="http://schemas.openxmlformats.org/officeDocument/2006/relationships/slide" Target="slide3.xml"/><Relationship Id="rId5" Type="http://schemas.openxmlformats.org/officeDocument/2006/relationships/image" Target="../media/image34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slide" Target="slide3.xml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38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64" y="4261697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70859" y="2236661"/>
            <a:ext cx="63176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13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88687" y="1611083"/>
            <a:ext cx="589279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Mai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gấp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Nam </a:t>
            </a:r>
            <a:r>
              <a:rPr lang="en-US" sz="28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cái thuyền 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thuyền</a:t>
            </a: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72414" y="1620871"/>
            <a:ext cx="59256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 startAt="2"/>
            </a:pP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 cái thuyền Nam gấp được kém Mai là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8 - 6 = 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 (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>
              <a:lnSpc>
                <a:spcPct val="150000"/>
              </a:lnSpc>
            </a:pP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2 </a:t>
            </a:r>
            <a:r>
              <a:rPr lang="en-US" sz="280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cái</a:t>
            </a:r>
            <a:r>
              <a:rPr lang="en-US" sz="28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thuyền</a:t>
            </a: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AutoNum type="alphaLcParenR"/>
            </a:pPr>
            <a:endParaRPr lang="en-US" sz="28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78627" y="2190186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611626" y="2841349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0" y="5649490"/>
            <a:ext cx="1993900" cy="1219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giải bài toán về hơn, kém bao nhiêu.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3621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toán với số đo độ dài có đơn vị xăng-ti-mét.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764" y="3720664"/>
            <a:ext cx="11370985" cy="722200"/>
            <a:chOff x="1993495" y="1167015"/>
            <a:chExt cx="8919503" cy="722200"/>
          </a:xfrm>
        </p:grpSpPr>
        <p:pic>
          <p:nvPicPr>
            <p:cNvPr id="18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5" y="1167015"/>
              <a:ext cx="655438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5" y="1235727"/>
              <a:ext cx="80935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So sánh độ dài của vật với số đo xăng-ti-mét.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458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7581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988938" y="902286"/>
            <a:ext cx="31470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Khởi động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73083" y="19538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Nêu cách trình bày bài giải toán có lời văn?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1221345" y="3001328"/>
            <a:ext cx="1021011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Khi trình bày bài giải cần viết 3 bước:</a:t>
            </a:r>
          </a:p>
          <a:p>
            <a:pPr marL="457200" indent="-457200">
              <a:buFontTx/>
              <a:buChar char="-"/>
            </a:pPr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Bước 1: Câu lời giải</a:t>
            </a:r>
          </a:p>
          <a:p>
            <a:pPr marL="457200" indent="-457200">
              <a:buFontTx/>
              <a:buChar char="-"/>
            </a:pPr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Bước 2: Phép tính</a:t>
            </a:r>
          </a:p>
          <a:p>
            <a:pPr marL="457200" indent="-457200">
              <a:buFontTx/>
              <a:buChar char="-"/>
            </a:pPr>
            <a:r>
              <a:rPr lang="vi-VN" altLang="zh-C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Bước 3: Đáp số 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80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5744731" y="1163031"/>
            <a:ext cx="5140474" cy="5115482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6" name="den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19948" y="3317142"/>
            <a:ext cx="2978230" cy="298509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625611" y="4283333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3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7" name="den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64654" y="3702910"/>
            <a:ext cx="2991971" cy="2991971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9364835" y="4468962"/>
            <a:ext cx="535724" cy="92333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>
                <a:solidFill>
                  <a:schemeClr val="bg1"/>
                </a:solidFill>
              </a:rPr>
              <a:t>4</a:t>
            </a:r>
            <a:endParaRPr lang="vi-VN" sz="5400" b="1">
              <a:solidFill>
                <a:schemeClr val="bg1"/>
              </a:solidFill>
            </a:endParaRPr>
          </a:p>
        </p:txBody>
      </p:sp>
      <p:pic>
        <p:nvPicPr>
          <p:cNvPr id="124" name="den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203" y="797316"/>
            <a:ext cx="2991971" cy="2991971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150" y="6000244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708" y="750666"/>
            <a:ext cx="2991971" cy="2991971"/>
          </a:xfrm>
          <a:prstGeom prst="rect">
            <a:avLst/>
          </a:prstGeom>
        </p:spPr>
      </p:pic>
      <p:pic>
        <p:nvPicPr>
          <p:cNvPr id="141" name="mau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4708" y="3322320"/>
            <a:ext cx="2978230" cy="2978230"/>
          </a:xfrm>
          <a:prstGeom prst="rect">
            <a:avLst/>
          </a:prstGeom>
        </p:spPr>
      </p:pic>
      <p:pic>
        <p:nvPicPr>
          <p:cNvPr id="142" name="mau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895353" y="3710677"/>
            <a:ext cx="2991971" cy="29919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857" y="1462027"/>
            <a:ext cx="1168595" cy="11685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3" y="1453028"/>
            <a:ext cx="1061107" cy="10611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1175" flipH="1" flipV="1">
            <a:off x="-87079" y="1624357"/>
            <a:ext cx="5582765" cy="16777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696" y="1825274"/>
            <a:ext cx="1127571" cy="112757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76623" y="2472748"/>
            <a:ext cx="1084150" cy="2312527"/>
            <a:chOff x="176623" y="2472748"/>
            <a:chExt cx="1084150" cy="2312527"/>
          </a:xfrm>
        </p:grpSpPr>
        <p:pic>
          <p:nvPicPr>
            <p:cNvPr id="27" name="mau1">
              <a:hlinkClick r:id="rId18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67193">
              <a:off x="238505" y="3763007"/>
              <a:ext cx="960386" cy="1084150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583098" y="2472748"/>
              <a:ext cx="115635" cy="1424010"/>
              <a:chOff x="457202" y="2198684"/>
              <a:chExt cx="100328" cy="1240368"/>
            </a:xfrm>
          </p:grpSpPr>
          <p:cxnSp>
            <p:nvCxnSpPr>
              <p:cNvPr id="31" name="Straight Connector 30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Oval 31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271962" y="4169854"/>
              <a:ext cx="704039" cy="400110"/>
            </a:xfrm>
            <a:prstGeom prst="rect">
              <a:avLst/>
            </a:prstGeom>
            <a:solidFill>
              <a:srgbClr val="FF0066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Bức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422" y="2474380"/>
            <a:ext cx="1096024" cy="3019270"/>
            <a:chOff x="1143422" y="2474380"/>
            <a:chExt cx="1096024" cy="3019270"/>
          </a:xfrm>
        </p:grpSpPr>
        <p:pic>
          <p:nvPicPr>
            <p:cNvPr id="25" name="mau2">
              <a:hlinkClick r:id="rId28" action="ppaction://hlinksldjump"/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66248">
              <a:off x="1143422" y="4395100"/>
              <a:ext cx="1096024" cy="1098550"/>
            </a:xfrm>
            <a:prstGeom prst="rect">
              <a:avLst/>
            </a:prstGeom>
          </p:spPr>
        </p:pic>
        <p:grpSp>
          <p:nvGrpSpPr>
            <p:cNvPr id="35" name="Group 34"/>
            <p:cNvGrpSpPr/>
            <p:nvPr/>
          </p:nvGrpSpPr>
          <p:grpSpPr>
            <a:xfrm>
              <a:off x="1511787" y="2474380"/>
              <a:ext cx="115635" cy="1950414"/>
              <a:chOff x="457202" y="2198684"/>
              <a:chExt cx="100328" cy="121349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213447" y="4733130"/>
              <a:ext cx="921727" cy="400110"/>
            </a:xfrm>
            <a:prstGeom prst="rect">
              <a:avLst/>
            </a:prstGeom>
            <a:solidFill>
              <a:srgbClr val="FFC000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>
                  <a:latin typeface="Open Sans Extrabold" pitchFamily="34" charset="0"/>
                  <a:cs typeface="Rod" pitchFamily="49" charset="-79"/>
                </a:rPr>
                <a:t>tranh</a:t>
              </a:r>
              <a:endParaRPr lang="vi-VN" sz="20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180903" y="2952845"/>
            <a:ext cx="1177597" cy="2100626"/>
            <a:chOff x="2180903" y="2952845"/>
            <a:chExt cx="1177597" cy="2100626"/>
          </a:xfrm>
        </p:grpSpPr>
        <p:pic>
          <p:nvPicPr>
            <p:cNvPr id="26" name="mau5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31103">
              <a:off x="2182257" y="3877227"/>
              <a:ext cx="1174890" cy="1177597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/>
          </p:nvGrpSpPr>
          <p:grpSpPr>
            <a:xfrm>
              <a:off x="2714796" y="2952845"/>
              <a:ext cx="108000" cy="1080000"/>
              <a:chOff x="457202" y="2198684"/>
              <a:chExt cx="100328" cy="1240368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>
                <a:off x="517850" y="2270047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Oval 40"/>
              <p:cNvSpPr/>
              <p:nvPr/>
            </p:nvSpPr>
            <p:spPr>
              <a:xfrm>
                <a:off x="463826" y="3344980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457202" y="2198684"/>
                <a:ext cx="93704" cy="94072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9" name="TextBox 48"/>
            <p:cNvSpPr txBox="1"/>
            <p:nvPr/>
          </p:nvSpPr>
          <p:spPr>
            <a:xfrm>
              <a:off x="2487754" y="4214918"/>
              <a:ext cx="672105" cy="46166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bí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70681" y="2764234"/>
            <a:ext cx="1093461" cy="2778402"/>
            <a:chOff x="3370681" y="2764234"/>
            <a:chExt cx="1093461" cy="2778402"/>
          </a:xfrm>
        </p:grpSpPr>
        <p:pic>
          <p:nvPicPr>
            <p:cNvPr id="28" name="mau6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4551770">
              <a:off x="3370681" y="4449175"/>
              <a:ext cx="1093461" cy="1093461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4015847" y="2764234"/>
              <a:ext cx="115635" cy="1728000"/>
              <a:chOff x="457202" y="2198684"/>
              <a:chExt cx="100328" cy="121349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506352" y="2261802"/>
                <a:ext cx="0" cy="1107765"/>
              </a:xfrm>
              <a:prstGeom prst="line">
                <a:avLst/>
              </a:prstGeom>
              <a:ln w="28575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Oval 44"/>
              <p:cNvSpPr/>
              <p:nvPr/>
            </p:nvSpPr>
            <p:spPr>
              <a:xfrm>
                <a:off x="463826" y="3344980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457202" y="2198684"/>
                <a:ext cx="93704" cy="67194"/>
              </a:xfrm>
              <a:prstGeom prst="ellipse">
                <a:avLst/>
              </a:prstGeom>
              <a:solidFill>
                <a:schemeClr val="bg2">
                  <a:lumMod val="10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3679438" y="4707767"/>
              <a:ext cx="666667" cy="461665"/>
            </a:xfrm>
            <a:prstGeom prst="rect">
              <a:avLst/>
            </a:prstGeom>
            <a:solidFill>
              <a:srgbClr val="FF66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>
                  <a:latin typeface="Open Sans Extrabold" pitchFamily="34" charset="0"/>
                  <a:cs typeface="Rod" pitchFamily="49" charset="-79"/>
                </a:rPr>
                <a:t>ẩn</a:t>
              </a:r>
              <a:endParaRPr lang="vi-VN" sz="2400">
                <a:latin typeface="Open Sans Extrabold" pitchFamily="34" charset="0"/>
                <a:cs typeface="Rod" pitchFamily="49" charset="-79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6629401" y="4251181"/>
            <a:ext cx="1036319" cy="1107996"/>
          </a:xfrm>
          <a:prstGeom prst="rect">
            <a:avLst/>
          </a:prstGeom>
          <a:solidFill>
            <a:srgbClr val="FF00FF"/>
          </a:solidFill>
        </p:spPr>
        <p:txBody>
          <a:bodyPr wrap="squar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3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326363" y="4421881"/>
            <a:ext cx="614271" cy="1107996"/>
          </a:xfrm>
          <a:prstGeom prst="rect">
            <a:avLst/>
          </a:prstGeom>
          <a:solidFill>
            <a:srgbClr val="CC00FF"/>
          </a:solidFill>
        </p:spPr>
        <p:txBody>
          <a:bodyPr wrap="none" rtlCol="0">
            <a:sp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4</a:t>
            </a:r>
            <a:endParaRPr lang="vi-VN" sz="6600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627" y="943140"/>
            <a:ext cx="3053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defTabSz="685800"/>
            <a:r>
              <a:rPr lang="en-US" sz="48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</p:txBody>
      </p:sp>
      <p:sp>
        <p:nvSpPr>
          <p:cNvPr id="51" name="Horizontal Scroll 50"/>
          <p:cNvSpPr/>
          <p:nvPr/>
        </p:nvSpPr>
        <p:spPr>
          <a:xfrm>
            <a:off x="6956868" y="203264"/>
            <a:ext cx="2782207" cy="65682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  <a:endParaRPr lang="vi-VN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12192000" y="5690950"/>
            <a:ext cx="609600" cy="609600"/>
          </a:xfrm>
          <a:prstGeom prst="rect">
            <a:avLst/>
          </a:prstGeom>
        </p:spPr>
      </p:pic>
      <p:pic>
        <p:nvPicPr>
          <p:cNvPr id="11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4944375"/>
            <a:ext cx="609600" cy="609600"/>
          </a:xfrm>
          <a:prstGeom prst="rect">
            <a:avLst/>
          </a:prstGeom>
        </p:spPr>
      </p:pic>
      <p:pic>
        <p:nvPicPr>
          <p:cNvPr id="56" name="mau2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968" y="1163031"/>
            <a:ext cx="2971383" cy="2978230"/>
          </a:xfrm>
          <a:prstGeom prst="rect">
            <a:avLst/>
          </a:prstGeom>
        </p:spPr>
      </p:pic>
      <p:pic>
        <p:nvPicPr>
          <p:cNvPr id="140" name="mau2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178" y="1141507"/>
            <a:ext cx="2971383" cy="297823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3"/>
          <a:stretch>
            <a:fillRect/>
          </a:stretch>
        </p:blipFill>
        <p:spPr>
          <a:xfrm>
            <a:off x="12192000" y="62193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392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809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 isNarration="1">
              <p:cMediaNode vol="80000" showWhenStopped="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2" grpId="0" animBg="1"/>
      <p:bldP spid="55" grpId="0" animBg="1"/>
      <p:bldP spid="53" grpId="0" animBg="1"/>
      <p:bldP spid="54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" y="1239"/>
            <a:ext cx="2100922" cy="22689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101" y="1496717"/>
            <a:ext cx="1694696" cy="21619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9169" y="1135736"/>
            <a:ext cx="1137812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endParaRPr lang="en-US" sz="6600" b="1" spc="1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6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kém nhau bao nhiêu</a:t>
            </a:r>
          </a:p>
          <a:p>
            <a:pPr algn="ctr">
              <a:defRPr/>
            </a:pP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2 - </a:t>
            </a:r>
            <a:r>
              <a:rPr lang="en-US" sz="44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</p:txBody>
      </p:sp>
    </p:spTree>
    <p:extLst>
      <p:ext uri="{BB962C8B-B14F-4D97-AF65-F5344CB8AC3E}">
        <p14:creationId xmlns:p14="http://schemas.microsoft.com/office/powerpoint/2010/main" val="343292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=""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0822564" cy="722200"/>
            <a:chOff x="1993494" y="1167015"/>
            <a:chExt cx="9379356" cy="722200"/>
          </a:xfrm>
        </p:grpSpPr>
        <p:pic>
          <p:nvPicPr>
            <p:cNvPr id="4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4" y="1235727"/>
              <a:ext cx="85533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giải bài toán về hơn, kém bao nhiêu.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3" y="2362161"/>
            <a:ext cx="11144250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Tính toán với số đo độ dài có đơn vị xăng-ti-mét.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5763" y="3720664"/>
            <a:ext cx="11370986" cy="722200"/>
            <a:chOff x="1993494" y="1167015"/>
            <a:chExt cx="8919504" cy="722200"/>
          </a:xfrm>
        </p:grpSpPr>
        <p:pic>
          <p:nvPicPr>
            <p:cNvPr id="18" name="图片 2">
              <a:extLst>
                <a:ext uri="{FF2B5EF4-FFF2-40B4-BE49-F238E27FC236}">
                  <a16:creationId xmlns=""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9" name="文本框 22">
              <a:extLst>
                <a:ext uri="{FF2B5EF4-FFF2-40B4-BE49-F238E27FC236}">
                  <a16:creationId xmlns=""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5" y="1235727"/>
              <a:ext cx="80935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So sánh độ dài của vật với số đo xăng-ti-mét. 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053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4150" y="5710497"/>
            <a:ext cx="2047806" cy="125259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48558" y="479350"/>
            <a:ext cx="1786462" cy="597184"/>
            <a:chOff x="238537" y="208174"/>
            <a:chExt cx="1786462" cy="597184"/>
          </a:xfrm>
        </p:grpSpPr>
        <p:sp>
          <p:nvSpPr>
            <p:cNvPr id="9" name="Rounded Rectangle 8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38537" y="232458"/>
              <a:ext cx="548640" cy="54864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90265" y="20817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536468" y="1209496"/>
            <a:ext cx="10986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Mẫu</a:t>
            </a:r>
            <a:r>
              <a:rPr lang="en-US" sz="28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697622" y="2339289"/>
            <a:ext cx="4282110" cy="662634"/>
          </a:xfrm>
          <a:prstGeom prst="rect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697622" y="3571741"/>
            <a:ext cx="2597427" cy="662634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7697622" y="4804166"/>
            <a:ext cx="3697358" cy="66263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996335" y="190199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227887" y="1915246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518672" y="30832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50224" y="3083221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03722" y="4328873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35274" y="4328873"/>
            <a:ext cx="704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4128" y="2322628"/>
            <a:ext cx="30716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6cm -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4cm = 2cm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4856" y="2855738"/>
            <a:ext cx="64182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2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4723868" y="4580280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3A08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09269" y="3959502"/>
            <a:ext cx="34483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7cm – 4cm =      cm</a:t>
            </a:r>
          </a:p>
        </p:txBody>
      </p:sp>
      <p:sp>
        <p:nvSpPr>
          <p:cNvPr id="34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163440" y="401352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3997034" y="3947154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7072" y="4640192"/>
            <a:ext cx="68911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băng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xăng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</a:t>
            </a:r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mét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848504" y="5686748"/>
            <a:ext cx="3413420" cy="583105"/>
            <a:chOff x="1848504" y="5965841"/>
            <a:chExt cx="3413420" cy="583105"/>
          </a:xfrm>
        </p:grpSpPr>
        <p:sp>
          <p:nvSpPr>
            <p:cNvPr id="39" name="Rectangle: Rounded Corners 9">
              <a:extLst>
                <a:ext uri="{FF2B5EF4-FFF2-40B4-BE49-F238E27FC236}">
                  <a16:creationId xmlns=""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4546994" y="600055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0" name="Rectangle: Rounded Corners 9">
              <a:extLst>
                <a:ext uri="{FF2B5EF4-FFF2-40B4-BE49-F238E27FC236}">
                  <a16:creationId xmlns=""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1848504" y="5965841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  <p:sp>
          <p:nvSpPr>
            <p:cNvPr id="42" name="Rectangle: Rounded Corners 9">
              <a:extLst>
                <a:ext uri="{FF2B5EF4-FFF2-40B4-BE49-F238E27FC236}">
                  <a16:creationId xmlns="" xmlns:a16="http://schemas.microsoft.com/office/drawing/2014/main" id="{C30EB60D-A3B7-449E-B897-E938318C983D}"/>
                </a:ext>
              </a:extLst>
            </p:cNvPr>
            <p:cNvSpPr/>
            <p:nvPr/>
          </p:nvSpPr>
          <p:spPr>
            <a:xfrm>
              <a:off x="3175994" y="6011980"/>
              <a:ext cx="714930" cy="536966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2359229" y="5772735"/>
            <a:ext cx="3365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-     </a:t>
            </a:r>
            <a:r>
              <a:rPr lang="en-US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cm =      cm</a:t>
            </a:r>
          </a:p>
        </p:txBody>
      </p:sp>
      <p:sp>
        <p:nvSpPr>
          <p:cNvPr id="38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4713400" y="5783217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1968795" y="5757302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3329148" y="5768674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081116" y="1700404"/>
            <a:ext cx="169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426491" y="3344831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546994" y="5135483"/>
            <a:ext cx="1645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/>
      <p:bldP spid="17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2" grpId="0"/>
      <p:bldP spid="31" grpId="0"/>
      <p:bldP spid="34" grpId="0" animBg="1"/>
      <p:bldP spid="34" grpId="1" animBg="1"/>
      <p:bldP spid="35" grpId="0"/>
      <p:bldP spid="36" grpId="0"/>
      <p:bldP spid="37" grpId="0"/>
      <p:bldP spid="38" grpId="0" animBg="1"/>
      <p:bldP spid="38" grpId="1" animBg="1"/>
      <p:bldP spid="41" grpId="0" animBg="1"/>
      <p:bldP spid="41" grpId="1" animBg="1"/>
      <p:bldP spid="43" grpId="0" animBg="1"/>
      <p:bldP spid="4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598" y="5654546"/>
            <a:ext cx="1964871" cy="12018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27634" y="403878"/>
            <a:ext cx="4256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nhất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66666" y="1270652"/>
            <a:ext cx="5611092" cy="2105892"/>
            <a:chOff x="3066666" y="1136072"/>
            <a:chExt cx="5611092" cy="210589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813" b="62240" l="28331" r="72255">
                          <a14:foregroundMark x1="31625" y1="39063" x2="65227" y2="39193"/>
                          <a14:foregroundMark x1="32650" y1="41797" x2="65813" y2="41667"/>
                          <a14:foregroundMark x1="55490" y1="53776" x2="69619" y2="536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524" t="32751" r="28351" b="38461"/>
            <a:stretch/>
          </p:blipFill>
          <p:spPr bwMode="auto">
            <a:xfrm>
              <a:off x="3066666" y="1136072"/>
              <a:ext cx="5611092" cy="2105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88642" y="1149926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25cm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rot="21151075">
              <a:off x="4211006" y="1884218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20cm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009624" y="2115050"/>
              <a:ext cx="938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latin typeface="Arial" pitchFamily="34" charset="0"/>
                  <a:cs typeface="Arial" pitchFamily="34" charset="0"/>
                </a:rPr>
                <a:t>10cm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1546059" y="37643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6326719" y="2244913"/>
            <a:ext cx="2890405" cy="118703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011229" y="3523413"/>
            <a:ext cx="1845377" cy="584775"/>
            <a:chOff x="169293" y="220583"/>
            <a:chExt cx="1845377" cy="584775"/>
          </a:xfrm>
        </p:grpSpPr>
        <p:sp>
          <p:nvSpPr>
            <p:cNvPr id="18" name="Rounded Rectangle 17"/>
            <p:cNvSpPr/>
            <p:nvPr/>
          </p:nvSpPr>
          <p:spPr>
            <a:xfrm>
              <a:off x="917049" y="220583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8913" y="220583"/>
              <a:ext cx="82266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69293" y="220583"/>
              <a:ext cx="18453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Arial" pitchFamily="34" charset="0"/>
                  <a:cs typeface="Arial" pitchFamily="34" charset="0"/>
                </a:rPr>
                <a:t> b)        ?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57835" y="4342416"/>
            <a:ext cx="7045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mực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n-US" sz="32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cm. 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4543421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191390" y="5244757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345356" y="5325100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6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222654" y="450003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7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481446" y="5243358"/>
            <a:ext cx="4308772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25cm – 10cm = 15cm)</a:t>
            </a:r>
          </a:p>
        </p:txBody>
      </p:sp>
      <p:sp>
        <p:nvSpPr>
          <p:cNvPr id="28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559762" y="4537582"/>
            <a:ext cx="3897934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(25cm – 20cm = 5cm)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8005" y="974798"/>
            <a:ext cx="192793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752106" y="5064354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896501" y="5769378"/>
            <a:ext cx="1836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3" grpId="0" animBg="1"/>
      <p:bldP spid="23" grpId="1" animBg="1"/>
      <p:bldP spid="24" grpId="0"/>
      <p:bldP spid="25" grpId="0" animBg="1"/>
      <p:bldP spid="25" grpId="1" animBg="1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340" y="5707806"/>
            <a:ext cx="1898560" cy="116130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70499" y="1183549"/>
            <a:ext cx="3415252" cy="2651760"/>
            <a:chOff x="-514743" y="1086679"/>
            <a:chExt cx="3415252" cy="256032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7220" r="37325"/>
            <a:stretch/>
          </p:blipFill>
          <p:spPr>
            <a:xfrm>
              <a:off x="-514743" y="1086679"/>
              <a:ext cx="3410343" cy="256032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36000" l="5892" r="37542">
                          <a14:foregroundMark x1="24747" y1="16143" x2="24579" y2="17143"/>
                          <a14:foregroundMark x1="22559" y1="16000" x2="22727" y2="17857"/>
                          <a14:foregroundMark x1="24411" y1="16000" x2="24411" y2="18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742" b="66570"/>
            <a:stretch/>
          </p:blipFill>
          <p:spPr>
            <a:xfrm>
              <a:off x="932952" y="1219199"/>
              <a:ext cx="1967557" cy="2011680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1938952" y="259368"/>
            <a:ext cx="6614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Ba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rủ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nhau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đo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chiều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357377" y="231925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985923" y="1158495"/>
            <a:ext cx="3470854" cy="2648420"/>
            <a:chOff x="1837456" y="958234"/>
            <a:chExt cx="3470854" cy="26484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500" b="95667" l="10000" r="90000">
                          <a14:foregroundMark x1="36333" y1="5000" x2="38889" y2="29750"/>
                          <a14:foregroundMark x1="36111" y1="29000" x2="44889" y2="28417"/>
                          <a14:foregroundMark x1="49222" y1="28583" x2="53111" y2="29000"/>
                          <a14:foregroundMark x1="37111" y1="30500" x2="39444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39" t="11222" r="37325"/>
            <a:stretch/>
          </p:blipFill>
          <p:spPr>
            <a:xfrm>
              <a:off x="1837456" y="958234"/>
              <a:ext cx="3470854" cy="264842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980" t="37657" r="26545" b="24686"/>
            <a:stretch/>
          </p:blipFill>
          <p:spPr>
            <a:xfrm>
              <a:off x="3319772" y="1377586"/>
              <a:ext cx="1902718" cy="21945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6747910" y="1119191"/>
            <a:ext cx="3817349" cy="2491396"/>
            <a:chOff x="5448824" y="944330"/>
            <a:chExt cx="3817349" cy="2491396"/>
          </a:xfrm>
        </p:grpSpPr>
        <p:grpSp>
          <p:nvGrpSpPr>
            <p:cNvPr id="12" name="Group 11"/>
            <p:cNvGrpSpPr/>
            <p:nvPr/>
          </p:nvGrpSpPr>
          <p:grpSpPr>
            <a:xfrm>
              <a:off x="5448824" y="958234"/>
              <a:ext cx="3817349" cy="2477492"/>
              <a:chOff x="5579123" y="2844558"/>
              <a:chExt cx="3356757" cy="2495426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239" t="24590" r="37325" b="54075"/>
              <a:stretch/>
            </p:blipFill>
            <p:spPr>
              <a:xfrm>
                <a:off x="5579123" y="2844558"/>
                <a:ext cx="3052459" cy="659931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1500" b="95667" l="10000" r="90000">
                            <a14:foregroundMark x1="36333" y1="5000" x2="38889" y2="29750"/>
                            <a14:foregroundMark x1="36111" y1="29000" x2="44889" y2="28417"/>
                            <a14:foregroundMark x1="49222" y1="28583" x2="53111" y2="29000"/>
                            <a14:foregroundMark x1="37111" y1="30500" x2="39444" y2="2958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194" t="34899" r="32370" b="5757"/>
              <a:stretch/>
            </p:blipFill>
            <p:spPr>
              <a:xfrm>
                <a:off x="5883421" y="3504489"/>
                <a:ext cx="3052459" cy="183549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7094473" y="944330"/>
              <a:ext cx="1618707" cy="2450592"/>
              <a:chOff x="4693919" y="3610219"/>
              <a:chExt cx="1618707" cy="2377440"/>
            </a:xfrm>
          </p:grpSpPr>
          <p:sp>
            <p:nvSpPr>
              <p:cNvPr id="15" name="Right Triangle 14"/>
              <p:cNvSpPr/>
              <p:nvPr/>
            </p:nvSpPr>
            <p:spPr>
              <a:xfrm flipV="1">
                <a:off x="5163530" y="3752708"/>
                <a:ext cx="640080" cy="400192"/>
              </a:xfrm>
              <a:prstGeom prst="rtTriangle">
                <a:avLst/>
              </a:prstGeom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1000" b="36857" l="40236" r="73401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386" r="29505" b="62319"/>
              <a:stretch/>
            </p:blipFill>
            <p:spPr>
              <a:xfrm>
                <a:off x="4693919" y="3610219"/>
                <a:ext cx="1618707" cy="2377440"/>
              </a:xfrm>
              <a:prstGeom prst="rect">
                <a:avLst/>
              </a:prstGeom>
            </p:spPr>
          </p:pic>
        </p:grpSp>
      </p:grpSp>
      <p:sp>
        <p:nvSpPr>
          <p:cNvPr id="28" name="TextBox 27"/>
          <p:cNvSpPr txBox="1"/>
          <p:nvPr/>
        </p:nvSpPr>
        <p:spPr>
          <a:xfrm>
            <a:off x="3169614" y="1164108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56cm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954973" y="1322387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54cm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65539" y="836793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59cm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4761" y="3916974"/>
            <a:ext cx="4996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" pitchFamily="34" charset="0"/>
                <a:cs typeface="Arial" pitchFamily="34" charset="0"/>
              </a:rPr>
              <a:t>a) </a:t>
            </a:r>
            <a:r>
              <a:rPr lang="en-US" sz="2800" b="1" err="1"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2800" b="1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1010812" y="4569392"/>
            <a:ext cx="1837362" cy="584775"/>
            <a:chOff x="169293" y="162527"/>
            <a:chExt cx="1837362" cy="584775"/>
          </a:xfrm>
        </p:grpSpPr>
        <p:sp>
          <p:nvSpPr>
            <p:cNvPr id="36" name="Rounded Rectangle 35"/>
            <p:cNvSpPr/>
            <p:nvPr/>
          </p:nvSpPr>
          <p:spPr>
            <a:xfrm>
              <a:off x="888021" y="162527"/>
              <a:ext cx="671273" cy="584775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78913" y="220583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69293" y="206069"/>
              <a:ext cx="18373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latin typeface="Arial" pitchFamily="34" charset="0"/>
                  <a:cs typeface="Arial" pitchFamily="34" charset="0"/>
                </a:rPr>
                <a:t> b)          ?</a:t>
              </a: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322283" y="5227770"/>
            <a:ext cx="70460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cao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        cm.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thấp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       cm.</a:t>
            </a:r>
          </a:p>
        </p:txBody>
      </p:sp>
      <p:sp>
        <p:nvSpPr>
          <p:cNvPr id="30" name="Oval 29"/>
          <p:cNvSpPr/>
          <p:nvPr/>
        </p:nvSpPr>
        <p:spPr>
          <a:xfrm>
            <a:off x="3607236" y="2425758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42" name="Oval 41"/>
          <p:cNvSpPr/>
          <p:nvPr/>
        </p:nvSpPr>
        <p:spPr>
          <a:xfrm>
            <a:off x="6414079" y="2740306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8" name="Oval 47"/>
          <p:cNvSpPr/>
          <p:nvPr/>
        </p:nvSpPr>
        <p:spPr>
          <a:xfrm>
            <a:off x="9049060" y="2150657"/>
            <a:ext cx="365760" cy="36576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49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69458" y="5356205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30006" y="5912401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: Rounded Corners 7">
            <a:extLst>
              <a:ext uri="{FF2B5EF4-FFF2-40B4-BE49-F238E27FC236}">
                <a16:creationId xmlns="" xmlns:a16="http://schemas.microsoft.com/office/drawing/2014/main" id="{081E25D3-CA2A-45F5-9E1A-C95205EE09AC}"/>
              </a:ext>
            </a:extLst>
          </p:cNvPr>
          <p:cNvSpPr/>
          <p:nvPr/>
        </p:nvSpPr>
        <p:spPr>
          <a:xfrm>
            <a:off x="6983160" y="5994436"/>
            <a:ext cx="408622" cy="387462"/>
          </a:xfrm>
          <a:prstGeom prst="roundRect">
            <a:avLst>
              <a:gd name="adj" fmla="val 0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3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6818196" y="5295092"/>
            <a:ext cx="714930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04362" y="3919081"/>
            <a:ext cx="25811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Rô</a:t>
            </a:r>
            <a:r>
              <a:rPr lang="en-US" sz="28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bốt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800" dirty="0"/>
          </a:p>
        </p:txBody>
      </p:sp>
      <p:sp>
        <p:nvSpPr>
          <p:cNvPr id="40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642555" y="5281453"/>
            <a:ext cx="4594138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(56cm – 54cm =  2cm)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9">
            <a:extLst>
              <a:ext uri="{FF2B5EF4-FFF2-40B4-BE49-F238E27FC236}">
                <a16:creationId xmlns="" xmlns:a16="http://schemas.microsoft.com/office/drawing/2014/main" id="{C30EB60D-A3B7-449E-B897-E938318C983D}"/>
              </a:ext>
            </a:extLst>
          </p:cNvPr>
          <p:cNvSpPr/>
          <p:nvPr/>
        </p:nvSpPr>
        <p:spPr>
          <a:xfrm>
            <a:off x="7715197" y="5976289"/>
            <a:ext cx="4594138" cy="53696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(59cm – 54cm =  5cm)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9" grpId="0"/>
      <p:bldP spid="49" grpId="0" animBg="1"/>
      <p:bldP spid="49" grpId="1" animBg="1"/>
      <p:bldP spid="51" grpId="0"/>
      <p:bldP spid="52" grpId="0" animBg="1"/>
      <p:bldP spid="52" grpId="1" animBg="1"/>
      <p:bldP spid="53" grpId="0"/>
      <p:bldP spid="31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443" b="70052" l="35725" r="60981">
                        <a14:foregroundMark x1="58199" y1="57161" x2="59883" y2="60807"/>
                        <a14:foregroundMark x1="58272" y1="57813" x2="55930" y2="59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445" t="46875" r="38379" b="30253"/>
          <a:stretch/>
        </p:blipFill>
        <p:spPr bwMode="auto">
          <a:xfrm>
            <a:off x="3442696" y="1468245"/>
            <a:ext cx="5219514" cy="2564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532287" y="591738"/>
            <a:ext cx="10456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giấy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hình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.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933579" y="739913"/>
            <a:ext cx="548640" cy="54864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33579" y="4409813"/>
            <a:ext cx="86693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Nam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gấp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kém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Mai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cái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?</a:t>
            </a:r>
            <a:endParaRPr lang="vi-VN" sz="3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553029" y="5107559"/>
            <a:ext cx="6386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325257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68259" y="5107559"/>
            <a:ext cx="7315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532287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36739" y="5833273"/>
            <a:ext cx="8229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94255" y="5833273"/>
            <a:ext cx="64008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55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4|1.4|1.3|0.8|1.1|0.9|0.9|0.9|0.8|0.9|0.8|0.8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594</Words>
  <Application>Microsoft Office PowerPoint</Application>
  <PresentationFormat>Widescreen</PresentationFormat>
  <Paragraphs>115</Paragraphs>
  <Slides>12</Slides>
  <Notes>8</Notes>
  <HiddenSlides>0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Times New Roman</vt:lpstr>
      <vt:lpstr>宋体</vt:lpstr>
      <vt:lpstr>Arial</vt:lpstr>
      <vt:lpstr>Open Sans Extrabold</vt:lpstr>
      <vt:lpstr>Calibri Light</vt:lpstr>
      <vt:lpstr>思源黑体 CN Bold</vt:lpstr>
      <vt:lpstr>Rod</vt:lpstr>
      <vt:lpstr>等线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Administrator</cp:lastModifiedBy>
  <cp:revision>190</cp:revision>
  <dcterms:created xsi:type="dcterms:W3CDTF">2018-10-29T09:59:25Z</dcterms:created>
  <dcterms:modified xsi:type="dcterms:W3CDTF">2022-09-23T03:37:56Z</dcterms:modified>
</cp:coreProperties>
</file>