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2" r:id="rId2"/>
    <p:sldMasterId id="2147483712" r:id="rId3"/>
    <p:sldMasterId id="2147483735" r:id="rId4"/>
  </p:sldMasterIdLst>
  <p:notesMasterIdLst>
    <p:notesMasterId r:id="rId16"/>
  </p:notesMasterIdLst>
  <p:sldIdLst>
    <p:sldId id="256" r:id="rId5"/>
    <p:sldId id="505" r:id="rId6"/>
    <p:sldId id="526" r:id="rId7"/>
    <p:sldId id="258" r:id="rId8"/>
    <p:sldId id="2007577114" r:id="rId9"/>
    <p:sldId id="259" r:id="rId10"/>
    <p:sldId id="260" r:id="rId11"/>
    <p:sldId id="2007577115" r:id="rId12"/>
    <p:sldId id="261" r:id="rId13"/>
    <p:sldId id="2007577162" r:id="rId14"/>
    <p:sldId id="510" r:id="rId15"/>
  </p:sldIdLst>
  <p:sldSz cx="12192000" cy="6858000"/>
  <p:notesSz cx="6858000" cy="9144000"/>
  <p:embeddedFontLst>
    <p:embeddedFont>
      <p:font typeface="等线" panose="02010600030101010101" pitchFamily="2" charset="-122"/>
      <p:regular r:id="rId17"/>
      <p:bold r:id="rId18"/>
    </p:embeddedFont>
    <p:embeddedFont>
      <p:font typeface="Arial-Rounded" panose="020B0500000000000000" pitchFamily="34" charset="0"/>
      <p:regular r:id="rId19"/>
    </p:embeddedFont>
    <p:embeddedFont>
      <p:font typeface="Barlow Condensed" panose="00000506000000000000" pitchFamily="2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okie" panose="020B0604020202020204" charset="0"/>
      <p:regular r:id="rId28"/>
    </p:embeddedFont>
    <p:embeddedFont>
      <p:font typeface="HP001 4 hàng" panose="020B0603050302020204" pitchFamily="34" charset="0"/>
      <p:regular r:id="rId29"/>
      <p:bold r:id="rId30"/>
    </p:embeddedFont>
    <p:embeddedFont>
      <p:font typeface="HP001 4H" panose="020B0603050302020204" pitchFamily="34" charset="0"/>
      <p:regular r:id="rId31"/>
      <p:bold r:id="rId32"/>
    </p:embeddedFont>
    <p:embeddedFont>
      <p:font typeface="HP001 5 hàng" panose="020B0603050302020204" pitchFamily="34" charset="0"/>
      <p:regular r:id="rId33"/>
      <p:bold r:id="rId34"/>
    </p:embeddedFont>
    <p:embeddedFont>
      <p:font typeface="Lato" panose="020F0502020204030203" pitchFamily="34" charset="0"/>
      <p:regular r:id="rId35"/>
      <p:bold r:id="rId36"/>
      <p:italic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2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customschemas.google.com/relationships/presentationmetadata" Target="meta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tableStyles" Target="tableStyles.xml"/><Relationship Id="rId20" Type="http://schemas.openxmlformats.org/officeDocument/2006/relationships/font" Target="fonts/font4.fntdata"/><Relationship Id="rId41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24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3AD677-048F-409F-AACD-0A0B5EF61C8C}" type="slidenum">
              <a:rPr kumimoji="0" lang="zh-CN" alt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zh-CN" alt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6347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3AD677-048F-409F-AACD-0A0B5EF61C8C}" type="slidenum">
              <a:rPr kumimoji="0" lang="zh-CN" alt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zh-CN" alt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6347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8938" y="685800"/>
            <a:ext cx="60801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750" indent="0" eaLnBrk="1" hangingPunct="1">
              <a:spcBef>
                <a:spcPct val="0"/>
              </a:spcBef>
              <a:buNone/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81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1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gi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3.xml"/><Relationship Id="rId4" Type="http://schemas.openxmlformats.org/officeDocument/2006/relationships/slide" Target="../slides/slide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4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4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14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4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4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4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6" name="Google Shape;106;p14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4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8" name="Google Shape;108;p14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oogle Shape;111;p14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" name="Google Shape;112;p14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9" name="Google Shape;169;p14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70" name="Google Shape;170;p14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" name="Google Shape;171;p14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2" name="Google Shape;172;p14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4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4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4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4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4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4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4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4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14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14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4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4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14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4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14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4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4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4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14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14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4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14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14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6" name="Google Shape;196;p14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Google Shape;236;p14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7" name="Google Shape;237;p14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14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14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14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31239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6353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8394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2022/4/24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421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0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42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821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090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1304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873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7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2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8760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7227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09730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02149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359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0595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703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1130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33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097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9448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872102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94992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4155993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20459" y="5520399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670270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7655" y="179664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81428" y="232600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72650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7498" y="245433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5727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41696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4189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28247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26513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105175" y="24864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5177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108700" y="1198525"/>
            <a:ext cx="5519700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108700" y="2063905"/>
            <a:ext cx="5519700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30998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20620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850" y="557126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511153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939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7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48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61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60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29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25800" y="1470417"/>
            <a:ext cx="734040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96600" y="4893379"/>
            <a:ext cx="5398800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87336" y="5133935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27311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41020959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398099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09676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9289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08019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8201" y="2351000"/>
            <a:ext cx="7975600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92591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134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5898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875332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6775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528333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159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736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11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2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</p:spTree>
    <p:extLst>
      <p:ext uri="{BB962C8B-B14F-4D97-AF65-F5344CB8AC3E}">
        <p14:creationId xmlns:p14="http://schemas.microsoft.com/office/powerpoint/2010/main" val="3217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81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41119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35546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1" name="Google Shape;2601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602" name="Google Shape;2602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603" name="Google Shape;2603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604" name="Google Shape;2604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605" name="Google Shape;2605;p1"/>
            <p:cNvSpPr txBox="1"/>
            <p:nvPr/>
          </p:nvSpPr>
          <p:spPr>
            <a:xfrm>
              <a:off x="1556465" y="237678"/>
              <a:ext cx="2125815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76923C"/>
                  </a:solidFill>
                  <a:latin typeface="Arial" panose="020B0604020202020204" pitchFamily="34" charset="0"/>
                  <a:ea typeface="Cookie"/>
                  <a:cs typeface="Arial" panose="020B0604020202020204" pitchFamily="34" charset="0"/>
                  <a:sym typeface="Cookie"/>
                </a:rPr>
                <a:t>CHỦ ĐỀ 12</a:t>
              </a:r>
              <a:endParaRPr sz="2800" b="0" i="0" u="none" strike="noStrike" cap="none">
                <a:solidFill>
                  <a:srgbClr val="76923C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endParaRPr>
            </a:p>
          </p:txBody>
        </p:sp>
      </p:grpSp>
      <p:sp>
        <p:nvSpPr>
          <p:cNvPr id="2606" name="Google Shape;2606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2607" name="Google Shape;2607;p1"/>
          <p:cNvSpPr txBox="1"/>
          <p:nvPr/>
        </p:nvSpPr>
        <p:spPr>
          <a:xfrm>
            <a:off x="2579143" y="2142314"/>
            <a:ext cx="694944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BÀI 63: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LUYỆN TẬP CHUNG</a:t>
            </a:r>
            <a:endParaRPr sz="60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2865" y="1192316"/>
            <a:ext cx="3191547" cy="3378464"/>
            <a:chOff x="954880" y="2484888"/>
            <a:chExt cx="2014662" cy="2198295"/>
          </a:xfrm>
        </p:grpSpPr>
        <p:sp>
          <p:nvSpPr>
            <p:cNvPr id="18" name="椭圆 17"/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01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68456" y="2880495"/>
              <a:ext cx="178382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T</a:t>
              </a: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hực hiện được phép cộng, phép trừ (không nhớ và có nhớ) trong phạm vi 1000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dobe 繁黑體 Std B" pitchFamily="34" charset="-128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759527" y="3675090"/>
            <a:ext cx="3411419" cy="3171942"/>
            <a:chOff x="954879" y="2484889"/>
            <a:chExt cx="2517551" cy="2198294"/>
          </a:xfrm>
        </p:grpSpPr>
        <p:sp>
          <p:nvSpPr>
            <p:cNvPr id="51" name="椭圆 50"/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02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050299" y="2886483"/>
              <a:ext cx="2243589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Nhận biết được ý nghĩa thực tiễn của phép trừ thông qua tranh ảnh, hình vẽ hoặc tình huống thực tiễn.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495713" y="1629823"/>
            <a:ext cx="3411419" cy="3378464"/>
            <a:chOff x="954880" y="2484888"/>
            <a:chExt cx="2014662" cy="2198295"/>
          </a:xfrm>
        </p:grpSpPr>
        <p:sp>
          <p:nvSpPr>
            <p:cNvPr id="55" name="椭圆 54"/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rgbClr val="90BE2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rgbClr val="90BE2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03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167160" y="2880495"/>
              <a:ext cx="158946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1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Xác định được các hình khối, hình phẳng.</a:t>
              </a:r>
              <a:endParaRPr kumimoji="0" lang="en-US" altLang="zh-CN" sz="21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dobe 繁黑體 Std B" pitchFamily="34" charset="-128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30067" y="1023184"/>
            <a:ext cx="6131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  <p:grpSp>
        <p:nvGrpSpPr>
          <p:cNvPr id="15" name="组合 53">
            <a:extLst>
              <a:ext uri="{FF2B5EF4-FFF2-40B4-BE49-F238E27FC236}">
                <a16:creationId xmlns:a16="http://schemas.microsoft.com/office/drawing/2014/main" id="{D2C887F3-8C70-40FA-97BB-AAF2906192EA}"/>
              </a:ext>
            </a:extLst>
          </p:cNvPr>
          <p:cNvGrpSpPr/>
          <p:nvPr/>
        </p:nvGrpSpPr>
        <p:grpSpPr>
          <a:xfrm>
            <a:off x="8693446" y="3429000"/>
            <a:ext cx="3411419" cy="3378464"/>
            <a:chOff x="954880" y="2484888"/>
            <a:chExt cx="2014662" cy="2198295"/>
          </a:xfrm>
        </p:grpSpPr>
        <p:sp>
          <p:nvSpPr>
            <p:cNvPr id="16" name="椭圆 54">
              <a:extLst>
                <a:ext uri="{FF2B5EF4-FFF2-40B4-BE49-F238E27FC236}">
                  <a16:creationId xmlns:a16="http://schemas.microsoft.com/office/drawing/2014/main" id="{B14637FC-57CC-4768-AE45-AF5C1FB48E02}"/>
                </a:ext>
              </a:extLst>
            </p:cNvPr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椭圆 55">
              <a:extLst>
                <a:ext uri="{FF2B5EF4-FFF2-40B4-BE49-F238E27FC236}">
                  <a16:creationId xmlns:a16="http://schemas.microsoft.com/office/drawing/2014/main" id="{026BC637-C8EC-4E9D-97EC-EA0D040A2B0C}"/>
                </a:ext>
              </a:extLst>
            </p:cNvPr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04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" name="椭圆 56">
              <a:extLst>
                <a:ext uri="{FF2B5EF4-FFF2-40B4-BE49-F238E27FC236}">
                  <a16:creationId xmlns:a16="http://schemas.microsoft.com/office/drawing/2014/main" id="{1B9980E1-37E2-4942-9C61-D6E09E548BEA}"/>
                </a:ext>
              </a:extLst>
            </p:cNvPr>
            <p:cNvSpPr/>
            <p:nvPr/>
          </p:nvSpPr>
          <p:spPr>
            <a:xfrm>
              <a:off x="1167160" y="2880495"/>
              <a:ext cx="158946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16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Giải quyết được một số vấn đề gắn với việc giải bài toán có lời văn có một bước tính liên quan đến ý nghĩa thực tiễn của phép tính.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dobe 繁黑體 Std B" pitchFamily="34" charset="-128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52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" y="8483"/>
            <a:ext cx="12161836" cy="68410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4" y="1473046"/>
            <a:ext cx="2895749" cy="2044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217" y="2859531"/>
            <a:ext cx="1159718" cy="40691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23" y="4957677"/>
            <a:ext cx="3606613" cy="18918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34033" y="1905581"/>
            <a:ext cx="5936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TẠM BIỆT CÁC CON!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712" y="1984783"/>
            <a:ext cx="2099364" cy="21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" y="369564"/>
            <a:ext cx="12161836" cy="68410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216" y="2788812"/>
            <a:ext cx="1159718" cy="40691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22" y="4886958"/>
            <a:ext cx="3606613" cy="1891841"/>
          </a:xfrm>
          <a:prstGeom prst="rect">
            <a:avLst/>
          </a:prstGeom>
        </p:spPr>
      </p:pic>
      <p:sp>
        <p:nvSpPr>
          <p:cNvPr id="10" name="Google Shape;1613;p39">
            <a:extLst>
              <a:ext uri="{FF2B5EF4-FFF2-40B4-BE49-F238E27FC236}">
                <a16:creationId xmlns:a16="http://schemas.microsoft.com/office/drawing/2014/main" id="{20D063AE-F3F0-4F04-AFEB-C25757D014A5}"/>
              </a:ext>
            </a:extLst>
          </p:cNvPr>
          <p:cNvSpPr txBox="1">
            <a:spLocks/>
          </p:cNvSpPr>
          <p:nvPr/>
        </p:nvSpPr>
        <p:spPr>
          <a:xfrm>
            <a:off x="2163087" y="56228"/>
            <a:ext cx="7865826" cy="1369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5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1" name="Google Shape;1617;p39">
            <a:extLst>
              <a:ext uri="{FF2B5EF4-FFF2-40B4-BE49-F238E27FC236}">
                <a16:creationId xmlns:a16="http://schemas.microsoft.com/office/drawing/2014/main" id="{73EED503-23CB-4C8F-82F6-F4D7859066EB}"/>
              </a:ext>
            </a:extLst>
          </p:cNvPr>
          <p:cNvGrpSpPr/>
          <p:nvPr/>
        </p:nvGrpSpPr>
        <p:grpSpPr>
          <a:xfrm flipH="1">
            <a:off x="15082" y="5004280"/>
            <a:ext cx="1093529" cy="1281921"/>
            <a:chOff x="1362549" y="3263217"/>
            <a:chExt cx="822181" cy="963825"/>
          </a:xfrm>
        </p:grpSpPr>
        <p:sp>
          <p:nvSpPr>
            <p:cNvPr id="12" name="Google Shape;1618;p39">
              <a:extLst>
                <a:ext uri="{FF2B5EF4-FFF2-40B4-BE49-F238E27FC236}">
                  <a16:creationId xmlns:a16="http://schemas.microsoft.com/office/drawing/2014/main" id="{E0FF6CA9-9E17-4861-84D6-9565F6456F6D}"/>
                </a:ext>
              </a:extLst>
            </p:cNvPr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19;p39">
              <a:extLst>
                <a:ext uri="{FF2B5EF4-FFF2-40B4-BE49-F238E27FC236}">
                  <a16:creationId xmlns:a16="http://schemas.microsoft.com/office/drawing/2014/main" id="{2F7D02D7-2CCA-4711-B504-BF42B58D17E7}"/>
                </a:ext>
              </a:extLst>
            </p:cNvPr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" name="Google Shape;1620;p39">
              <a:extLst>
                <a:ext uri="{FF2B5EF4-FFF2-40B4-BE49-F238E27FC236}">
                  <a16:creationId xmlns:a16="http://schemas.microsoft.com/office/drawing/2014/main" id="{F5F74CA1-D665-40EE-A612-F282A6EE5FEE}"/>
                </a:ext>
              </a:extLst>
            </p:cNvPr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5" name="Google Shape;1621;p39">
                <a:extLst>
                  <a:ext uri="{FF2B5EF4-FFF2-40B4-BE49-F238E27FC236}">
                    <a16:creationId xmlns:a16="http://schemas.microsoft.com/office/drawing/2014/main" id="{3271C6D9-0971-493F-88D0-105E8B7D6E7F}"/>
                  </a:ext>
                </a:extLst>
              </p:cNvPr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1622;p39">
                <a:extLst>
                  <a:ext uri="{FF2B5EF4-FFF2-40B4-BE49-F238E27FC236}">
                    <a16:creationId xmlns:a16="http://schemas.microsoft.com/office/drawing/2014/main" id="{6653D5D1-8B7D-4A64-B0F7-089BE886327B}"/>
                  </a:ext>
                </a:extLst>
              </p:cNvPr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623;p39">
                <a:extLst>
                  <a:ext uri="{FF2B5EF4-FFF2-40B4-BE49-F238E27FC236}">
                    <a16:creationId xmlns:a16="http://schemas.microsoft.com/office/drawing/2014/main" id="{9C829E1D-9203-4E84-9FDA-3AB3AA6C1FAE}"/>
                  </a:ext>
                </a:extLst>
              </p:cNvPr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1624;p39">
                <a:extLst>
                  <a:ext uri="{FF2B5EF4-FFF2-40B4-BE49-F238E27FC236}">
                    <a16:creationId xmlns:a16="http://schemas.microsoft.com/office/drawing/2014/main" id="{CF0EDB99-0985-45E6-9E1A-5BF4DC21F115}"/>
                  </a:ext>
                </a:extLst>
              </p:cNvPr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" name="Google Shape;1637;p39">
            <a:extLst>
              <a:ext uri="{FF2B5EF4-FFF2-40B4-BE49-F238E27FC236}">
                <a16:creationId xmlns:a16="http://schemas.microsoft.com/office/drawing/2014/main" id="{7A8D51CD-242F-4620-844D-51C99940A408}"/>
              </a:ext>
            </a:extLst>
          </p:cNvPr>
          <p:cNvGrpSpPr/>
          <p:nvPr/>
        </p:nvGrpSpPr>
        <p:grpSpPr>
          <a:xfrm rot="1059618">
            <a:off x="505203" y="577472"/>
            <a:ext cx="577537" cy="439243"/>
            <a:chOff x="5841679" y="4053505"/>
            <a:chExt cx="278328" cy="211668"/>
          </a:xfrm>
        </p:grpSpPr>
        <p:sp>
          <p:nvSpPr>
            <p:cNvPr id="20" name="Google Shape;1638;p39">
              <a:extLst>
                <a:ext uri="{FF2B5EF4-FFF2-40B4-BE49-F238E27FC236}">
                  <a16:creationId xmlns:a16="http://schemas.microsoft.com/office/drawing/2014/main" id="{9EABB5BC-7701-4DAE-A773-FEE4938D6451}"/>
                </a:ext>
              </a:extLst>
            </p:cNvPr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639;p39">
              <a:extLst>
                <a:ext uri="{FF2B5EF4-FFF2-40B4-BE49-F238E27FC236}">
                  <a16:creationId xmlns:a16="http://schemas.microsoft.com/office/drawing/2014/main" id="{CC02AABA-08D1-4F1F-A81A-6182A4A4169F}"/>
                </a:ext>
              </a:extLst>
            </p:cNvPr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640;p39">
              <a:extLst>
                <a:ext uri="{FF2B5EF4-FFF2-40B4-BE49-F238E27FC236}">
                  <a16:creationId xmlns:a16="http://schemas.microsoft.com/office/drawing/2014/main" id="{B1121B07-46F9-4A39-9466-45A8651E4D0A}"/>
                </a:ext>
              </a:extLst>
            </p:cNvPr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641;p39">
              <a:extLst>
                <a:ext uri="{FF2B5EF4-FFF2-40B4-BE49-F238E27FC236}">
                  <a16:creationId xmlns:a16="http://schemas.microsoft.com/office/drawing/2014/main" id="{13AA58BE-9D61-4DD9-9CCF-45533DF48538}"/>
                </a:ext>
              </a:extLst>
            </p:cNvPr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" name="Google Shape;1642;p39">
            <a:extLst>
              <a:ext uri="{FF2B5EF4-FFF2-40B4-BE49-F238E27FC236}">
                <a16:creationId xmlns:a16="http://schemas.microsoft.com/office/drawing/2014/main" id="{6A630E91-F870-4CA7-AAF1-1299891CA6D2}"/>
              </a:ext>
            </a:extLst>
          </p:cNvPr>
          <p:cNvGrpSpPr/>
          <p:nvPr/>
        </p:nvGrpSpPr>
        <p:grpSpPr>
          <a:xfrm rot="3273994">
            <a:off x="11394875" y="985263"/>
            <a:ext cx="666870" cy="626660"/>
            <a:chOff x="6276222" y="5478184"/>
            <a:chExt cx="335402" cy="315179"/>
          </a:xfrm>
        </p:grpSpPr>
        <p:sp>
          <p:nvSpPr>
            <p:cNvPr id="27" name="Google Shape;1643;p39">
              <a:extLst>
                <a:ext uri="{FF2B5EF4-FFF2-40B4-BE49-F238E27FC236}">
                  <a16:creationId xmlns:a16="http://schemas.microsoft.com/office/drawing/2014/main" id="{63B36D69-C6F3-4A55-AE4C-C0B886498F24}"/>
                </a:ext>
              </a:extLst>
            </p:cNvPr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644;p39">
              <a:extLst>
                <a:ext uri="{FF2B5EF4-FFF2-40B4-BE49-F238E27FC236}">
                  <a16:creationId xmlns:a16="http://schemas.microsoft.com/office/drawing/2014/main" id="{C8628408-61BD-4FBA-BC9E-5AF7A35AA365}"/>
                </a:ext>
              </a:extLst>
            </p:cNvPr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" name="Google Shape;1698;p42">
            <a:extLst>
              <a:ext uri="{FF2B5EF4-FFF2-40B4-BE49-F238E27FC236}">
                <a16:creationId xmlns:a16="http://schemas.microsoft.com/office/drawing/2014/main" id="{FF3D3906-3C77-41EA-B382-29B626E4197B}"/>
              </a:ext>
            </a:extLst>
          </p:cNvPr>
          <p:cNvGrpSpPr/>
          <p:nvPr/>
        </p:nvGrpSpPr>
        <p:grpSpPr>
          <a:xfrm flipH="1">
            <a:off x="721331" y="2131287"/>
            <a:ext cx="726062" cy="682749"/>
            <a:chOff x="3187875" y="1320975"/>
            <a:chExt cx="545897" cy="513332"/>
          </a:xfrm>
        </p:grpSpPr>
        <p:sp>
          <p:nvSpPr>
            <p:cNvPr id="30" name="Google Shape;1699;p42">
              <a:extLst>
                <a:ext uri="{FF2B5EF4-FFF2-40B4-BE49-F238E27FC236}">
                  <a16:creationId xmlns:a16="http://schemas.microsoft.com/office/drawing/2014/main" id="{DB6C4E2F-7C81-49E1-AD95-0E70C68535E1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700;p42">
              <a:extLst>
                <a:ext uri="{FF2B5EF4-FFF2-40B4-BE49-F238E27FC236}">
                  <a16:creationId xmlns:a16="http://schemas.microsoft.com/office/drawing/2014/main" id="{1637B8F5-57A7-4EA0-BC42-67057C71F7BE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701;p42">
              <a:extLst>
                <a:ext uri="{FF2B5EF4-FFF2-40B4-BE49-F238E27FC236}">
                  <a16:creationId xmlns:a16="http://schemas.microsoft.com/office/drawing/2014/main" id="{28671439-B338-468D-92EF-A23F31578454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702;p42">
              <a:extLst>
                <a:ext uri="{FF2B5EF4-FFF2-40B4-BE49-F238E27FC236}">
                  <a16:creationId xmlns:a16="http://schemas.microsoft.com/office/drawing/2014/main" id="{82C63391-701E-4146-8A94-5ECF07F69406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703;p42">
              <a:extLst>
                <a:ext uri="{FF2B5EF4-FFF2-40B4-BE49-F238E27FC236}">
                  <a16:creationId xmlns:a16="http://schemas.microsoft.com/office/drawing/2014/main" id="{8A904631-8F73-4FDE-ABCF-D24619A16987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704;p42">
              <a:extLst>
                <a:ext uri="{FF2B5EF4-FFF2-40B4-BE49-F238E27FC236}">
                  <a16:creationId xmlns:a16="http://schemas.microsoft.com/office/drawing/2014/main" id="{6CB4E861-A530-4127-891C-F6C1A757733A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705;p42">
              <a:extLst>
                <a:ext uri="{FF2B5EF4-FFF2-40B4-BE49-F238E27FC236}">
                  <a16:creationId xmlns:a16="http://schemas.microsoft.com/office/drawing/2014/main" id="{C629936A-7E6F-4F2C-A7B9-CB788C6E317F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9" name="Google Shape;1613;p39">
            <a:extLst>
              <a:ext uri="{FF2B5EF4-FFF2-40B4-BE49-F238E27FC236}">
                <a16:creationId xmlns:a16="http://schemas.microsoft.com/office/drawing/2014/main" id="{A72FC7C8-5596-4994-951F-0A94468DC52E}"/>
              </a:ext>
            </a:extLst>
          </p:cNvPr>
          <p:cNvSpPr txBox="1">
            <a:spLocks/>
          </p:cNvSpPr>
          <p:nvPr/>
        </p:nvSpPr>
        <p:spPr>
          <a:xfrm>
            <a:off x="1615682" y="959451"/>
            <a:ext cx="9089880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6246A"/>
              </a:buClr>
              <a:buSzPts val="5200"/>
              <a:buFont typeface="Annie Use Your Telescope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nnie Use Your Telescope"/>
              </a:rPr>
              <a:t>BÀI 63: LUYỆN TẬP CHUNG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nnie Use Your Telescop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6246A"/>
              </a:buClr>
              <a:buSzPts val="5200"/>
              <a:buFont typeface="Annie Use Your Telescope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nnie Use Your Telescope"/>
              </a:rPr>
              <a:t>          </a:t>
            </a:r>
            <a:endParaRPr kumimoji="0" lang="vi-VN" sz="8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nnie Use Your Telescope"/>
            </a:endParaRPr>
          </a:p>
        </p:txBody>
      </p:sp>
      <p:sp>
        <p:nvSpPr>
          <p:cNvPr id="44" name="Google Shape;1616;p39">
            <a:extLst>
              <a:ext uri="{FF2B5EF4-FFF2-40B4-BE49-F238E27FC236}">
                <a16:creationId xmlns:a16="http://schemas.microsoft.com/office/drawing/2014/main" id="{2005D5A4-3B9F-4A90-B1F4-D156B00EA8A9}"/>
              </a:ext>
            </a:extLst>
          </p:cNvPr>
          <p:cNvSpPr txBox="1">
            <a:spLocks/>
          </p:cNvSpPr>
          <p:nvPr/>
        </p:nvSpPr>
        <p:spPr>
          <a:xfrm>
            <a:off x="10065889" y="222645"/>
            <a:ext cx="1887566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Trang 94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DB0238-9933-4589-ABFE-576DFAC0D64B}"/>
              </a:ext>
            </a:extLst>
          </p:cNvPr>
          <p:cNvSpPr txBox="1"/>
          <p:nvPr/>
        </p:nvSpPr>
        <p:spPr>
          <a:xfrm>
            <a:off x="5419874" y="1985684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256329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2865" y="1192316"/>
            <a:ext cx="3191547" cy="3378464"/>
            <a:chOff x="954880" y="2484888"/>
            <a:chExt cx="2014662" cy="2198295"/>
          </a:xfrm>
        </p:grpSpPr>
        <p:sp>
          <p:nvSpPr>
            <p:cNvPr id="18" name="椭圆 17"/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01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68456" y="2880495"/>
              <a:ext cx="178382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T</a:t>
              </a: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hực hiện được phép cộng, phép trừ (không nhớ và có nhớ) trong phạm vi 1000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dobe 繁黑體 Std B" pitchFamily="34" charset="-128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759527" y="3675090"/>
            <a:ext cx="3411419" cy="3171942"/>
            <a:chOff x="954879" y="2484889"/>
            <a:chExt cx="2517551" cy="2198294"/>
          </a:xfrm>
        </p:grpSpPr>
        <p:sp>
          <p:nvSpPr>
            <p:cNvPr id="51" name="椭圆 50"/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02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050299" y="2886483"/>
              <a:ext cx="2243589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Nhận biết được ý nghĩa thực tiễn của phép trừ thông qua tranh ảnh, hình vẽ hoặc tình huống thực tiễn.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495713" y="1629823"/>
            <a:ext cx="3411419" cy="3378464"/>
            <a:chOff x="954880" y="2484888"/>
            <a:chExt cx="2014662" cy="2198295"/>
          </a:xfrm>
        </p:grpSpPr>
        <p:sp>
          <p:nvSpPr>
            <p:cNvPr id="55" name="椭圆 54"/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rgbClr val="90BE2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rgbClr val="90BE2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03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167160" y="2880495"/>
              <a:ext cx="158946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1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Xác định được các hình khối, hình phẳng.</a:t>
              </a:r>
              <a:endParaRPr kumimoji="0" lang="en-US" altLang="zh-CN" sz="21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dobe 繁黑體 Std B" pitchFamily="34" charset="-128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30067" y="1023184"/>
            <a:ext cx="6131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  <p:grpSp>
        <p:nvGrpSpPr>
          <p:cNvPr id="15" name="组合 53">
            <a:extLst>
              <a:ext uri="{FF2B5EF4-FFF2-40B4-BE49-F238E27FC236}">
                <a16:creationId xmlns:a16="http://schemas.microsoft.com/office/drawing/2014/main" id="{D2C887F3-8C70-40FA-97BB-AAF2906192EA}"/>
              </a:ext>
            </a:extLst>
          </p:cNvPr>
          <p:cNvGrpSpPr/>
          <p:nvPr/>
        </p:nvGrpSpPr>
        <p:grpSpPr>
          <a:xfrm>
            <a:off x="8693446" y="3429000"/>
            <a:ext cx="3411419" cy="3378464"/>
            <a:chOff x="954880" y="2484888"/>
            <a:chExt cx="2014662" cy="2198295"/>
          </a:xfrm>
        </p:grpSpPr>
        <p:sp>
          <p:nvSpPr>
            <p:cNvPr id="16" name="椭圆 54">
              <a:extLst>
                <a:ext uri="{FF2B5EF4-FFF2-40B4-BE49-F238E27FC236}">
                  <a16:creationId xmlns:a16="http://schemas.microsoft.com/office/drawing/2014/main" id="{B14637FC-57CC-4768-AE45-AF5C1FB48E02}"/>
                </a:ext>
              </a:extLst>
            </p:cNvPr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椭圆 55">
              <a:extLst>
                <a:ext uri="{FF2B5EF4-FFF2-40B4-BE49-F238E27FC236}">
                  <a16:creationId xmlns:a16="http://schemas.microsoft.com/office/drawing/2014/main" id="{026BC637-C8EC-4E9D-97EC-EA0D040A2B0C}"/>
                </a:ext>
              </a:extLst>
            </p:cNvPr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04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" name="椭圆 56">
              <a:extLst>
                <a:ext uri="{FF2B5EF4-FFF2-40B4-BE49-F238E27FC236}">
                  <a16:creationId xmlns:a16="http://schemas.microsoft.com/office/drawing/2014/main" id="{1B9980E1-37E2-4942-9C61-D6E09E548BEA}"/>
                </a:ext>
              </a:extLst>
            </p:cNvPr>
            <p:cNvSpPr/>
            <p:nvPr/>
          </p:nvSpPr>
          <p:spPr>
            <a:xfrm>
              <a:off x="1167160" y="2880495"/>
              <a:ext cx="158946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16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Giải quyết được một số vấn đề gắn với việc giải bài toán có lời văn có một bước tính liên quan đến ý nghĩa thực tiễn của phép tính.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dobe 繁黑體 Std B" pitchFamily="34" charset="-128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384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1100429" y="1859203"/>
            <a:ext cx="9964218" cy="1141942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1098698" y="1235633"/>
            <a:ext cx="3546119" cy="570588"/>
            <a:chOff x="1399143" y="1405451"/>
            <a:chExt cx="3546119" cy="570588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901632" y="1441337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Đặt tính rồi tính ?</a:t>
              </a:r>
              <a:endParaRPr/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399143" y="1405451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23" name="Google Shape;2623;p3"/>
          <p:cNvSpPr txBox="1"/>
          <p:nvPr/>
        </p:nvSpPr>
        <p:spPr>
          <a:xfrm>
            <a:off x="1566470" y="3426828"/>
            <a:ext cx="23776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8" name="Google Shape;2628;p3"/>
          <p:cNvSpPr txBox="1"/>
          <p:nvPr/>
        </p:nvSpPr>
        <p:spPr>
          <a:xfrm>
            <a:off x="4077687" y="3426828"/>
            <a:ext cx="36393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3" name="Google Shape;2633;p3"/>
          <p:cNvSpPr txBox="1"/>
          <p:nvPr/>
        </p:nvSpPr>
        <p:spPr>
          <a:xfrm>
            <a:off x="6804805" y="3426828"/>
            <a:ext cx="363930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267 + 731          328 + 56             698 – 47        721 - 350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E7726E-72D3-4A13-93D9-A3E23DD96B09}"/>
              </a:ext>
            </a:extLst>
          </p:cNvPr>
          <p:cNvCxnSpPr>
            <a:cxnSpLocks/>
          </p:cNvCxnSpPr>
          <p:nvPr/>
        </p:nvCxnSpPr>
        <p:spPr>
          <a:xfrm>
            <a:off x="1725990" y="1757335"/>
            <a:ext cx="23786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" y="-54588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30" y="2247414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29" y="7031"/>
            <a:ext cx="10156721" cy="7109445"/>
          </a:xfrm>
          <a:prstGeom prst="rect">
            <a:avLst/>
          </a:prstGeom>
        </p:spPr>
      </p:pic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203691" y="317852"/>
            <a:ext cx="8307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hai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ngày 25  tháng 4 năm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2022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87953" y="948834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24" y="435905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5448" y="1550589"/>
            <a:ext cx="4979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Luyện tập chung ( tiết 1 )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35304C-3D2E-480E-A72F-1E81936EB682}"/>
              </a:ext>
            </a:extLst>
          </p:cNvPr>
          <p:cNvSpPr txBox="1"/>
          <p:nvPr/>
        </p:nvSpPr>
        <p:spPr>
          <a:xfrm>
            <a:off x="1970045" y="2177561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Bài 1: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8F95D-9B5C-4C48-A17C-9F7DC7DA1978}"/>
              </a:ext>
            </a:extLst>
          </p:cNvPr>
          <p:cNvSpPr txBox="1"/>
          <p:nvPr/>
        </p:nvSpPr>
        <p:spPr>
          <a:xfrm>
            <a:off x="3146399" y="4069981"/>
            <a:ext cx="1357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0F346A-DBFB-47DD-8694-A445372BBC84}"/>
              </a:ext>
            </a:extLst>
          </p:cNvPr>
          <p:cNvSpPr txBox="1"/>
          <p:nvPr/>
        </p:nvSpPr>
        <p:spPr>
          <a:xfrm>
            <a:off x="4695865" y="2774407"/>
            <a:ext cx="1357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328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A0E39C-EE75-4A1E-BC76-93C4133BC233}"/>
              </a:ext>
            </a:extLst>
          </p:cNvPr>
          <p:cNvSpPr txBox="1"/>
          <p:nvPr/>
        </p:nvSpPr>
        <p:spPr>
          <a:xfrm>
            <a:off x="4577384" y="3399590"/>
            <a:ext cx="1357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  56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grpSp>
        <p:nvGrpSpPr>
          <p:cNvPr id="29" name="Google Shape;2620;p3">
            <a:extLst>
              <a:ext uri="{FF2B5EF4-FFF2-40B4-BE49-F238E27FC236}">
                <a16:creationId xmlns:a16="http://schemas.microsoft.com/office/drawing/2014/main" id="{5F6C5EFB-1741-4509-82E7-3F9839BE0A83}"/>
              </a:ext>
            </a:extLst>
          </p:cNvPr>
          <p:cNvGrpSpPr/>
          <p:nvPr/>
        </p:nvGrpSpPr>
        <p:grpSpPr>
          <a:xfrm>
            <a:off x="4618633" y="3008180"/>
            <a:ext cx="1116540" cy="1012980"/>
            <a:chOff x="1461560" y="2337894"/>
            <a:chExt cx="1116540" cy="1040306"/>
          </a:xfrm>
        </p:grpSpPr>
        <p:sp>
          <p:nvSpPr>
            <p:cNvPr id="30" name="Google Shape;2623;p3">
              <a:extLst>
                <a:ext uri="{FF2B5EF4-FFF2-40B4-BE49-F238E27FC236}">
                  <a16:creationId xmlns:a16="http://schemas.microsoft.com/office/drawing/2014/main" id="{1677D860-AF98-47F1-BDD7-BCFCF6BB65FD}"/>
                </a:ext>
              </a:extLst>
            </p:cNvPr>
            <p:cNvSpPr txBox="1"/>
            <p:nvPr/>
          </p:nvSpPr>
          <p:spPr>
            <a:xfrm>
              <a:off x="1461560" y="2337894"/>
              <a:ext cx="237760" cy="853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HP001 4 hàng" panose="020B0603050302020204" pitchFamily="34" charset="0"/>
                  <a:sym typeface="Arial"/>
                </a:rPr>
                <a:t>+</a:t>
              </a:r>
            </a:p>
          </p:txBody>
        </p:sp>
        <p:cxnSp>
          <p:nvCxnSpPr>
            <p:cNvPr id="31" name="Google Shape;2624;p3">
              <a:extLst>
                <a:ext uri="{FF2B5EF4-FFF2-40B4-BE49-F238E27FC236}">
                  <a16:creationId xmlns:a16="http://schemas.microsoft.com/office/drawing/2014/main" id="{F10AEFA3-A3C4-4C97-B7CF-94B3C9124A4C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1CCFAD2-043B-40DA-A1AD-D86379F2A53B}"/>
              </a:ext>
            </a:extLst>
          </p:cNvPr>
          <p:cNvSpPr txBox="1"/>
          <p:nvPr/>
        </p:nvSpPr>
        <p:spPr>
          <a:xfrm>
            <a:off x="6718928" y="2786924"/>
            <a:ext cx="1357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698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0AE462-12D8-4020-9B59-B6EE0D0C4747}"/>
              </a:ext>
            </a:extLst>
          </p:cNvPr>
          <p:cNvSpPr txBox="1"/>
          <p:nvPr/>
        </p:nvSpPr>
        <p:spPr>
          <a:xfrm>
            <a:off x="6605386" y="3414165"/>
            <a:ext cx="1357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  47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grpSp>
        <p:nvGrpSpPr>
          <p:cNvPr id="34" name="Google Shape;2620;p3">
            <a:extLst>
              <a:ext uri="{FF2B5EF4-FFF2-40B4-BE49-F238E27FC236}">
                <a16:creationId xmlns:a16="http://schemas.microsoft.com/office/drawing/2014/main" id="{91D1C296-96FD-4E9E-B835-BE7EAA0AC7E1}"/>
              </a:ext>
            </a:extLst>
          </p:cNvPr>
          <p:cNvGrpSpPr/>
          <p:nvPr/>
        </p:nvGrpSpPr>
        <p:grpSpPr>
          <a:xfrm>
            <a:off x="6680052" y="2971860"/>
            <a:ext cx="1011630" cy="1084874"/>
            <a:chOff x="1566470" y="2418890"/>
            <a:chExt cx="1011630" cy="959310"/>
          </a:xfrm>
        </p:grpSpPr>
        <p:sp>
          <p:nvSpPr>
            <p:cNvPr id="35" name="Google Shape;2623;p3">
              <a:extLst>
                <a:ext uri="{FF2B5EF4-FFF2-40B4-BE49-F238E27FC236}">
                  <a16:creationId xmlns:a16="http://schemas.microsoft.com/office/drawing/2014/main" id="{26424CF7-4704-4035-B1F9-0C08E3126404}"/>
                </a:ext>
              </a:extLst>
            </p:cNvPr>
            <p:cNvSpPr txBox="1"/>
            <p:nvPr/>
          </p:nvSpPr>
          <p:spPr>
            <a:xfrm>
              <a:off x="1566470" y="2418890"/>
              <a:ext cx="237760" cy="7347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HP001 4 hàng" panose="020B0603050302020204" pitchFamily="34" charset="0"/>
                </a:rPr>
                <a:t>-</a:t>
              </a:r>
              <a:endParaRPr sz="3200">
                <a:solidFill>
                  <a:schemeClr val="dk1"/>
                </a:solidFill>
                <a:latin typeface="HP001 4 hàng" panose="020B0603050302020204" pitchFamily="34" charset="0"/>
                <a:sym typeface="Arial"/>
              </a:endParaRPr>
            </a:p>
          </p:txBody>
        </p:sp>
        <p:cxnSp>
          <p:nvCxnSpPr>
            <p:cNvPr id="36" name="Google Shape;2624;p3">
              <a:extLst>
                <a:ext uri="{FF2B5EF4-FFF2-40B4-BE49-F238E27FC236}">
                  <a16:creationId xmlns:a16="http://schemas.microsoft.com/office/drawing/2014/main" id="{1D31109C-8BC3-44C2-BB10-937663C83ED1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46283F7-F059-4C9B-AFEB-7CFE92ADAF73}"/>
              </a:ext>
            </a:extLst>
          </p:cNvPr>
          <p:cNvSpPr txBox="1"/>
          <p:nvPr/>
        </p:nvSpPr>
        <p:spPr>
          <a:xfrm>
            <a:off x="8768138" y="2782817"/>
            <a:ext cx="1357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721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70348D-821E-42CC-8616-45EF5C561CDD}"/>
              </a:ext>
            </a:extLst>
          </p:cNvPr>
          <p:cNvSpPr txBox="1"/>
          <p:nvPr/>
        </p:nvSpPr>
        <p:spPr>
          <a:xfrm>
            <a:off x="8768138" y="3384572"/>
            <a:ext cx="1357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350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grpSp>
        <p:nvGrpSpPr>
          <p:cNvPr id="39" name="Google Shape;2620;p3">
            <a:extLst>
              <a:ext uri="{FF2B5EF4-FFF2-40B4-BE49-F238E27FC236}">
                <a16:creationId xmlns:a16="http://schemas.microsoft.com/office/drawing/2014/main" id="{0598223F-E87E-4454-AE18-8E139C2A9FBD}"/>
              </a:ext>
            </a:extLst>
          </p:cNvPr>
          <p:cNvGrpSpPr/>
          <p:nvPr/>
        </p:nvGrpSpPr>
        <p:grpSpPr>
          <a:xfrm>
            <a:off x="8618244" y="2984503"/>
            <a:ext cx="1201892" cy="1042457"/>
            <a:chOff x="1376208" y="2265055"/>
            <a:chExt cx="1201892" cy="1113145"/>
          </a:xfrm>
        </p:grpSpPr>
        <p:sp>
          <p:nvSpPr>
            <p:cNvPr id="40" name="Google Shape;2623;p3">
              <a:extLst>
                <a:ext uri="{FF2B5EF4-FFF2-40B4-BE49-F238E27FC236}">
                  <a16:creationId xmlns:a16="http://schemas.microsoft.com/office/drawing/2014/main" id="{36E519ED-FEC5-488B-A25F-93266797C043}"/>
                </a:ext>
              </a:extLst>
            </p:cNvPr>
            <p:cNvSpPr txBox="1"/>
            <p:nvPr/>
          </p:nvSpPr>
          <p:spPr>
            <a:xfrm>
              <a:off x="1376208" y="2265055"/>
              <a:ext cx="237760" cy="887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HP001 4 hàng" panose="020B0603050302020204" pitchFamily="34" charset="0"/>
                </a:rPr>
                <a:t>-</a:t>
              </a:r>
              <a:endParaRPr sz="3200">
                <a:solidFill>
                  <a:schemeClr val="dk1"/>
                </a:solidFill>
                <a:latin typeface="HP001 4 hàng" panose="020B0603050302020204" pitchFamily="34" charset="0"/>
                <a:sym typeface="Arial"/>
              </a:endParaRPr>
            </a:p>
          </p:txBody>
        </p:sp>
        <p:cxnSp>
          <p:nvCxnSpPr>
            <p:cNvPr id="41" name="Google Shape;2624;p3">
              <a:extLst>
                <a:ext uri="{FF2B5EF4-FFF2-40B4-BE49-F238E27FC236}">
                  <a16:creationId xmlns:a16="http://schemas.microsoft.com/office/drawing/2014/main" id="{41E4B9BB-0AB1-460B-9A7F-15FB7399EC16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955197D-9481-46E0-A7F8-18B5EF413E7F}"/>
              </a:ext>
            </a:extLst>
          </p:cNvPr>
          <p:cNvSpPr txBox="1"/>
          <p:nvPr/>
        </p:nvSpPr>
        <p:spPr>
          <a:xfrm>
            <a:off x="4644011" y="4015978"/>
            <a:ext cx="12871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384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B0186F-085F-4FCF-ABE6-39B78942275C}"/>
              </a:ext>
            </a:extLst>
          </p:cNvPr>
          <p:cNvSpPr txBox="1"/>
          <p:nvPr/>
        </p:nvSpPr>
        <p:spPr>
          <a:xfrm>
            <a:off x="6726510" y="3992097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651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C02EEB6-A0F5-49BE-92A7-8F7D3DD1F340}"/>
              </a:ext>
            </a:extLst>
          </p:cNvPr>
          <p:cNvSpPr txBox="1"/>
          <p:nvPr/>
        </p:nvSpPr>
        <p:spPr>
          <a:xfrm>
            <a:off x="8818404" y="4011234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371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108F39-2AA6-4A78-9833-C9C8A44D4603}"/>
              </a:ext>
            </a:extLst>
          </p:cNvPr>
          <p:cNvSpPr txBox="1"/>
          <p:nvPr/>
        </p:nvSpPr>
        <p:spPr>
          <a:xfrm>
            <a:off x="2665261" y="2779067"/>
            <a:ext cx="1357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  <a:sym typeface="Arial"/>
              </a:rPr>
              <a:t> 267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2D825F0-1706-4486-B4BB-F5AD18609FC9}"/>
              </a:ext>
            </a:extLst>
          </p:cNvPr>
          <p:cNvSpPr txBox="1"/>
          <p:nvPr/>
        </p:nvSpPr>
        <p:spPr>
          <a:xfrm>
            <a:off x="2726647" y="3405576"/>
            <a:ext cx="1357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  <a:sym typeface="Arial"/>
              </a:rPr>
              <a:t> 731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3A5319-63F1-4E39-8EB2-6C88794284F3}"/>
              </a:ext>
            </a:extLst>
          </p:cNvPr>
          <p:cNvSpPr txBox="1"/>
          <p:nvPr/>
        </p:nvSpPr>
        <p:spPr>
          <a:xfrm>
            <a:off x="2673702" y="4015939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998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Google Shape;2623;p3">
            <a:extLst>
              <a:ext uri="{FF2B5EF4-FFF2-40B4-BE49-F238E27FC236}">
                <a16:creationId xmlns:a16="http://schemas.microsoft.com/office/drawing/2014/main" id="{D14D3F94-ADE6-4FEE-A282-BF42AEE861AA}"/>
              </a:ext>
            </a:extLst>
          </p:cNvPr>
          <p:cNvSpPr txBox="1"/>
          <p:nvPr/>
        </p:nvSpPr>
        <p:spPr>
          <a:xfrm>
            <a:off x="2636620" y="3027168"/>
            <a:ext cx="23776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+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sym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36F3A4-5F62-4537-A4AE-24EAD468FDDA}"/>
              </a:ext>
            </a:extLst>
          </p:cNvPr>
          <p:cNvCxnSpPr/>
          <p:nvPr/>
        </p:nvCxnSpPr>
        <p:spPr>
          <a:xfrm>
            <a:off x="2890169" y="4026889"/>
            <a:ext cx="88169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56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9" name="Google Shape;2649;p4"/>
          <p:cNvGrpSpPr/>
          <p:nvPr/>
        </p:nvGrpSpPr>
        <p:grpSpPr>
          <a:xfrm>
            <a:off x="956694" y="602558"/>
            <a:ext cx="3614218" cy="570588"/>
            <a:chOff x="1296327" y="1647588"/>
            <a:chExt cx="3614218" cy="570588"/>
          </a:xfrm>
        </p:grpSpPr>
        <p:sp>
          <p:nvSpPr>
            <p:cNvPr id="2650" name="Google Shape;2650;p4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hình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2" name="Google Shape;2652;p4"/>
          <p:cNvSpPr/>
          <p:nvPr/>
        </p:nvSpPr>
        <p:spPr>
          <a:xfrm>
            <a:off x="1358536" y="1591642"/>
            <a:ext cx="1661008" cy="1661008"/>
          </a:xfrm>
          <a:prstGeom prst="cube">
            <a:avLst>
              <a:gd name="adj" fmla="val 25000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4"/>
          <p:cNvSpPr/>
          <p:nvPr/>
        </p:nvSpPr>
        <p:spPr>
          <a:xfrm>
            <a:off x="3375660" y="1591641"/>
            <a:ext cx="2364378" cy="1661008"/>
          </a:xfrm>
          <a:prstGeom prst="cube">
            <a:avLst>
              <a:gd name="adj" fmla="val 25000"/>
            </a:avLst>
          </a:prstGeom>
          <a:solidFill>
            <a:srgbClr val="92CCD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4"/>
          <p:cNvSpPr/>
          <p:nvPr/>
        </p:nvSpPr>
        <p:spPr>
          <a:xfrm>
            <a:off x="8987246" y="1393673"/>
            <a:ext cx="1397726" cy="1858976"/>
          </a:xfrm>
          <a:prstGeom prst="can">
            <a:avLst>
              <a:gd name="adj" fmla="val 25000"/>
            </a:avLst>
          </a:prstGeom>
          <a:solidFill>
            <a:srgbClr val="F4928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4"/>
          <p:cNvSpPr/>
          <p:nvPr/>
        </p:nvSpPr>
        <p:spPr>
          <a:xfrm>
            <a:off x="6392243" y="1393673"/>
            <a:ext cx="1858976" cy="185897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6" name="Google Shape;2656;p4"/>
          <p:cNvGrpSpPr/>
          <p:nvPr/>
        </p:nvGrpSpPr>
        <p:grpSpPr>
          <a:xfrm>
            <a:off x="1560951" y="2272935"/>
            <a:ext cx="959430" cy="585288"/>
            <a:chOff x="1560951" y="2272935"/>
            <a:chExt cx="959430" cy="585288"/>
          </a:xfrm>
        </p:grpSpPr>
        <p:sp>
          <p:nvSpPr>
            <p:cNvPr id="2657" name="Google Shape;2657;p4"/>
            <p:cNvSpPr txBox="1"/>
            <p:nvPr/>
          </p:nvSpPr>
          <p:spPr>
            <a:xfrm>
              <a:off x="1565720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"/>
            <p:cNvSpPr txBox="1"/>
            <p:nvPr/>
          </p:nvSpPr>
          <p:spPr>
            <a:xfrm>
              <a:off x="1560951" y="2273448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9" name="Google Shape;2659;p4"/>
          <p:cNvGrpSpPr/>
          <p:nvPr/>
        </p:nvGrpSpPr>
        <p:grpSpPr>
          <a:xfrm>
            <a:off x="3982348" y="2272934"/>
            <a:ext cx="954661" cy="584776"/>
            <a:chOff x="3982348" y="2272934"/>
            <a:chExt cx="954661" cy="584776"/>
          </a:xfrm>
        </p:grpSpPr>
        <p:sp>
          <p:nvSpPr>
            <p:cNvPr id="2660" name="Google Shape;2660;p4"/>
            <p:cNvSpPr txBox="1"/>
            <p:nvPr/>
          </p:nvSpPr>
          <p:spPr>
            <a:xfrm>
              <a:off x="3982348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"/>
            <p:cNvSpPr txBox="1"/>
            <p:nvPr/>
          </p:nvSpPr>
          <p:spPr>
            <a:xfrm>
              <a:off x="3987920" y="227293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2" name="Google Shape;2662;p4"/>
          <p:cNvGrpSpPr/>
          <p:nvPr/>
        </p:nvGrpSpPr>
        <p:grpSpPr>
          <a:xfrm>
            <a:off x="6895365" y="2090055"/>
            <a:ext cx="954661" cy="588823"/>
            <a:chOff x="6895365" y="2090055"/>
            <a:chExt cx="954661" cy="588823"/>
          </a:xfrm>
        </p:grpSpPr>
        <p:sp>
          <p:nvSpPr>
            <p:cNvPr id="2663" name="Google Shape;2663;p4"/>
            <p:cNvSpPr txBox="1"/>
            <p:nvPr/>
          </p:nvSpPr>
          <p:spPr>
            <a:xfrm>
              <a:off x="6895365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"/>
            <p:cNvSpPr txBox="1"/>
            <p:nvPr/>
          </p:nvSpPr>
          <p:spPr>
            <a:xfrm>
              <a:off x="6904103" y="2094103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5" name="Google Shape;2665;p4"/>
          <p:cNvGrpSpPr/>
          <p:nvPr/>
        </p:nvGrpSpPr>
        <p:grpSpPr>
          <a:xfrm>
            <a:off x="9298931" y="2090055"/>
            <a:ext cx="954661" cy="588825"/>
            <a:chOff x="9298931" y="2090055"/>
            <a:chExt cx="954661" cy="588825"/>
          </a:xfrm>
        </p:grpSpPr>
        <p:sp>
          <p:nvSpPr>
            <p:cNvPr id="2666" name="Google Shape;2666;p4"/>
            <p:cNvSpPr txBox="1"/>
            <p:nvPr/>
          </p:nvSpPr>
          <p:spPr>
            <a:xfrm>
              <a:off x="9298931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"/>
            <p:cNvSpPr txBox="1"/>
            <p:nvPr/>
          </p:nvSpPr>
          <p:spPr>
            <a:xfrm>
              <a:off x="9298931" y="2094105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8" name="Google Shape;2668;p4"/>
          <p:cNvSpPr txBox="1"/>
          <p:nvPr/>
        </p:nvSpPr>
        <p:spPr>
          <a:xfrm>
            <a:off x="956694" y="3539002"/>
            <a:ext cx="614681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tổng của hai số ghi trên khối lập phương và khối cầu.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hiệu của hai số ghi trên khối hộp chữ nhật và khối trụ.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9" name="Google Shape;2669;p4"/>
          <p:cNvCxnSpPr/>
          <p:nvPr/>
        </p:nvCxnSpPr>
        <p:spPr>
          <a:xfrm>
            <a:off x="2078421" y="4193177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0" name="Google Shape;2670;p4"/>
          <p:cNvCxnSpPr/>
          <p:nvPr/>
        </p:nvCxnSpPr>
        <p:spPr>
          <a:xfrm>
            <a:off x="1011083" y="4812515"/>
            <a:ext cx="184968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1" name="Google Shape;2671;p4"/>
          <p:cNvCxnSpPr/>
          <p:nvPr/>
        </p:nvCxnSpPr>
        <p:spPr>
          <a:xfrm>
            <a:off x="3496478" y="4812515"/>
            <a:ext cx="135861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2" name="Google Shape;2672;p4"/>
          <p:cNvSpPr txBox="1"/>
          <p:nvPr/>
        </p:nvSpPr>
        <p:spPr>
          <a:xfrm>
            <a:off x="7742826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4"/>
          <p:cNvSpPr txBox="1"/>
          <p:nvPr/>
        </p:nvSpPr>
        <p:spPr>
          <a:xfrm>
            <a:off x="8912459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4"/>
          <p:cNvSpPr txBox="1"/>
          <p:nvPr/>
        </p:nvSpPr>
        <p:spPr>
          <a:xfrm>
            <a:off x="9351144" y="3975157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888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5" name="Google Shape;2675;p4"/>
          <p:cNvCxnSpPr/>
          <p:nvPr/>
        </p:nvCxnSpPr>
        <p:spPr>
          <a:xfrm>
            <a:off x="2043050" y="5416732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6" name="Google Shape;2676;p4"/>
          <p:cNvCxnSpPr/>
          <p:nvPr/>
        </p:nvCxnSpPr>
        <p:spPr>
          <a:xfrm>
            <a:off x="1011083" y="6071933"/>
            <a:ext cx="216532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7" name="Google Shape;2677;p4"/>
          <p:cNvCxnSpPr/>
          <p:nvPr/>
        </p:nvCxnSpPr>
        <p:spPr>
          <a:xfrm>
            <a:off x="3731981" y="6071933"/>
            <a:ext cx="112348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8" name="Google Shape;2678;p4"/>
          <p:cNvSpPr txBox="1"/>
          <p:nvPr/>
        </p:nvSpPr>
        <p:spPr>
          <a:xfrm>
            <a:off x="7742826" y="5321629"/>
            <a:ext cx="32092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4"/>
          <p:cNvSpPr txBox="1"/>
          <p:nvPr/>
        </p:nvSpPr>
        <p:spPr>
          <a:xfrm>
            <a:off x="8912459" y="5321629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4"/>
          <p:cNvSpPr txBox="1"/>
          <p:nvPr/>
        </p:nvSpPr>
        <p:spPr>
          <a:xfrm>
            <a:off x="9298931" y="5321629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156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4C031E7-25D5-4F0A-94A8-DD89348C36AD}"/>
              </a:ext>
            </a:extLst>
          </p:cNvPr>
          <p:cNvCxnSpPr>
            <a:cxnSpLocks/>
          </p:cNvCxnSpPr>
          <p:nvPr/>
        </p:nvCxnSpPr>
        <p:spPr>
          <a:xfrm>
            <a:off x="1638763" y="1154690"/>
            <a:ext cx="22088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oogle Shape;2672;p4">
            <a:extLst>
              <a:ext uri="{FF2B5EF4-FFF2-40B4-BE49-F238E27FC236}">
                <a16:creationId xmlns:a16="http://schemas.microsoft.com/office/drawing/2014/main" id="{61C8B225-A1FD-4C55-BCE6-4A1DEB257D5E}"/>
              </a:ext>
            </a:extLst>
          </p:cNvPr>
          <p:cNvSpPr txBox="1"/>
          <p:nvPr/>
        </p:nvSpPr>
        <p:spPr>
          <a:xfrm>
            <a:off x="6917084" y="3948874"/>
            <a:ext cx="101481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523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2672;p4">
            <a:extLst>
              <a:ext uri="{FF2B5EF4-FFF2-40B4-BE49-F238E27FC236}">
                <a16:creationId xmlns:a16="http://schemas.microsoft.com/office/drawing/2014/main" id="{F422A45E-4ED1-435A-9B29-2B31098966FA}"/>
              </a:ext>
            </a:extLst>
          </p:cNvPr>
          <p:cNvSpPr txBox="1"/>
          <p:nvPr/>
        </p:nvSpPr>
        <p:spPr>
          <a:xfrm>
            <a:off x="8053198" y="3948873"/>
            <a:ext cx="101481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365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2672;p4">
            <a:extLst>
              <a:ext uri="{FF2B5EF4-FFF2-40B4-BE49-F238E27FC236}">
                <a16:creationId xmlns:a16="http://schemas.microsoft.com/office/drawing/2014/main" id="{825D8F86-A30F-46BE-B540-D31D1A011003}"/>
              </a:ext>
            </a:extLst>
          </p:cNvPr>
          <p:cNvSpPr txBox="1"/>
          <p:nvPr/>
        </p:nvSpPr>
        <p:spPr>
          <a:xfrm>
            <a:off x="6811062" y="5321629"/>
            <a:ext cx="101481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572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672;p4">
            <a:extLst>
              <a:ext uri="{FF2B5EF4-FFF2-40B4-BE49-F238E27FC236}">
                <a16:creationId xmlns:a16="http://schemas.microsoft.com/office/drawing/2014/main" id="{661A4CED-3087-48B9-9DC8-7EE76FEE9BB9}"/>
              </a:ext>
            </a:extLst>
          </p:cNvPr>
          <p:cNvSpPr txBox="1"/>
          <p:nvPr/>
        </p:nvSpPr>
        <p:spPr>
          <a:xfrm>
            <a:off x="8063748" y="5321629"/>
            <a:ext cx="101481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416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5" name="Google Shape;2685;p5"/>
          <p:cNvGrpSpPr/>
          <p:nvPr/>
        </p:nvGrpSpPr>
        <p:grpSpPr>
          <a:xfrm>
            <a:off x="943630" y="649926"/>
            <a:ext cx="6384633" cy="2246769"/>
            <a:chOff x="1296327" y="1616578"/>
            <a:chExt cx="6384633" cy="2246769"/>
          </a:xfrm>
        </p:grpSpPr>
        <p:sp>
          <p:nvSpPr>
            <p:cNvPr id="2686" name="Google Shape;2686;p5"/>
            <p:cNvSpPr txBox="1"/>
            <p:nvPr/>
          </p:nvSpPr>
          <p:spPr>
            <a:xfrm>
              <a:off x="1866914" y="1616578"/>
              <a:ext cx="5814046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 cửa hàng, buổi sáng bán được 259 kg gạo, buổi chiều bán được 175 kg gạo. Hỏi cả hai buổi cửa hàng đó bán được bao nhiêu ki-lô-gam gạo?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8" name="Google Shape;2688;p5"/>
          <p:cNvSpPr txBox="1"/>
          <p:nvPr/>
        </p:nvSpPr>
        <p:spPr>
          <a:xfrm>
            <a:off x="7766971" y="649926"/>
            <a:ext cx="3427897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sym typeface="Arial"/>
              </a:rPr>
              <a:t>Tóm tắt:</a:t>
            </a:r>
            <a:endParaRPr>
              <a:solidFill>
                <a:srgbClr val="FF0000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dk1"/>
                </a:solidFill>
                <a:sym typeface="Arial"/>
              </a:rPr>
              <a:t>Buổi sáng: 259 kg</a:t>
            </a:r>
            <a:endParaRPr i="1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dk1"/>
                </a:solidFill>
                <a:sym typeface="Arial"/>
              </a:rPr>
              <a:t>Buổi chiều: 175 kg</a:t>
            </a:r>
            <a:endParaRPr i="1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dk1"/>
                </a:solidFill>
                <a:sym typeface="Arial"/>
              </a:rPr>
              <a:t>Cả hai buổi: … kg ?</a:t>
            </a:r>
            <a:endParaRPr sz="2800" i="1">
              <a:solidFill>
                <a:schemeClr val="dk1"/>
              </a:solidFill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5F5E64-0468-4699-B273-6A12AFF319DE}"/>
              </a:ext>
            </a:extLst>
          </p:cNvPr>
          <p:cNvCxnSpPr>
            <a:cxnSpLocks/>
          </p:cNvCxnSpPr>
          <p:nvPr/>
        </p:nvCxnSpPr>
        <p:spPr>
          <a:xfrm>
            <a:off x="4077163" y="1061925"/>
            <a:ext cx="1475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EBEEE0-F35D-4742-BCC1-4999D849A23C}"/>
              </a:ext>
            </a:extLst>
          </p:cNvPr>
          <p:cNvCxnSpPr>
            <a:cxnSpLocks/>
          </p:cNvCxnSpPr>
          <p:nvPr/>
        </p:nvCxnSpPr>
        <p:spPr>
          <a:xfrm>
            <a:off x="1665268" y="1499247"/>
            <a:ext cx="180680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122836-A06C-4A74-B425-DB8EECC2D484}"/>
              </a:ext>
            </a:extLst>
          </p:cNvPr>
          <p:cNvCxnSpPr>
            <a:cxnSpLocks/>
          </p:cNvCxnSpPr>
          <p:nvPr/>
        </p:nvCxnSpPr>
        <p:spPr>
          <a:xfrm>
            <a:off x="3343788" y="1487746"/>
            <a:ext cx="22088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35256C-70F4-43BE-B89F-BBAE554DB709}"/>
              </a:ext>
            </a:extLst>
          </p:cNvPr>
          <p:cNvCxnSpPr>
            <a:cxnSpLocks/>
          </p:cNvCxnSpPr>
          <p:nvPr/>
        </p:nvCxnSpPr>
        <p:spPr>
          <a:xfrm>
            <a:off x="1665268" y="1910064"/>
            <a:ext cx="180680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62F69F-51B1-474A-9723-F5A3AA39828F}"/>
              </a:ext>
            </a:extLst>
          </p:cNvPr>
          <p:cNvCxnSpPr>
            <a:cxnSpLocks/>
          </p:cNvCxnSpPr>
          <p:nvPr/>
        </p:nvCxnSpPr>
        <p:spPr>
          <a:xfrm>
            <a:off x="3887127" y="1910064"/>
            <a:ext cx="238115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A5FAFB-2D8C-4051-8774-DEE57DDF0F4F}"/>
              </a:ext>
            </a:extLst>
          </p:cNvPr>
          <p:cNvCxnSpPr>
            <a:cxnSpLocks/>
          </p:cNvCxnSpPr>
          <p:nvPr/>
        </p:nvCxnSpPr>
        <p:spPr>
          <a:xfrm>
            <a:off x="4673511" y="2360638"/>
            <a:ext cx="24031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732588-F9BD-458A-96A5-00C28FD09247}"/>
              </a:ext>
            </a:extLst>
          </p:cNvPr>
          <p:cNvCxnSpPr>
            <a:cxnSpLocks/>
          </p:cNvCxnSpPr>
          <p:nvPr/>
        </p:nvCxnSpPr>
        <p:spPr>
          <a:xfrm>
            <a:off x="1665268" y="2765925"/>
            <a:ext cx="16785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D63C47E-7034-454B-957F-E007F26BC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398178" y="-409146"/>
            <a:ext cx="3087632" cy="10505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" y="-54588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30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05" y="55717"/>
            <a:ext cx="10756956" cy="7109445"/>
          </a:xfrm>
          <a:prstGeom prst="rect">
            <a:avLst/>
          </a:prstGeom>
        </p:spPr>
      </p:pic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65362" y="378661"/>
            <a:ext cx="8307448" cy="68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   </a:t>
            </a:r>
            <a:r>
              <a:rPr kumimoji="0" lang="en-US" sz="31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  <a:sym typeface="Arial"/>
              </a:rPr>
              <a:t>hai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25 </a:t>
            </a:r>
            <a:r>
              <a:rPr kumimoji="0" lang="en-US" sz="31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4 năm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2022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3836" y="989863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24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27054" y="1621980"/>
            <a:ext cx="466408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  <a:sym typeface="Arial"/>
              </a:rPr>
              <a:t>Luyện tập chung ( tiết 1 )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35304C-3D2E-480E-A72F-1E81936EB682}"/>
              </a:ext>
            </a:extLst>
          </p:cNvPr>
          <p:cNvSpPr txBox="1"/>
          <p:nvPr/>
        </p:nvSpPr>
        <p:spPr>
          <a:xfrm>
            <a:off x="2890280" y="2209282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Bài 1: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8F95D-9B5C-4C48-A17C-9F7DC7DA1978}"/>
              </a:ext>
            </a:extLst>
          </p:cNvPr>
          <p:cNvSpPr txBox="1"/>
          <p:nvPr/>
        </p:nvSpPr>
        <p:spPr>
          <a:xfrm>
            <a:off x="3150588" y="4311495"/>
            <a:ext cx="1357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DDA8DFF-2471-4336-903C-FA65CFB34F54}"/>
              </a:ext>
            </a:extLst>
          </p:cNvPr>
          <p:cNvSpPr txBox="1"/>
          <p:nvPr/>
        </p:nvSpPr>
        <p:spPr>
          <a:xfrm>
            <a:off x="2890280" y="2849289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Bài 4: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687FEA-A1F3-49E9-A3D4-3F0EE99DBD87}"/>
              </a:ext>
            </a:extLst>
          </p:cNvPr>
          <p:cNvSpPr txBox="1"/>
          <p:nvPr/>
        </p:nvSpPr>
        <p:spPr>
          <a:xfrm>
            <a:off x="4983020" y="3454448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Bài giải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256476-3D8B-4FF4-9673-DA332A889C86}"/>
              </a:ext>
            </a:extLst>
          </p:cNvPr>
          <p:cNvSpPr txBox="1"/>
          <p:nvPr/>
        </p:nvSpPr>
        <p:spPr>
          <a:xfrm>
            <a:off x="2919648" y="4067871"/>
            <a:ext cx="98931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Cả hai buổi cửa hang bán được số ki-lô-gam gạo là: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F391888-0C55-4DBB-B44D-60B87250A1D4}"/>
              </a:ext>
            </a:extLst>
          </p:cNvPr>
          <p:cNvSpPr txBox="1"/>
          <p:nvPr/>
        </p:nvSpPr>
        <p:spPr>
          <a:xfrm>
            <a:off x="3597791" y="4686673"/>
            <a:ext cx="4842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250 + 175 = 425 (kg 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A208402-F121-40E4-9E3E-4BF702D99E95}"/>
              </a:ext>
            </a:extLst>
          </p:cNvPr>
          <p:cNvSpPr txBox="1"/>
          <p:nvPr/>
        </p:nvSpPr>
        <p:spPr>
          <a:xfrm>
            <a:off x="5054024" y="5305475"/>
            <a:ext cx="4842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3200" b="1" kern="120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Đáp số: 425 kg gạo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2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4" name="Google Shape;2694;p6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379" y="985382"/>
            <a:ext cx="9811456" cy="3137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5" name="Google Shape;2695;p6"/>
          <p:cNvGrpSpPr/>
          <p:nvPr/>
        </p:nvGrpSpPr>
        <p:grpSpPr>
          <a:xfrm>
            <a:off x="891379" y="550306"/>
            <a:ext cx="7116152" cy="570588"/>
            <a:chOff x="1296327" y="1647588"/>
            <a:chExt cx="7116152" cy="570588"/>
          </a:xfrm>
        </p:grpSpPr>
        <p:sp>
          <p:nvSpPr>
            <p:cNvPr id="2696" name="Google Shape;2696;p6"/>
            <p:cNvSpPr txBox="1"/>
            <p:nvPr/>
          </p:nvSpPr>
          <p:spPr>
            <a:xfrm>
              <a:off x="1866915" y="1694956"/>
              <a:ext cx="65455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rồi trả lời câu hỏi.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8" name="Google Shape;2698;p6"/>
          <p:cNvSpPr txBox="1"/>
          <p:nvPr/>
        </p:nvSpPr>
        <p:spPr>
          <a:xfrm>
            <a:off x="891379" y="4221716"/>
            <a:ext cx="1040799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cầm miếng bìa ghi phép tính có kết quả bé nhất?</a:t>
            </a:r>
            <a:endParaRPr/>
          </a:p>
        </p:txBody>
      </p:sp>
      <p:sp>
        <p:nvSpPr>
          <p:cNvPr id="2699" name="Google Shape;2699;p6"/>
          <p:cNvSpPr txBox="1"/>
          <p:nvPr/>
        </p:nvSpPr>
        <p:spPr>
          <a:xfrm>
            <a:off x="2194560" y="3987308"/>
            <a:ext cx="8360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332</a:t>
            </a:r>
            <a:endParaRPr sz="2800" b="1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6"/>
          <p:cNvSpPr txBox="1"/>
          <p:nvPr/>
        </p:nvSpPr>
        <p:spPr>
          <a:xfrm>
            <a:off x="5797107" y="3987308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591</a:t>
            </a:r>
            <a:endParaRPr sz="2800" b="1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6"/>
          <p:cNvSpPr txBox="1"/>
          <p:nvPr/>
        </p:nvSpPr>
        <p:spPr>
          <a:xfrm>
            <a:off x="9180387" y="4026497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542</a:t>
            </a:r>
            <a:endParaRPr sz="28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698;p6">
            <a:extLst>
              <a:ext uri="{FF2B5EF4-FFF2-40B4-BE49-F238E27FC236}">
                <a16:creationId xmlns:a16="http://schemas.microsoft.com/office/drawing/2014/main" id="{4D2C80D8-372A-49EE-B015-B85AD37D220A}"/>
              </a:ext>
            </a:extLst>
          </p:cNvPr>
          <p:cNvSpPr txBox="1"/>
          <p:nvPr/>
        </p:nvSpPr>
        <p:spPr>
          <a:xfrm>
            <a:off x="891379" y="4632337"/>
            <a:ext cx="1040799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a) Bạn cầm miếng bìa ghi phép tính có kết quả bé </a:t>
            </a:r>
            <a:r>
              <a:rPr lang="en-US" sz="2800">
                <a:solidFill>
                  <a:srgbClr val="FF0000"/>
                </a:solidFill>
                <a:sym typeface="Arial"/>
              </a:rPr>
              <a:t>nhất là Mai.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" name="Google Shape;2698;p6">
            <a:extLst>
              <a:ext uri="{FF2B5EF4-FFF2-40B4-BE49-F238E27FC236}">
                <a16:creationId xmlns:a16="http://schemas.microsoft.com/office/drawing/2014/main" id="{2C42E746-5118-4E0B-95DE-5E6D84F6D878}"/>
              </a:ext>
            </a:extLst>
          </p:cNvPr>
          <p:cNvSpPr txBox="1"/>
          <p:nvPr/>
        </p:nvSpPr>
        <p:spPr>
          <a:xfrm>
            <a:off x="593110" y="5453580"/>
            <a:ext cx="1083688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>
                <a:solidFill>
                  <a:srgbClr val="FF0000"/>
                </a:solidFill>
              </a:rPr>
              <a:t>b)Miếng bìa ghi phép tính có kết quả lớn nhất có dạng hình tứ giác.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" name="Google Shape;2698;p6">
            <a:extLst>
              <a:ext uri="{FF2B5EF4-FFF2-40B4-BE49-F238E27FC236}">
                <a16:creationId xmlns:a16="http://schemas.microsoft.com/office/drawing/2014/main" id="{6ADBDEC9-5DA4-4D86-981D-4B2930A229E5}"/>
              </a:ext>
            </a:extLst>
          </p:cNvPr>
          <p:cNvSpPr txBox="1"/>
          <p:nvPr/>
        </p:nvSpPr>
        <p:spPr>
          <a:xfrm>
            <a:off x="891379" y="5001648"/>
            <a:ext cx="1040799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Miếng bìa ghi phép tính có kết quả lớn nhất có dạng hình gì?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8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ath Subject for Middle School - 7th Grade: Ratio, Proportion and Percent by Slidesgo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543</Words>
  <Application>Microsoft Office PowerPoint</Application>
  <PresentationFormat>Widescreen</PresentationFormat>
  <Paragraphs>104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33" baseType="lpstr">
      <vt:lpstr>Annie Use Your Telescope</vt:lpstr>
      <vt:lpstr>Barriecito</vt:lpstr>
      <vt:lpstr>Arial-Rounded</vt:lpstr>
      <vt:lpstr>Lato</vt:lpstr>
      <vt:lpstr>HP001 4 hàng</vt:lpstr>
      <vt:lpstr>Barlow Condensed</vt:lpstr>
      <vt:lpstr>HP001 4H</vt:lpstr>
      <vt:lpstr>Exo</vt:lpstr>
      <vt:lpstr>Cookie</vt:lpstr>
      <vt:lpstr>等线</vt:lpstr>
      <vt:lpstr>RocknRoll One</vt:lpstr>
      <vt:lpstr>Dekko</vt:lpstr>
      <vt:lpstr>Anaheim</vt:lpstr>
      <vt:lpstr>Open Sans</vt:lpstr>
      <vt:lpstr>Boogaloo</vt:lpstr>
      <vt:lpstr>HP001 5 hàng</vt:lpstr>
      <vt:lpstr>Calibri</vt:lpstr>
      <vt:lpstr>Arial</vt:lpstr>
      <vt:lpstr>Office Theme</vt:lpstr>
      <vt:lpstr>2_Office Theme</vt:lpstr>
      <vt:lpstr>Math Subject for Middle School - 7th Grade: Ratio, Proportion and Percent by Slidesgo</vt:lpstr>
      <vt:lpstr>1_Math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Thu Hường</cp:lastModifiedBy>
  <cp:revision>6</cp:revision>
  <dcterms:created xsi:type="dcterms:W3CDTF">2021-06-02T01:34:28Z</dcterms:created>
  <dcterms:modified xsi:type="dcterms:W3CDTF">2022-04-24T02:57:38Z</dcterms:modified>
</cp:coreProperties>
</file>