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4"/>
  </p:notesMasterIdLst>
  <p:sldIdLst>
    <p:sldId id="504" r:id="rId3"/>
    <p:sldId id="505" r:id="rId4"/>
    <p:sldId id="507" r:id="rId5"/>
    <p:sldId id="506" r:id="rId6"/>
    <p:sldId id="520" r:id="rId7"/>
    <p:sldId id="521" r:id="rId8"/>
    <p:sldId id="358" r:id="rId9"/>
    <p:sldId id="522" r:id="rId10"/>
    <p:sldId id="523" r:id="rId11"/>
    <p:sldId id="525" r:id="rId12"/>
    <p:sldId id="5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F83E0-80E9-42CD-8EF8-C4F3B113C70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359B3-7C89-468D-99E1-64E10F716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34C0232-94FA-4EBE-BB9B-79FBE486032D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538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02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4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77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01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50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25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Để HS dễ hình dung, Gv có thể HD HS tách số HC bạc và đồng ra 1 bên thì sẽ còn lại HC vàng. Đồng nghĩa với việc mình lấy tất cả số HC từ đi số HCB và HCĐ. Khi dạy em hay làm vậy ạ.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số để nó di chuyển về áo ạ</a:t>
            </a:r>
          </a:p>
          <a:p>
            <a:pPr marL="15875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55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các số để ra đáp án ngẫu nhiên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68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2353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22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3275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00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4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22788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50537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470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77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97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63533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170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54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665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048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57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51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911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86823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194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9484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153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40619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96583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5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0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32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2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0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14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81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81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62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41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0316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021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5820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5">
            <a:extLst>
              <a:ext uri="{FF2B5EF4-FFF2-40B4-BE49-F238E27FC236}">
                <a16:creationId xmlns:a16="http://schemas.microsoft.com/office/drawing/2014/main" id="{7D2DC554-7587-41EC-881D-A4D35389B23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6849" y="0"/>
            <a:ext cx="12161838" cy="6841034"/>
            <a:chOff x="-1" y="0"/>
            <a:chExt cx="12192001" cy="6858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920F326-C30D-4B34-A62B-6F81855F1576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lang="zh-CN" altLang="en-US" sz="1859" kern="0" dirty="0">
                <a:solidFill>
                  <a:prstClr val="white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6D02BEC-B119-4E6E-B27C-0D444245E936}"/>
                </a:ext>
              </a:extLst>
            </p:cNvPr>
            <p:cNvSpPr/>
            <p:nvPr/>
          </p:nvSpPr>
          <p:spPr>
            <a:xfrm>
              <a:off x="473423" y="444578"/>
              <a:ext cx="11300854" cy="5839736"/>
            </a:xfrm>
            <a:custGeom>
              <a:avLst/>
              <a:gdLst>
                <a:gd name="connsiteX0" fmla="*/ 539589 w 11300854"/>
                <a:gd name="connsiteY0" fmla="*/ 263634 h 5839736"/>
                <a:gd name="connsiteX1" fmla="*/ 1740859 w 11300854"/>
                <a:gd name="connsiteY1" fmla="*/ 12622 h 5839736"/>
                <a:gd name="connsiteX2" fmla="*/ 2834553 w 11300854"/>
                <a:gd name="connsiteY2" fmla="*/ 469822 h 5839736"/>
                <a:gd name="connsiteX3" fmla="*/ 3874459 w 11300854"/>
                <a:gd name="connsiteY3" fmla="*/ 12622 h 5839736"/>
                <a:gd name="connsiteX4" fmla="*/ 5084695 w 11300854"/>
                <a:gd name="connsiteY4" fmla="*/ 523610 h 5839736"/>
                <a:gd name="connsiteX5" fmla="*/ 5945306 w 11300854"/>
                <a:gd name="connsiteY5" fmla="*/ 75375 h 5839736"/>
                <a:gd name="connsiteX6" fmla="*/ 7065895 w 11300854"/>
                <a:gd name="connsiteY6" fmla="*/ 595328 h 5839736"/>
                <a:gd name="connsiteX7" fmla="*/ 7594812 w 11300854"/>
                <a:gd name="connsiteY7" fmla="*/ 3657 h 5839736"/>
                <a:gd name="connsiteX8" fmla="*/ 8760224 w 11300854"/>
                <a:gd name="connsiteY8" fmla="*/ 335351 h 5839736"/>
                <a:gd name="connsiteX9" fmla="*/ 9351895 w 11300854"/>
                <a:gd name="connsiteY9" fmla="*/ 120198 h 5839736"/>
                <a:gd name="connsiteX10" fmla="*/ 10212506 w 11300854"/>
                <a:gd name="connsiteY10" fmla="*/ 532575 h 5839736"/>
                <a:gd name="connsiteX11" fmla="*/ 10893824 w 11300854"/>
                <a:gd name="connsiteY11" fmla="*/ 66410 h 5839736"/>
                <a:gd name="connsiteX12" fmla="*/ 11297236 w 11300854"/>
                <a:gd name="connsiteY12" fmla="*/ 1115281 h 5839736"/>
                <a:gd name="connsiteX13" fmla="*/ 10669706 w 11300854"/>
                <a:gd name="connsiteY13" fmla="*/ 1689022 h 5839736"/>
                <a:gd name="connsiteX14" fmla="*/ 11225518 w 11300854"/>
                <a:gd name="connsiteY14" fmla="*/ 2594457 h 5839736"/>
                <a:gd name="connsiteX15" fmla="*/ 10508342 w 11300854"/>
                <a:gd name="connsiteY15" fmla="*/ 3248881 h 5839736"/>
                <a:gd name="connsiteX16" fmla="*/ 11064153 w 11300854"/>
                <a:gd name="connsiteY16" fmla="*/ 3921234 h 5839736"/>
                <a:gd name="connsiteX17" fmla="*/ 10615918 w 11300854"/>
                <a:gd name="connsiteY17" fmla="*/ 4459116 h 5839736"/>
                <a:gd name="connsiteX18" fmla="*/ 11019330 w 11300854"/>
                <a:gd name="connsiteY18" fmla="*/ 5490057 h 5839736"/>
                <a:gd name="connsiteX19" fmla="*/ 9970459 w 11300854"/>
                <a:gd name="connsiteY19" fmla="*/ 5767963 h 5839736"/>
                <a:gd name="connsiteX20" fmla="*/ 9378789 w 11300854"/>
                <a:gd name="connsiteY20" fmla="*/ 5355587 h 5839736"/>
                <a:gd name="connsiteX21" fmla="*/ 8401636 w 11300854"/>
                <a:gd name="connsiteY21" fmla="*/ 5839681 h 5839736"/>
                <a:gd name="connsiteX22" fmla="*/ 7056930 w 11300854"/>
                <a:gd name="connsiteY22" fmla="*/ 5319728 h 5839736"/>
                <a:gd name="connsiteX23" fmla="*/ 6178389 w 11300854"/>
                <a:gd name="connsiteY23" fmla="*/ 5714175 h 5839736"/>
                <a:gd name="connsiteX24" fmla="*/ 5559824 w 11300854"/>
                <a:gd name="connsiteY24" fmla="*/ 4772881 h 5839736"/>
                <a:gd name="connsiteX25" fmla="*/ 4340624 w 11300854"/>
                <a:gd name="connsiteY25" fmla="*/ 5588669 h 5839736"/>
                <a:gd name="connsiteX26" fmla="*/ 2879377 w 11300854"/>
                <a:gd name="connsiteY26" fmla="*/ 4835634 h 5839736"/>
                <a:gd name="connsiteX27" fmla="*/ 2350459 w 11300854"/>
                <a:gd name="connsiteY27" fmla="*/ 5301798 h 5839736"/>
                <a:gd name="connsiteX28" fmla="*/ 1238836 w 11300854"/>
                <a:gd name="connsiteY28" fmla="*/ 4925281 h 5839736"/>
                <a:gd name="connsiteX29" fmla="*/ 826459 w 11300854"/>
                <a:gd name="connsiteY29" fmla="*/ 5732104 h 5839736"/>
                <a:gd name="connsiteX30" fmla="*/ 46530 w 11300854"/>
                <a:gd name="connsiteY30" fmla="*/ 4916316 h 5839736"/>
                <a:gd name="connsiteX31" fmla="*/ 620271 w 11300854"/>
                <a:gd name="connsiteY31" fmla="*/ 4181210 h 5839736"/>
                <a:gd name="connsiteX32" fmla="*/ 279612 w 11300854"/>
                <a:gd name="connsiteY32" fmla="*/ 3616434 h 5839736"/>
                <a:gd name="connsiteX33" fmla="*/ 763706 w 11300854"/>
                <a:gd name="connsiteY33" fmla="*/ 2710998 h 5839736"/>
                <a:gd name="connsiteX34" fmla="*/ 1706 w 11300854"/>
                <a:gd name="connsiteY34" fmla="*/ 1671093 h 5839736"/>
                <a:gd name="connsiteX35" fmla="*/ 548553 w 11300854"/>
                <a:gd name="connsiteY35" fmla="*/ 1321469 h 5839736"/>
                <a:gd name="connsiteX36" fmla="*/ 252718 w 11300854"/>
                <a:gd name="connsiteY36" fmla="*/ 622222 h 5839736"/>
                <a:gd name="connsiteX37" fmla="*/ 539589 w 11300854"/>
                <a:gd name="connsiteY37" fmla="*/ 263634 h 58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300854" h="5839736">
                  <a:moveTo>
                    <a:pt x="539589" y="263634"/>
                  </a:moveTo>
                  <a:cubicBezTo>
                    <a:pt x="787613" y="162034"/>
                    <a:pt x="1358365" y="-21743"/>
                    <a:pt x="1740859" y="12622"/>
                  </a:cubicBezTo>
                  <a:cubicBezTo>
                    <a:pt x="2123353" y="46987"/>
                    <a:pt x="2478953" y="469822"/>
                    <a:pt x="2834553" y="469822"/>
                  </a:cubicBezTo>
                  <a:cubicBezTo>
                    <a:pt x="3190153" y="469822"/>
                    <a:pt x="3499436" y="3657"/>
                    <a:pt x="3874459" y="12622"/>
                  </a:cubicBezTo>
                  <a:cubicBezTo>
                    <a:pt x="4249482" y="21587"/>
                    <a:pt x="4739554" y="513151"/>
                    <a:pt x="5084695" y="523610"/>
                  </a:cubicBezTo>
                  <a:cubicBezTo>
                    <a:pt x="5429836" y="534069"/>
                    <a:pt x="5615106" y="63422"/>
                    <a:pt x="5945306" y="75375"/>
                  </a:cubicBezTo>
                  <a:cubicBezTo>
                    <a:pt x="6275506" y="87328"/>
                    <a:pt x="6790977" y="607281"/>
                    <a:pt x="7065895" y="595328"/>
                  </a:cubicBezTo>
                  <a:cubicBezTo>
                    <a:pt x="7340813" y="583375"/>
                    <a:pt x="7312424" y="46986"/>
                    <a:pt x="7594812" y="3657"/>
                  </a:cubicBezTo>
                  <a:cubicBezTo>
                    <a:pt x="7877200" y="-39672"/>
                    <a:pt x="8467377" y="315928"/>
                    <a:pt x="8760224" y="335351"/>
                  </a:cubicBezTo>
                  <a:cubicBezTo>
                    <a:pt x="9053071" y="354774"/>
                    <a:pt x="9109848" y="87327"/>
                    <a:pt x="9351895" y="120198"/>
                  </a:cubicBezTo>
                  <a:cubicBezTo>
                    <a:pt x="9593942" y="153069"/>
                    <a:pt x="9955518" y="541540"/>
                    <a:pt x="10212506" y="532575"/>
                  </a:cubicBezTo>
                  <a:cubicBezTo>
                    <a:pt x="10469494" y="523610"/>
                    <a:pt x="10713036" y="-30708"/>
                    <a:pt x="10893824" y="66410"/>
                  </a:cubicBezTo>
                  <a:cubicBezTo>
                    <a:pt x="11074612" y="163528"/>
                    <a:pt x="11334589" y="844846"/>
                    <a:pt x="11297236" y="1115281"/>
                  </a:cubicBezTo>
                  <a:cubicBezTo>
                    <a:pt x="11259883" y="1385716"/>
                    <a:pt x="10681659" y="1442493"/>
                    <a:pt x="10669706" y="1689022"/>
                  </a:cubicBezTo>
                  <a:cubicBezTo>
                    <a:pt x="10657753" y="1935551"/>
                    <a:pt x="11252412" y="2334481"/>
                    <a:pt x="11225518" y="2594457"/>
                  </a:cubicBezTo>
                  <a:cubicBezTo>
                    <a:pt x="11198624" y="2854434"/>
                    <a:pt x="10535236" y="3027752"/>
                    <a:pt x="10508342" y="3248881"/>
                  </a:cubicBezTo>
                  <a:cubicBezTo>
                    <a:pt x="10481448" y="3470010"/>
                    <a:pt x="11046224" y="3719528"/>
                    <a:pt x="11064153" y="3921234"/>
                  </a:cubicBezTo>
                  <a:cubicBezTo>
                    <a:pt x="11082082" y="4122940"/>
                    <a:pt x="10623388" y="4197646"/>
                    <a:pt x="10615918" y="4459116"/>
                  </a:cubicBezTo>
                  <a:cubicBezTo>
                    <a:pt x="10608448" y="4720586"/>
                    <a:pt x="11126906" y="5271916"/>
                    <a:pt x="11019330" y="5490057"/>
                  </a:cubicBezTo>
                  <a:cubicBezTo>
                    <a:pt x="10911754" y="5708198"/>
                    <a:pt x="10243882" y="5790375"/>
                    <a:pt x="9970459" y="5767963"/>
                  </a:cubicBezTo>
                  <a:cubicBezTo>
                    <a:pt x="9697036" y="5745551"/>
                    <a:pt x="9640259" y="5343634"/>
                    <a:pt x="9378789" y="5355587"/>
                  </a:cubicBezTo>
                  <a:cubicBezTo>
                    <a:pt x="9117319" y="5367540"/>
                    <a:pt x="8788612" y="5845657"/>
                    <a:pt x="8401636" y="5839681"/>
                  </a:cubicBezTo>
                  <a:cubicBezTo>
                    <a:pt x="8014660" y="5833705"/>
                    <a:pt x="7427471" y="5340646"/>
                    <a:pt x="7056930" y="5319728"/>
                  </a:cubicBezTo>
                  <a:cubicBezTo>
                    <a:pt x="6686389" y="5298810"/>
                    <a:pt x="6427907" y="5805316"/>
                    <a:pt x="6178389" y="5714175"/>
                  </a:cubicBezTo>
                  <a:cubicBezTo>
                    <a:pt x="5928871" y="5623034"/>
                    <a:pt x="5866118" y="4793799"/>
                    <a:pt x="5559824" y="4772881"/>
                  </a:cubicBezTo>
                  <a:cubicBezTo>
                    <a:pt x="5253530" y="4751963"/>
                    <a:pt x="4787365" y="5578210"/>
                    <a:pt x="4340624" y="5588669"/>
                  </a:cubicBezTo>
                  <a:cubicBezTo>
                    <a:pt x="3893883" y="5599128"/>
                    <a:pt x="3211071" y="4883446"/>
                    <a:pt x="2879377" y="4835634"/>
                  </a:cubicBezTo>
                  <a:cubicBezTo>
                    <a:pt x="2547683" y="4787822"/>
                    <a:pt x="2623882" y="5286857"/>
                    <a:pt x="2350459" y="5301798"/>
                  </a:cubicBezTo>
                  <a:cubicBezTo>
                    <a:pt x="2077036" y="5316739"/>
                    <a:pt x="1492836" y="4853563"/>
                    <a:pt x="1238836" y="4925281"/>
                  </a:cubicBezTo>
                  <a:cubicBezTo>
                    <a:pt x="984836" y="4996999"/>
                    <a:pt x="1025177" y="5733598"/>
                    <a:pt x="826459" y="5732104"/>
                  </a:cubicBezTo>
                  <a:cubicBezTo>
                    <a:pt x="627741" y="5730610"/>
                    <a:pt x="80895" y="5174798"/>
                    <a:pt x="46530" y="4916316"/>
                  </a:cubicBezTo>
                  <a:cubicBezTo>
                    <a:pt x="12165" y="4657834"/>
                    <a:pt x="581424" y="4397857"/>
                    <a:pt x="620271" y="4181210"/>
                  </a:cubicBezTo>
                  <a:cubicBezTo>
                    <a:pt x="659118" y="3964563"/>
                    <a:pt x="255706" y="3861469"/>
                    <a:pt x="279612" y="3616434"/>
                  </a:cubicBezTo>
                  <a:cubicBezTo>
                    <a:pt x="303518" y="3371399"/>
                    <a:pt x="810024" y="3035222"/>
                    <a:pt x="763706" y="2710998"/>
                  </a:cubicBezTo>
                  <a:cubicBezTo>
                    <a:pt x="717388" y="2386775"/>
                    <a:pt x="37565" y="1902681"/>
                    <a:pt x="1706" y="1671093"/>
                  </a:cubicBezTo>
                  <a:cubicBezTo>
                    <a:pt x="-34153" y="1439505"/>
                    <a:pt x="506718" y="1496281"/>
                    <a:pt x="548553" y="1321469"/>
                  </a:cubicBezTo>
                  <a:cubicBezTo>
                    <a:pt x="590388" y="1146657"/>
                    <a:pt x="252718" y="795540"/>
                    <a:pt x="252718" y="622222"/>
                  </a:cubicBezTo>
                  <a:cubicBezTo>
                    <a:pt x="252718" y="448904"/>
                    <a:pt x="291565" y="365234"/>
                    <a:pt x="539589" y="263634"/>
                  </a:cubicBezTo>
                  <a:close/>
                </a:path>
              </a:pathLst>
            </a:custGeom>
            <a:solidFill>
              <a:srgbClr val="F1FEF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lang="zh-CN" altLang="en-US" sz="1859" kern="0" dirty="0">
                <a:solidFill>
                  <a:prstClr val="white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10" name="PA_图片 9">
            <a:extLst>
              <a:ext uri="{FF2B5EF4-FFF2-40B4-BE49-F238E27FC236}">
                <a16:creationId xmlns:a16="http://schemas.microsoft.com/office/drawing/2014/main" id="{7E0CD998-F60D-41BB-8A5A-16A73202DB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38" y="4438866"/>
            <a:ext cx="4689980" cy="2410650"/>
          </a:xfrm>
          <a:prstGeom prst="rect">
            <a:avLst/>
          </a:prstGeom>
        </p:spPr>
      </p:pic>
      <p:pic>
        <p:nvPicPr>
          <p:cNvPr id="13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3754614"/>
            <a:ext cx="3670954" cy="3044411"/>
          </a:xfrm>
          <a:prstGeom prst="rect">
            <a:avLst/>
          </a:prstGeom>
        </p:spPr>
      </p:pic>
      <p:pic>
        <p:nvPicPr>
          <p:cNvPr id="15" name="PA_图片 14">
            <a:extLst>
              <a:ext uri="{FF2B5EF4-FFF2-40B4-BE49-F238E27FC236}">
                <a16:creationId xmlns:a16="http://schemas.microsoft.com/office/drawing/2014/main" id="{6BD6CEE7-1589-4BD9-861B-962B1833520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54" y="3991132"/>
            <a:ext cx="3121628" cy="3084687"/>
          </a:xfrm>
          <a:prstGeom prst="rect">
            <a:avLst/>
          </a:prstGeom>
        </p:spPr>
      </p:pic>
      <p:pic>
        <p:nvPicPr>
          <p:cNvPr id="17" name="PA_图片 16">
            <a:extLst>
              <a:ext uri="{FF2B5EF4-FFF2-40B4-BE49-F238E27FC236}">
                <a16:creationId xmlns:a16="http://schemas.microsoft.com/office/drawing/2014/main" id="{20D9AD90-1CC0-418F-83EB-A841E2EBD2E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" y="-245178"/>
            <a:ext cx="2818512" cy="2332037"/>
          </a:xfrm>
          <a:prstGeom prst="rect">
            <a:avLst/>
          </a:prstGeom>
        </p:spPr>
      </p:pic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06" y="33642"/>
            <a:ext cx="1992368" cy="2426957"/>
          </a:xfrm>
          <a:prstGeom prst="rect">
            <a:avLst/>
          </a:prstGeom>
        </p:spPr>
      </p:pic>
      <p:sp>
        <p:nvSpPr>
          <p:cNvPr id="20" name="PA_文本框 19">
            <a:extLst>
              <a:ext uri="{FF2B5EF4-FFF2-40B4-BE49-F238E27FC236}">
                <a16:creationId xmlns:a16="http://schemas.microsoft.com/office/drawing/2014/main" id="{68B3601F-9B6C-491C-B9F1-6BC10122F7E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207037" y="2558692"/>
            <a:ext cx="9465534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altLang="zh-CN" sz="3600" b="1" kern="0" spc="599" dirty="0">
                <a:solidFill>
                  <a:srgbClr val="FF0000"/>
                </a:solidFill>
                <a:latin typeface="Arial"/>
                <a:ea typeface="萝莉体 第二版" panose="02000500000000000000" pitchFamily="2" charset="-122"/>
                <a:cs typeface="Times New Roman" panose="02020603050405020304" pitchFamily="18" charset="0"/>
                <a:sym typeface="Arial"/>
              </a:rPr>
              <a:t>CHÀO MỪNG CÁC CON ĐẾN VỚI 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altLang="zh-CN" sz="3600" b="1" kern="0" spc="599" dirty="0">
                <a:solidFill>
                  <a:srgbClr val="FF0000"/>
                </a:solidFill>
                <a:latin typeface="Arial"/>
                <a:ea typeface="萝莉体 第二版" panose="02000500000000000000" pitchFamily="2" charset="-122"/>
                <a:cs typeface="Times New Roman" panose="02020603050405020304" pitchFamily="18" charset="0"/>
                <a:sym typeface="Arial"/>
              </a:rPr>
              <a:t>TIẾT TOÁN</a:t>
            </a:r>
            <a:endParaRPr lang="zh-CN" altLang="en-US" sz="3200" b="1" kern="0" spc="599" dirty="0">
              <a:solidFill>
                <a:srgbClr val="FF0000"/>
              </a:solidFill>
              <a:latin typeface="Arial"/>
              <a:ea typeface="萝莉体 第二版" panose="02000500000000000000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9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3287" y="1844232"/>
            <a:ext cx="3191547" cy="3378464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3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phép trừ (không nhớ) trong phạm vi 1000.</a:t>
              </a:r>
              <a:endParaRPr kumimoji="0" lang="en-US" altLang="zh-CN" sz="23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25753" y="2330631"/>
            <a:ext cx="4079750" cy="3793357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việc tính toán trong trường hợp có hai dấu phép tính cộng,</a:t>
              </a: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trừ</a:t>
              </a: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(theo thứ tự từ trái sang phải) trong phạm vi các số và phép tính đã học. 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628181" y="2330631"/>
            <a:ext cx="3411419" cy="3378464"/>
            <a:chOff x="954880" y="2484888"/>
            <a:chExt cx="2014662" cy="2198295"/>
          </a:xfrm>
        </p:grpSpPr>
        <p:sp>
          <p:nvSpPr>
            <p:cNvPr id="55" name="椭圆 54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Biết so sánh các số, đơn vị đo độ dài mét.</a:t>
              </a:r>
              <a:endPara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7672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altLang="zh-CN" sz="4400" b="1" kern="0" dirty="0">
                <a:solidFill>
                  <a:srgbClr val="FF0000"/>
                </a:solidFill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lang="zh-CN" altLang="en-US" sz="4400" b="1" kern="0" dirty="0">
              <a:solidFill>
                <a:srgbClr val="FF0000"/>
              </a:solidFill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" y="369564"/>
            <a:ext cx="12161836" cy="68410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6" y="2788812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2" y="4886958"/>
            <a:ext cx="3606613" cy="1891841"/>
          </a:xfrm>
          <a:prstGeom prst="rect">
            <a:avLst/>
          </a:prstGeom>
        </p:spPr>
      </p:pic>
      <p:sp>
        <p:nvSpPr>
          <p:cNvPr id="10" name="Google Shape;1613;p39">
            <a:extLst>
              <a:ext uri="{FF2B5EF4-FFF2-40B4-BE49-F238E27FC236}">
                <a16:creationId xmlns:a16="http://schemas.microsoft.com/office/drawing/2014/main" id="{20D063AE-F3F0-4F04-AFEB-C25757D014A5}"/>
              </a:ext>
            </a:extLst>
          </p:cNvPr>
          <p:cNvSpPr txBox="1">
            <a:spLocks/>
          </p:cNvSpPr>
          <p:nvPr/>
        </p:nvSpPr>
        <p:spPr>
          <a:xfrm>
            <a:off x="2163087" y="56228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sz="5400" b="1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617;p39">
            <a:extLst>
              <a:ext uri="{FF2B5EF4-FFF2-40B4-BE49-F238E27FC236}">
                <a16:creationId xmlns:a16="http://schemas.microsoft.com/office/drawing/2014/main" id="{73EED503-23CB-4C8F-82F6-F4D7859066EB}"/>
              </a:ext>
            </a:extLst>
          </p:cNvPr>
          <p:cNvGrpSpPr/>
          <p:nvPr/>
        </p:nvGrpSpPr>
        <p:grpSpPr>
          <a:xfrm flipH="1">
            <a:off x="15082" y="5004280"/>
            <a:ext cx="1093529" cy="1281921"/>
            <a:chOff x="1362549" y="3263217"/>
            <a:chExt cx="822181" cy="963825"/>
          </a:xfrm>
        </p:grpSpPr>
        <p:sp>
          <p:nvSpPr>
            <p:cNvPr id="12" name="Google Shape;1618;p39">
              <a:extLst>
                <a:ext uri="{FF2B5EF4-FFF2-40B4-BE49-F238E27FC236}">
                  <a16:creationId xmlns:a16="http://schemas.microsoft.com/office/drawing/2014/main" id="{E0FF6CA9-9E17-4861-84D6-9565F6456F6D}"/>
                </a:ext>
              </a:extLst>
            </p:cNvPr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19;p39">
              <a:extLst>
                <a:ext uri="{FF2B5EF4-FFF2-40B4-BE49-F238E27FC236}">
                  <a16:creationId xmlns:a16="http://schemas.microsoft.com/office/drawing/2014/main" id="{2F7D02D7-2CCA-4711-B504-BF42B58D17E7}"/>
                </a:ext>
              </a:extLst>
            </p:cNvPr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620;p39">
              <a:extLst>
                <a:ext uri="{FF2B5EF4-FFF2-40B4-BE49-F238E27FC236}">
                  <a16:creationId xmlns:a16="http://schemas.microsoft.com/office/drawing/2014/main" id="{F5F74CA1-D665-40EE-A612-F282A6EE5FEE}"/>
                </a:ext>
              </a:extLst>
            </p:cNvPr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5" name="Google Shape;1621;p39">
                <a:extLst>
                  <a:ext uri="{FF2B5EF4-FFF2-40B4-BE49-F238E27FC236}">
                    <a16:creationId xmlns:a16="http://schemas.microsoft.com/office/drawing/2014/main" id="{3271C6D9-0971-493F-88D0-105E8B7D6E7F}"/>
                  </a:ext>
                </a:extLst>
              </p:cNvPr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247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22;p39">
                <a:extLst>
                  <a:ext uri="{FF2B5EF4-FFF2-40B4-BE49-F238E27FC236}">
                    <a16:creationId xmlns:a16="http://schemas.microsoft.com/office/drawing/2014/main" id="{6653D5D1-8B7D-4A64-B0F7-089BE886327B}"/>
                  </a:ext>
                </a:extLst>
              </p:cNvPr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247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623;p39">
                <a:extLst>
                  <a:ext uri="{FF2B5EF4-FFF2-40B4-BE49-F238E27FC236}">
                    <a16:creationId xmlns:a16="http://schemas.microsoft.com/office/drawing/2014/main" id="{9C829E1D-9203-4E84-9FDA-3AB3AA6C1FAE}"/>
                  </a:ext>
                </a:extLst>
              </p:cNvPr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247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624;p39">
                <a:extLst>
                  <a:ext uri="{FF2B5EF4-FFF2-40B4-BE49-F238E27FC236}">
                    <a16:creationId xmlns:a16="http://schemas.microsoft.com/office/drawing/2014/main" id="{CF0EDB99-0985-45E6-9E1A-5BF4DC21F115}"/>
                  </a:ext>
                </a:extLst>
              </p:cNvPr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247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" name="Google Shape;1637;p39">
            <a:extLst>
              <a:ext uri="{FF2B5EF4-FFF2-40B4-BE49-F238E27FC236}">
                <a16:creationId xmlns:a16="http://schemas.microsoft.com/office/drawing/2014/main" id="{7A8D51CD-242F-4620-844D-51C99940A408}"/>
              </a:ext>
            </a:extLst>
          </p:cNvPr>
          <p:cNvGrpSpPr/>
          <p:nvPr/>
        </p:nvGrpSpPr>
        <p:grpSpPr>
          <a:xfrm rot="1059618">
            <a:off x="505203" y="577472"/>
            <a:ext cx="577537" cy="439243"/>
            <a:chOff x="5841679" y="4053505"/>
            <a:chExt cx="278328" cy="211668"/>
          </a:xfrm>
        </p:grpSpPr>
        <p:sp>
          <p:nvSpPr>
            <p:cNvPr id="20" name="Google Shape;1638;p39">
              <a:extLst>
                <a:ext uri="{FF2B5EF4-FFF2-40B4-BE49-F238E27FC236}">
                  <a16:creationId xmlns:a16="http://schemas.microsoft.com/office/drawing/2014/main" id="{9EABB5BC-7701-4DAE-A773-FEE4938D6451}"/>
                </a:ext>
              </a:extLst>
            </p:cNvPr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639;p39">
              <a:extLst>
                <a:ext uri="{FF2B5EF4-FFF2-40B4-BE49-F238E27FC236}">
                  <a16:creationId xmlns:a16="http://schemas.microsoft.com/office/drawing/2014/main" id="{CC02AABA-08D1-4F1F-A81A-6182A4A4169F}"/>
                </a:ext>
              </a:extLst>
            </p:cNvPr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640;p39">
              <a:extLst>
                <a:ext uri="{FF2B5EF4-FFF2-40B4-BE49-F238E27FC236}">
                  <a16:creationId xmlns:a16="http://schemas.microsoft.com/office/drawing/2014/main" id="{B1121B07-46F9-4A39-9466-45A8651E4D0A}"/>
                </a:ext>
              </a:extLst>
            </p:cNvPr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641;p39">
              <a:extLst>
                <a:ext uri="{FF2B5EF4-FFF2-40B4-BE49-F238E27FC236}">
                  <a16:creationId xmlns:a16="http://schemas.microsoft.com/office/drawing/2014/main" id="{13AA58BE-9D61-4DD9-9CCF-45533DF48538}"/>
                </a:ext>
              </a:extLst>
            </p:cNvPr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1642;p39">
            <a:extLst>
              <a:ext uri="{FF2B5EF4-FFF2-40B4-BE49-F238E27FC236}">
                <a16:creationId xmlns:a16="http://schemas.microsoft.com/office/drawing/2014/main" id="{6A630E91-F870-4CA7-AAF1-1299891CA6D2}"/>
              </a:ext>
            </a:extLst>
          </p:cNvPr>
          <p:cNvGrpSpPr/>
          <p:nvPr/>
        </p:nvGrpSpPr>
        <p:grpSpPr>
          <a:xfrm rot="3273994">
            <a:off x="11394875" y="985263"/>
            <a:ext cx="666870" cy="626660"/>
            <a:chOff x="6276222" y="5478184"/>
            <a:chExt cx="335402" cy="315179"/>
          </a:xfrm>
        </p:grpSpPr>
        <p:sp>
          <p:nvSpPr>
            <p:cNvPr id="27" name="Google Shape;1643;p39">
              <a:extLst>
                <a:ext uri="{FF2B5EF4-FFF2-40B4-BE49-F238E27FC236}">
                  <a16:creationId xmlns:a16="http://schemas.microsoft.com/office/drawing/2014/main" id="{63B36D69-C6F3-4A55-AE4C-C0B886498F24}"/>
                </a:ext>
              </a:extLst>
            </p:cNvPr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44;p39">
              <a:extLst>
                <a:ext uri="{FF2B5EF4-FFF2-40B4-BE49-F238E27FC236}">
                  <a16:creationId xmlns:a16="http://schemas.microsoft.com/office/drawing/2014/main" id="{C8628408-61BD-4FBA-BC9E-5AF7A35AA365}"/>
                </a:ext>
              </a:extLst>
            </p:cNvPr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698;p42">
            <a:extLst>
              <a:ext uri="{FF2B5EF4-FFF2-40B4-BE49-F238E27FC236}">
                <a16:creationId xmlns:a16="http://schemas.microsoft.com/office/drawing/2014/main" id="{FF3D3906-3C77-41EA-B382-29B626E4197B}"/>
              </a:ext>
            </a:extLst>
          </p:cNvPr>
          <p:cNvGrpSpPr/>
          <p:nvPr/>
        </p:nvGrpSpPr>
        <p:grpSpPr>
          <a:xfrm flipH="1">
            <a:off x="721331" y="2131287"/>
            <a:ext cx="726062" cy="682749"/>
            <a:chOff x="3187875" y="1320975"/>
            <a:chExt cx="545897" cy="513332"/>
          </a:xfrm>
        </p:grpSpPr>
        <p:sp>
          <p:nvSpPr>
            <p:cNvPr id="30" name="Google Shape;1699;p42">
              <a:extLst>
                <a:ext uri="{FF2B5EF4-FFF2-40B4-BE49-F238E27FC236}">
                  <a16:creationId xmlns:a16="http://schemas.microsoft.com/office/drawing/2014/main" id="{DB6C4E2F-7C81-49E1-AD95-0E70C68535E1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00;p42">
              <a:extLst>
                <a:ext uri="{FF2B5EF4-FFF2-40B4-BE49-F238E27FC236}">
                  <a16:creationId xmlns:a16="http://schemas.microsoft.com/office/drawing/2014/main" id="{1637B8F5-57A7-4EA0-BC42-67057C71F7BE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701;p42">
              <a:extLst>
                <a:ext uri="{FF2B5EF4-FFF2-40B4-BE49-F238E27FC236}">
                  <a16:creationId xmlns:a16="http://schemas.microsoft.com/office/drawing/2014/main" id="{28671439-B338-468D-92EF-A23F31578454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702;p42">
              <a:extLst>
                <a:ext uri="{FF2B5EF4-FFF2-40B4-BE49-F238E27FC236}">
                  <a16:creationId xmlns:a16="http://schemas.microsoft.com/office/drawing/2014/main" id="{82C63391-701E-4146-8A94-5ECF07F69406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703;p42">
              <a:extLst>
                <a:ext uri="{FF2B5EF4-FFF2-40B4-BE49-F238E27FC236}">
                  <a16:creationId xmlns:a16="http://schemas.microsoft.com/office/drawing/2014/main" id="{8A904631-8F73-4FDE-ABCF-D24619A16987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704;p42">
              <a:extLst>
                <a:ext uri="{FF2B5EF4-FFF2-40B4-BE49-F238E27FC236}">
                  <a16:creationId xmlns:a16="http://schemas.microsoft.com/office/drawing/2014/main" id="{6CB4E861-A530-4127-891C-F6C1A757733A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5;p42">
              <a:extLst>
                <a:ext uri="{FF2B5EF4-FFF2-40B4-BE49-F238E27FC236}">
                  <a16:creationId xmlns:a16="http://schemas.microsoft.com/office/drawing/2014/main" id="{C629936A-7E6F-4F2C-A7B9-CB788C6E317F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1613;p39">
            <a:extLst>
              <a:ext uri="{FF2B5EF4-FFF2-40B4-BE49-F238E27FC236}">
                <a16:creationId xmlns:a16="http://schemas.microsoft.com/office/drawing/2014/main" id="{A72FC7C8-5596-4994-951F-0A94468DC52E}"/>
              </a:ext>
            </a:extLst>
          </p:cNvPr>
          <p:cNvSpPr txBox="1">
            <a:spLocks/>
          </p:cNvSpPr>
          <p:nvPr/>
        </p:nvSpPr>
        <p:spPr>
          <a:xfrm>
            <a:off x="1185836" y="175883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6246A"/>
              </a:buClr>
            </a:pPr>
            <a:r>
              <a:rPr lang="en-US" sz="4000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61: </a:t>
            </a:r>
            <a:r>
              <a:rPr lang="en-US" sz="4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</a:t>
            </a:r>
            <a:r>
              <a:rPr lang="en-US" sz="4000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 (không </a:t>
            </a:r>
            <a:r>
              <a:rPr lang="en-US" sz="4000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6246A"/>
              </a:buClr>
            </a:pPr>
            <a:r>
              <a:rPr lang="en-US" sz="4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TRONG PHẠM </a:t>
            </a:r>
            <a:r>
              <a:rPr lang="en-US" sz="4000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1000</a:t>
            </a:r>
            <a:endParaRPr lang="vi-VN" sz="66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E304A8A-76D0-4F41-AD0E-DC0CE88D62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58" y="1607567"/>
            <a:ext cx="5056720" cy="2528360"/>
          </a:xfrm>
          <a:prstGeom prst="rect">
            <a:avLst/>
          </a:prstGeom>
        </p:spPr>
      </p:pic>
      <p:sp>
        <p:nvSpPr>
          <p:cNvPr id="44" name="Google Shape;1616;p39">
            <a:extLst>
              <a:ext uri="{FF2B5EF4-FFF2-40B4-BE49-F238E27FC236}">
                <a16:creationId xmlns:a16="http://schemas.microsoft.com/office/drawing/2014/main" id="{2005D5A4-3B9F-4A90-B1F4-D156B00EA8A9}"/>
              </a:ext>
            </a:extLst>
          </p:cNvPr>
          <p:cNvSpPr txBox="1">
            <a:spLocks/>
          </p:cNvSpPr>
          <p:nvPr/>
        </p:nvSpPr>
        <p:spPr>
          <a:xfrm>
            <a:off x="10065889" y="222645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kern="0">
                <a:solidFill>
                  <a:srgbClr val="FFFFFF"/>
                </a:solidFill>
              </a:rPr>
              <a:t>Trang 94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B0238-9933-4589-ABFE-576DFAC0D64B}"/>
              </a:ext>
            </a:extLst>
          </p:cNvPr>
          <p:cNvSpPr txBox="1"/>
          <p:nvPr/>
        </p:nvSpPr>
        <p:spPr>
          <a:xfrm>
            <a:off x="7795607" y="2814036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5632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3287" y="1844232"/>
            <a:ext cx="3191547" cy="3378464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456057">
                <a:buClr>
                  <a:srgbClr val="000000"/>
                </a:buClr>
                <a:defRPr/>
              </a:pPr>
              <a:endParaRPr lang="zh-CN" altLang="en-US" sz="1347" kern="0">
                <a:solidFill>
                  <a:srgbClr val="FFFFFF">
                    <a:lumMod val="50000"/>
                  </a:srgbClr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altLang="zh-CN" sz="3192" kern="0" dirty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lang="zh-CN" altLang="en-US" sz="3192" kern="0" dirty="0">
                <a:solidFill>
                  <a:srgbClr val="FFFFFF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vi-VN" altLang="zh-CN" sz="2300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phép trừ (không nhớ) trong phạm vi 1000.</a:t>
              </a:r>
              <a:endParaRPr lang="en-US" altLang="zh-CN" sz="23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25753" y="2330631"/>
            <a:ext cx="4079750" cy="3793357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456057" algn="ctr">
                <a:buClr>
                  <a:srgbClr val="000000"/>
                </a:buClr>
                <a:defRPr/>
              </a:pPr>
              <a:endParaRPr lang="zh-CN" altLang="en-US" sz="1347" kern="0">
                <a:solidFill>
                  <a:srgbClr val="FFFFFF">
                    <a:lumMod val="50000"/>
                  </a:srgbClr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altLang="zh-CN" sz="3192" kern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lang="zh-CN" altLang="en-US" sz="3192" kern="0" dirty="0">
                <a:solidFill>
                  <a:srgbClr val="FFFFFF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vi-VN" altLang="zh-CN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việc tính toán trong trường hợp có hai dấu phép tính cộng,</a:t>
              </a:r>
              <a:r>
                <a:rPr lang="en-US" altLang="zh-CN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altLang="zh-CN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trừ</a:t>
              </a:r>
              <a:r>
                <a:rPr lang="en-US" altLang="zh-CN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altLang="zh-CN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(theo thứ tự từ trái sang phải) trong phạm vi các số và phép tính đã học. 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628181" y="2330631"/>
            <a:ext cx="3411419" cy="3378464"/>
            <a:chOff x="954880" y="2484888"/>
            <a:chExt cx="2014662" cy="2198295"/>
          </a:xfrm>
        </p:grpSpPr>
        <p:sp>
          <p:nvSpPr>
            <p:cNvPr id="55" name="椭圆 54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456057">
                <a:buClr>
                  <a:srgbClr val="000000"/>
                </a:buClr>
                <a:defRPr/>
              </a:pPr>
              <a:endParaRPr lang="zh-CN" altLang="en-US" sz="1347" kern="0">
                <a:solidFill>
                  <a:srgbClr val="FFFFFF">
                    <a:lumMod val="50000"/>
                  </a:srgbClr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altLang="zh-CN" sz="3192" kern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lang="zh-CN" altLang="en-US" sz="3192" kern="0" dirty="0">
                <a:solidFill>
                  <a:srgbClr val="FFFFFF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vi-VN" altLang="zh-CN" sz="2100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Biết so sánh các số, đơn vị đo độ dài mét.</a:t>
              </a:r>
              <a:endParaRPr lang="en-US" altLang="zh-CN" sz="2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b="1" ker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89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197302" y="1297015"/>
            <a:ext cx="4310982" cy="43109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zh-CN" altLang="en-US" sz="1596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9" name="饼形 8"/>
          <p:cNvSpPr/>
          <p:nvPr/>
        </p:nvSpPr>
        <p:spPr>
          <a:xfrm>
            <a:off x="1533244" y="1680253"/>
            <a:ext cx="3544505" cy="3544505"/>
          </a:xfrm>
          <a:prstGeom prst="pie">
            <a:avLst>
              <a:gd name="adj1" fmla="val 19464735"/>
              <a:gd name="adj2" fmla="val 15714742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zh-CN" altLang="en-US" sz="1596" kern="0">
              <a:solidFill>
                <a:srgbClr val="000000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63664" y="2094903"/>
            <a:ext cx="2715205" cy="2715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zh-CN" altLang="en-US" sz="1596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43" y="1470845"/>
            <a:ext cx="7926634" cy="39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3567;p17">
            <a:extLst>
              <a:ext uri="{FF2B5EF4-FFF2-40B4-BE49-F238E27FC236}">
                <a16:creationId xmlns:a16="http://schemas.microsoft.com/office/drawing/2014/main" id="{182C575A-9567-421D-AD57-F84345B5C659}"/>
              </a:ext>
            </a:extLst>
          </p:cNvPr>
          <p:cNvGrpSpPr/>
          <p:nvPr/>
        </p:nvGrpSpPr>
        <p:grpSpPr>
          <a:xfrm>
            <a:off x="953518" y="1072475"/>
            <a:ext cx="7565087" cy="954300"/>
            <a:chOff x="1296327" y="1622386"/>
            <a:chExt cx="7565087" cy="954300"/>
          </a:xfrm>
        </p:grpSpPr>
        <p:sp>
          <p:nvSpPr>
            <p:cNvPr id="20" name="Google Shape;3568;p17">
              <a:extLst>
                <a:ext uri="{FF2B5EF4-FFF2-40B4-BE49-F238E27FC236}">
                  <a16:creationId xmlns:a16="http://schemas.microsoft.com/office/drawing/2014/main" id="{B8B79591-32E4-4D3D-A306-45201D8BBDC4}"/>
                </a:ext>
              </a:extLst>
            </p:cNvPr>
            <p:cNvSpPr txBox="1"/>
            <p:nvPr/>
          </p:nvSpPr>
          <p:spPr>
            <a:xfrm>
              <a:off x="1866914" y="1622386"/>
              <a:ext cx="699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Trâu sẽ ăn bó cỏ ghi phép tính có kết quả </a:t>
              </a:r>
              <a:r>
                <a:rPr lang="en-US" sz="2800">
                  <a:solidFill>
                    <a:schemeClr val="dk1"/>
                  </a:solidFill>
                </a:rPr>
                <a:t>lớn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nhất. Hỏi trâu sẽ ăn bó cỏ nào?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69;p17">
              <a:extLst>
                <a:ext uri="{FF2B5EF4-FFF2-40B4-BE49-F238E27FC236}">
                  <a16:creationId xmlns:a16="http://schemas.microsoft.com/office/drawing/2014/main" id="{C090CD07-6309-4F85-A4D2-B34CF7369A37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3570;p17" descr="Screen Clipping">
            <a:extLst>
              <a:ext uri="{FF2B5EF4-FFF2-40B4-BE49-F238E27FC236}">
                <a16:creationId xmlns:a16="http://schemas.microsoft.com/office/drawing/2014/main" id="{73D17466-3C24-4A6F-A200-B25DDBC062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5154" y="2026775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71;p17">
            <a:extLst>
              <a:ext uri="{FF2B5EF4-FFF2-40B4-BE49-F238E27FC236}">
                <a16:creationId xmlns:a16="http://schemas.microsoft.com/office/drawing/2014/main" id="{364D3E48-6D21-466C-AE2A-B949B7EBF1ED}"/>
              </a:ext>
            </a:extLst>
          </p:cNvPr>
          <p:cNvSpPr/>
          <p:nvPr/>
        </p:nvSpPr>
        <p:spPr>
          <a:xfrm>
            <a:off x="3604555" y="5202377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572;p17">
            <a:extLst>
              <a:ext uri="{FF2B5EF4-FFF2-40B4-BE49-F238E27FC236}">
                <a16:creationId xmlns:a16="http://schemas.microsoft.com/office/drawing/2014/main" id="{A4CF33D7-B0F9-4022-8527-E723DECE6D5A}"/>
              </a:ext>
            </a:extLst>
          </p:cNvPr>
          <p:cNvSpPr/>
          <p:nvPr/>
        </p:nvSpPr>
        <p:spPr>
          <a:xfrm>
            <a:off x="6013768" y="5648046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573;p17">
            <a:extLst>
              <a:ext uri="{FF2B5EF4-FFF2-40B4-BE49-F238E27FC236}">
                <a16:creationId xmlns:a16="http://schemas.microsoft.com/office/drawing/2014/main" id="{F27CF8AB-469B-44F3-8156-30955EF7C58F}"/>
              </a:ext>
            </a:extLst>
          </p:cNvPr>
          <p:cNvSpPr/>
          <p:nvPr/>
        </p:nvSpPr>
        <p:spPr>
          <a:xfrm>
            <a:off x="8806577" y="5170358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574;p17">
            <a:extLst>
              <a:ext uri="{FF2B5EF4-FFF2-40B4-BE49-F238E27FC236}">
                <a16:creationId xmlns:a16="http://schemas.microsoft.com/office/drawing/2014/main" id="{C6214E21-94AF-43DB-BB6E-C706FFC51104}"/>
              </a:ext>
            </a:extLst>
          </p:cNvPr>
          <p:cNvCxnSpPr/>
          <p:nvPr/>
        </p:nvCxnSpPr>
        <p:spPr>
          <a:xfrm flipH="1">
            <a:off x="2045154" y="324485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065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579;p18">
            <a:extLst>
              <a:ext uri="{FF2B5EF4-FFF2-40B4-BE49-F238E27FC236}">
                <a16:creationId xmlns:a16="http://schemas.microsoft.com/office/drawing/2014/main" id="{8A4C572D-CCE1-4B1A-AA0C-4F1FDC90B488}"/>
              </a:ext>
            </a:extLst>
          </p:cNvPr>
          <p:cNvSpPr/>
          <p:nvPr/>
        </p:nvSpPr>
        <p:spPr>
          <a:xfrm>
            <a:off x="5943359" y="1974029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580;p18">
            <a:extLst>
              <a:ext uri="{FF2B5EF4-FFF2-40B4-BE49-F238E27FC236}">
                <a16:creationId xmlns:a16="http://schemas.microsoft.com/office/drawing/2014/main" id="{16DFCB22-63EA-4DEA-955A-D18CE4D6681A}"/>
              </a:ext>
            </a:extLst>
          </p:cNvPr>
          <p:cNvSpPr/>
          <p:nvPr/>
        </p:nvSpPr>
        <p:spPr>
          <a:xfrm>
            <a:off x="431074" y="1974029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3581;p18">
            <a:extLst>
              <a:ext uri="{FF2B5EF4-FFF2-40B4-BE49-F238E27FC236}">
                <a16:creationId xmlns:a16="http://schemas.microsoft.com/office/drawing/2014/main" id="{052C794C-FB45-4082-A8E0-28DA9D433811}"/>
              </a:ext>
            </a:extLst>
          </p:cNvPr>
          <p:cNvGrpSpPr/>
          <p:nvPr/>
        </p:nvGrpSpPr>
        <p:grpSpPr>
          <a:xfrm>
            <a:off x="1143565" y="1215152"/>
            <a:ext cx="4382024" cy="570588"/>
            <a:chOff x="1296327" y="1647588"/>
            <a:chExt cx="4382024" cy="570588"/>
          </a:xfrm>
        </p:grpSpPr>
        <p:sp>
          <p:nvSpPr>
            <p:cNvPr id="27" name="Google Shape;3582;p18">
              <a:extLst>
                <a:ext uri="{FF2B5EF4-FFF2-40B4-BE49-F238E27FC236}">
                  <a16:creationId xmlns:a16="http://schemas.microsoft.com/office/drawing/2014/main" id="{EFC9B3DB-D3D1-4444-9F7B-9AAC6091E00E}"/>
                </a:ext>
              </a:extLst>
            </p:cNvPr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kết quả đúng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83;p18">
              <a:extLst>
                <a:ext uri="{FF2B5EF4-FFF2-40B4-BE49-F238E27FC236}">
                  <a16:creationId xmlns:a16="http://schemas.microsoft.com/office/drawing/2014/main" id="{13E1E8E8-27E8-4661-B1A6-B2259D7D9B4A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3584;p18">
            <a:extLst>
              <a:ext uri="{FF2B5EF4-FFF2-40B4-BE49-F238E27FC236}">
                <a16:creationId xmlns:a16="http://schemas.microsoft.com/office/drawing/2014/main" id="{504B1DA0-2E01-4ADB-8ABF-26E4BEACAD9B}"/>
              </a:ext>
            </a:extLst>
          </p:cNvPr>
          <p:cNvSpPr txBox="1"/>
          <p:nvPr/>
        </p:nvSpPr>
        <p:spPr>
          <a:xfrm>
            <a:off x="822283" y="2230465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372 – 251 + 437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121    +    437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558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358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558 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458</a:t>
            </a:r>
            <a:endParaRPr/>
          </a:p>
        </p:txBody>
      </p:sp>
      <p:sp>
        <p:nvSpPr>
          <p:cNvPr id="30" name="Google Shape;3585;p18">
            <a:extLst>
              <a:ext uri="{FF2B5EF4-FFF2-40B4-BE49-F238E27FC236}">
                <a16:creationId xmlns:a16="http://schemas.microsoft.com/office/drawing/2014/main" id="{541AC1DE-40C2-4A94-A502-A9E37229898C}"/>
              </a:ext>
            </a:extLst>
          </p:cNvPr>
          <p:cNvSpPr txBox="1"/>
          <p:nvPr/>
        </p:nvSpPr>
        <p:spPr>
          <a:xfrm>
            <a:off x="6477879" y="2230465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480 – 320 + 382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160    +    382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542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542</a:t>
            </a:r>
            <a:endParaRPr/>
          </a:p>
        </p:txBody>
      </p:sp>
      <p:sp>
        <p:nvSpPr>
          <p:cNvPr id="31" name="Google Shape;3586;p18">
            <a:extLst>
              <a:ext uri="{FF2B5EF4-FFF2-40B4-BE49-F238E27FC236}">
                <a16:creationId xmlns:a16="http://schemas.microsoft.com/office/drawing/2014/main" id="{829EBB19-50E1-49C9-9614-CD87E199A576}"/>
              </a:ext>
            </a:extLst>
          </p:cNvPr>
          <p:cNvSpPr/>
          <p:nvPr/>
        </p:nvSpPr>
        <p:spPr>
          <a:xfrm>
            <a:off x="2327565" y="4539963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587;p18">
            <a:extLst>
              <a:ext uri="{FF2B5EF4-FFF2-40B4-BE49-F238E27FC236}">
                <a16:creationId xmlns:a16="http://schemas.microsoft.com/office/drawing/2014/main" id="{EC647A71-2FFF-4967-A446-98846B09B91A}"/>
              </a:ext>
            </a:extLst>
          </p:cNvPr>
          <p:cNvSpPr/>
          <p:nvPr/>
        </p:nvSpPr>
        <p:spPr>
          <a:xfrm>
            <a:off x="9628911" y="4539963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99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t="-1000" r="-6000"/>
          </a:stretch>
        </a:blip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592;p19">
            <a:extLst>
              <a:ext uri="{FF2B5EF4-FFF2-40B4-BE49-F238E27FC236}">
                <a16:creationId xmlns:a16="http://schemas.microsoft.com/office/drawing/2014/main" id="{570691FA-2606-4F5D-9A9F-70DD66D8059B}"/>
              </a:ext>
            </a:extLst>
          </p:cNvPr>
          <p:cNvGrpSpPr/>
          <p:nvPr/>
        </p:nvGrpSpPr>
        <p:grpSpPr>
          <a:xfrm>
            <a:off x="977307" y="623733"/>
            <a:ext cx="9732252" cy="1001475"/>
            <a:chOff x="1296327" y="1647588"/>
            <a:chExt cx="9732252" cy="1001475"/>
          </a:xfrm>
        </p:grpSpPr>
        <p:sp>
          <p:nvSpPr>
            <p:cNvPr id="26" name="Google Shape;3593;p19">
              <a:extLst>
                <a:ext uri="{FF2B5EF4-FFF2-40B4-BE49-F238E27FC236}">
                  <a16:creationId xmlns:a16="http://schemas.microsoft.com/office/drawing/2014/main" id="{436D02FE-777E-4E7F-88C6-7E998299CC51}"/>
                </a:ext>
              </a:extLst>
            </p:cNvPr>
            <p:cNvSpPr txBox="1"/>
            <p:nvPr/>
          </p:nvSpPr>
          <p:spPr>
            <a:xfrm>
              <a:off x="1866914" y="1694956"/>
              <a:ext cx="9161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3594;p19">
              <a:extLst>
                <a:ext uri="{FF2B5EF4-FFF2-40B4-BE49-F238E27FC236}">
                  <a16:creationId xmlns:a16="http://schemas.microsoft.com/office/drawing/2014/main" id="{11C462CF-6760-4502-A9C7-0DF74F362E96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3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3595;p19">
            <a:extLst>
              <a:ext uri="{FF2B5EF4-FFF2-40B4-BE49-F238E27FC236}">
                <a16:creationId xmlns:a16="http://schemas.microsoft.com/office/drawing/2014/main" id="{E331887F-CFD8-42A8-820F-2A59722058E6}"/>
              </a:ext>
            </a:extLst>
          </p:cNvPr>
          <p:cNvGrpSpPr/>
          <p:nvPr/>
        </p:nvGrpSpPr>
        <p:grpSpPr>
          <a:xfrm>
            <a:off x="6719452" y="1828799"/>
            <a:ext cx="3990106" cy="2646301"/>
            <a:chOff x="6719452" y="1828799"/>
            <a:chExt cx="3990106" cy="2646301"/>
          </a:xfrm>
        </p:grpSpPr>
        <p:sp>
          <p:nvSpPr>
            <p:cNvPr id="29" name="Google Shape;3596;p19">
              <a:extLst>
                <a:ext uri="{FF2B5EF4-FFF2-40B4-BE49-F238E27FC236}">
                  <a16:creationId xmlns:a16="http://schemas.microsoft.com/office/drawing/2014/main" id="{52D7C574-15D5-43E2-BABC-881CB3C366C7}"/>
                </a:ext>
              </a:extLst>
            </p:cNvPr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97;p19">
              <a:extLst>
                <a:ext uri="{FF2B5EF4-FFF2-40B4-BE49-F238E27FC236}">
                  <a16:creationId xmlns:a16="http://schemas.microsoft.com/office/drawing/2014/main" id="{E7784064-FAE7-45DE-8737-273D777D7609}"/>
                </a:ext>
              </a:extLst>
            </p:cNvPr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3598;p19">
              <a:extLst>
                <a:ext uri="{FF2B5EF4-FFF2-40B4-BE49-F238E27FC236}">
                  <a16:creationId xmlns:a16="http://schemas.microsoft.com/office/drawing/2014/main" id="{16FCA5E8-B66E-4E44-A38B-EBB8BF2C3F55}"/>
                </a:ext>
              </a:extLst>
            </p:cNvPr>
            <p:cNvCxnSpPr>
              <a:stCxn id="30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" name="Google Shape;3599;p19">
              <a:extLst>
                <a:ext uri="{FF2B5EF4-FFF2-40B4-BE49-F238E27FC236}">
                  <a16:creationId xmlns:a16="http://schemas.microsoft.com/office/drawing/2014/main" id="{C1163547-4F48-48EE-91BF-3A9D140CD37F}"/>
                </a:ext>
              </a:extLst>
            </p:cNvPr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410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600;p19">
              <a:extLst>
                <a:ext uri="{FF2B5EF4-FFF2-40B4-BE49-F238E27FC236}">
                  <a16:creationId xmlns:a16="http://schemas.microsoft.com/office/drawing/2014/main" id="{F28391EF-AA9E-401E-963D-0378E65DBBF2}"/>
                </a:ext>
              </a:extLst>
            </p:cNvPr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569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601;p19">
              <a:extLst>
                <a:ext uri="{FF2B5EF4-FFF2-40B4-BE49-F238E27FC236}">
                  <a16:creationId xmlns:a16="http://schemas.microsoft.com/office/drawing/2014/main" id="{28E332E9-A148-41A5-96A3-651465E25672}"/>
                </a:ext>
              </a:extLst>
            </p:cNvPr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824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602;p19">
              <a:extLst>
                <a:ext uri="{FF2B5EF4-FFF2-40B4-BE49-F238E27FC236}">
                  <a16:creationId xmlns:a16="http://schemas.microsoft.com/office/drawing/2014/main" id="{9F2F117C-9648-4795-A30B-81B4910AE0A6}"/>
                </a:ext>
              </a:extLst>
            </p:cNvPr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842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03;p19">
              <a:extLst>
                <a:ext uri="{FF2B5EF4-FFF2-40B4-BE49-F238E27FC236}">
                  <a16:creationId xmlns:a16="http://schemas.microsoft.com/office/drawing/2014/main" id="{57770AEE-DD8B-4B60-8705-5F194F6DE59B}"/>
                </a:ext>
              </a:extLst>
            </p:cNvPr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rPr>
                <a:t>769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604;p19">
            <a:extLst>
              <a:ext uri="{FF2B5EF4-FFF2-40B4-BE49-F238E27FC236}">
                <a16:creationId xmlns:a16="http://schemas.microsoft.com/office/drawing/2014/main" id="{1BF2DD63-C95A-484B-A34E-E025BACCA14B}"/>
              </a:ext>
            </a:extLst>
          </p:cNvPr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Số lớn nhất nằm trong hình tròn là: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>
                <a:solidFill>
                  <a:srgbClr val="31859B"/>
                </a:solidFill>
                <a:ea typeface="Arial"/>
                <a:cs typeface="Arial"/>
                <a:sym typeface="Arial"/>
              </a:rPr>
              <a:t>824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Số bé nhất nằm trong hình vuông là: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>
                <a:solidFill>
                  <a:srgbClr val="7030A0"/>
                </a:solidFill>
                <a:ea typeface="Arial"/>
                <a:cs typeface="Arial"/>
                <a:sym typeface="Arial"/>
              </a:rPr>
              <a:t>410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605;p19">
            <a:extLst>
              <a:ext uri="{FF2B5EF4-FFF2-40B4-BE49-F238E27FC236}">
                <a16:creationId xmlns:a16="http://schemas.microsoft.com/office/drawing/2014/main" id="{77C739D6-154D-4FDD-9C9A-8ECFE3EC05F5}"/>
              </a:ext>
            </a:extLst>
          </p:cNvPr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" name="Google Shape;3606;p19">
            <a:extLst>
              <a:ext uri="{FF2B5EF4-FFF2-40B4-BE49-F238E27FC236}">
                <a16:creationId xmlns:a16="http://schemas.microsoft.com/office/drawing/2014/main" id="{67A94892-5C45-4D24-A075-EE8F1480BAD2}"/>
              </a:ext>
            </a:extLst>
          </p:cNvPr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" name="Google Shape;3607;p19">
            <a:extLst>
              <a:ext uri="{FF2B5EF4-FFF2-40B4-BE49-F238E27FC236}">
                <a16:creationId xmlns:a16="http://schemas.microsoft.com/office/drawing/2014/main" id="{C6AC25F8-12D6-48C4-9C99-7AFE94BD7FD4}"/>
              </a:ext>
            </a:extLst>
          </p:cNvPr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" name="Google Shape;3608;p19">
            <a:extLst>
              <a:ext uri="{FF2B5EF4-FFF2-40B4-BE49-F238E27FC236}">
                <a16:creationId xmlns:a16="http://schemas.microsoft.com/office/drawing/2014/main" id="{0DB06F11-FB4F-4BE7-884B-AAE77288BF89}"/>
              </a:ext>
            </a:extLst>
          </p:cNvPr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3609;p19">
            <a:extLst>
              <a:ext uri="{FF2B5EF4-FFF2-40B4-BE49-F238E27FC236}">
                <a16:creationId xmlns:a16="http://schemas.microsoft.com/office/drawing/2014/main" id="{74FE1177-6F8A-4E14-961B-449B83FF5CEF}"/>
              </a:ext>
            </a:extLst>
          </p:cNvPr>
          <p:cNvGrpSpPr/>
          <p:nvPr/>
        </p:nvGrpSpPr>
        <p:grpSpPr>
          <a:xfrm>
            <a:off x="4141630" y="4996358"/>
            <a:ext cx="3900930" cy="936030"/>
            <a:chOff x="6881370" y="4098709"/>
            <a:chExt cx="3900930" cy="936030"/>
          </a:xfrm>
        </p:grpSpPr>
        <p:sp>
          <p:nvSpPr>
            <p:cNvPr id="43" name="Google Shape;3610;p19">
              <a:extLst>
                <a:ext uri="{FF2B5EF4-FFF2-40B4-BE49-F238E27FC236}">
                  <a16:creationId xmlns:a16="http://schemas.microsoft.com/office/drawing/2014/main" id="{47CA438C-99BD-4DF2-ACEF-66C9092E5118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3600" b="1" kern="0">
                  <a:solidFill>
                    <a:srgbClr val="31859B"/>
                  </a:solidFill>
                  <a:ea typeface="Arial"/>
                  <a:cs typeface="Arial"/>
                  <a:sym typeface="Arial"/>
                </a:rPr>
                <a:t>824 – 410 = 414</a:t>
              </a:r>
              <a:endParaRPr sz="3600" b="1" kern="0">
                <a:solidFill>
                  <a:srgbClr val="31859B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611;p19">
              <a:extLst>
                <a:ext uri="{FF2B5EF4-FFF2-40B4-BE49-F238E27FC236}">
                  <a16:creationId xmlns:a16="http://schemas.microsoft.com/office/drawing/2014/main" id="{C37D28F5-1B17-48FE-ABE2-8ACA3F4BEE17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1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616;p20">
            <a:extLst>
              <a:ext uri="{FF2B5EF4-FFF2-40B4-BE49-F238E27FC236}">
                <a16:creationId xmlns:a16="http://schemas.microsoft.com/office/drawing/2014/main" id="{B97CCE66-298D-4F4E-BDCE-E888870E9592}"/>
              </a:ext>
            </a:extLst>
          </p:cNvPr>
          <p:cNvGrpSpPr/>
          <p:nvPr/>
        </p:nvGrpSpPr>
        <p:grpSpPr>
          <a:xfrm>
            <a:off x="872532" y="1058718"/>
            <a:ext cx="9732252" cy="570588"/>
            <a:chOff x="1296327" y="1647588"/>
            <a:chExt cx="9732252" cy="570588"/>
          </a:xfrm>
        </p:grpSpPr>
        <p:sp>
          <p:nvSpPr>
            <p:cNvPr id="15" name="Google Shape;3617;p20">
              <a:extLst>
                <a:ext uri="{FF2B5EF4-FFF2-40B4-BE49-F238E27FC236}">
                  <a16:creationId xmlns:a16="http://schemas.microsoft.com/office/drawing/2014/main" id="{0336F20A-97FC-4530-BDE7-905A412F6F5C}"/>
                </a:ext>
              </a:extLst>
            </p:cNvPr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của một số cây cầu như sau:</a:t>
              </a:r>
              <a:endParaRPr/>
            </a:p>
          </p:txBody>
        </p:sp>
        <p:sp>
          <p:nvSpPr>
            <p:cNvPr id="20" name="Google Shape;3618;p20">
              <a:extLst>
                <a:ext uri="{FF2B5EF4-FFF2-40B4-BE49-F238E27FC236}">
                  <a16:creationId xmlns:a16="http://schemas.microsoft.com/office/drawing/2014/main" id="{FB785DF2-7432-4BF1-8B7B-07866FDBE4C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1" name="Google Shape;3619;p20">
            <a:extLst>
              <a:ext uri="{FF2B5EF4-FFF2-40B4-BE49-F238E27FC236}">
                <a16:creationId xmlns:a16="http://schemas.microsoft.com/office/drawing/2014/main" id="{3924BF7F-D57C-4891-9D7F-9854EC5A4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183287"/>
              </p:ext>
            </p:extLst>
          </p:nvPr>
        </p:nvGraphicFramePr>
        <p:xfrm>
          <a:off x="872533" y="2045396"/>
          <a:ext cx="10243700" cy="20565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Google Shape;3620;p20">
            <a:extLst>
              <a:ext uri="{FF2B5EF4-FFF2-40B4-BE49-F238E27FC236}">
                <a16:creationId xmlns:a16="http://schemas.microsoft.com/office/drawing/2014/main" id="{C10BFCBC-0B29-465D-BB7B-E568523E72FF}"/>
              </a:ext>
            </a:extLst>
          </p:cNvPr>
          <p:cNvSpPr txBox="1"/>
          <p:nvPr/>
        </p:nvSpPr>
        <p:spPr>
          <a:xfrm>
            <a:off x="1834190" y="4101946"/>
            <a:ext cx="810991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Cầu Bãi Cháy dài hơn cầu Trường Tiền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903 – 403 = 500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Đáp số: 500 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06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625;p21">
            <a:extLst>
              <a:ext uri="{FF2B5EF4-FFF2-40B4-BE49-F238E27FC236}">
                <a16:creationId xmlns:a16="http://schemas.microsoft.com/office/drawing/2014/main" id="{B014F2F1-27B9-4E5F-831F-42D96FD22A98}"/>
              </a:ext>
            </a:extLst>
          </p:cNvPr>
          <p:cNvGrpSpPr/>
          <p:nvPr/>
        </p:nvGrpSpPr>
        <p:grpSpPr>
          <a:xfrm>
            <a:off x="691557" y="976158"/>
            <a:ext cx="9732252" cy="570588"/>
            <a:chOff x="1296327" y="1647588"/>
            <a:chExt cx="9732252" cy="570588"/>
          </a:xfrm>
        </p:grpSpPr>
        <p:sp>
          <p:nvSpPr>
            <p:cNvPr id="22" name="Google Shape;3626;p21">
              <a:extLst>
                <a:ext uri="{FF2B5EF4-FFF2-40B4-BE49-F238E27FC236}">
                  <a16:creationId xmlns:a16="http://schemas.microsoft.com/office/drawing/2014/main" id="{9F0A8C58-F980-4AF1-BB84-381E01BE03E7}"/>
                </a:ext>
              </a:extLst>
            </p:cNvPr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23" name="Google Shape;3627;p21">
              <a:extLst>
                <a:ext uri="{FF2B5EF4-FFF2-40B4-BE49-F238E27FC236}">
                  <a16:creationId xmlns:a16="http://schemas.microsoft.com/office/drawing/2014/main" id="{F9CCC45F-B788-4C05-B430-8B9C52F152D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3628;p21">
            <a:extLst>
              <a:ext uri="{FF2B5EF4-FFF2-40B4-BE49-F238E27FC236}">
                <a16:creationId xmlns:a16="http://schemas.microsoft.com/office/drawing/2014/main" id="{89F2997F-8445-40ED-A874-4790B6863598}"/>
              </a:ext>
            </a:extLst>
          </p:cNvPr>
          <p:cNvSpPr/>
          <p:nvPr/>
        </p:nvSpPr>
        <p:spPr>
          <a:xfrm>
            <a:off x="4133850" y="187642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629;p21">
            <a:extLst>
              <a:ext uri="{FF2B5EF4-FFF2-40B4-BE49-F238E27FC236}">
                <a16:creationId xmlns:a16="http://schemas.microsoft.com/office/drawing/2014/main" id="{A25102BA-A13B-4E9E-B3F1-BC0C8F8E8CBA}"/>
              </a:ext>
            </a:extLst>
          </p:cNvPr>
          <p:cNvSpPr/>
          <p:nvPr/>
        </p:nvSpPr>
        <p:spPr>
          <a:xfrm>
            <a:off x="4133850" y="302577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3630;p21">
            <a:extLst>
              <a:ext uri="{FF2B5EF4-FFF2-40B4-BE49-F238E27FC236}">
                <a16:creationId xmlns:a16="http://schemas.microsoft.com/office/drawing/2014/main" id="{2E68D96F-319B-4225-A445-CC0AD3A8775F}"/>
              </a:ext>
            </a:extLst>
          </p:cNvPr>
          <p:cNvSpPr/>
          <p:nvPr/>
        </p:nvSpPr>
        <p:spPr>
          <a:xfrm>
            <a:off x="2921795" y="1876424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3631;p21">
            <a:extLst>
              <a:ext uri="{FF2B5EF4-FFF2-40B4-BE49-F238E27FC236}">
                <a16:creationId xmlns:a16="http://schemas.microsoft.com/office/drawing/2014/main" id="{0748B08E-EA98-428A-AA36-9DD20DFDAB20}"/>
              </a:ext>
            </a:extLst>
          </p:cNvPr>
          <p:cNvSpPr/>
          <p:nvPr/>
        </p:nvSpPr>
        <p:spPr>
          <a:xfrm>
            <a:off x="4391025" y="187642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3632;p21">
            <a:extLst>
              <a:ext uri="{FF2B5EF4-FFF2-40B4-BE49-F238E27FC236}">
                <a16:creationId xmlns:a16="http://schemas.microsoft.com/office/drawing/2014/main" id="{02A40D51-4E6B-40D1-9E9B-2CF729DCEE81}"/>
              </a:ext>
            </a:extLst>
          </p:cNvPr>
          <p:cNvSpPr/>
          <p:nvPr/>
        </p:nvSpPr>
        <p:spPr>
          <a:xfrm>
            <a:off x="4391025" y="302577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3633;p21">
            <a:extLst>
              <a:ext uri="{FF2B5EF4-FFF2-40B4-BE49-F238E27FC236}">
                <a16:creationId xmlns:a16="http://schemas.microsoft.com/office/drawing/2014/main" id="{9828A3EC-C3F8-4CAE-9E12-F135EDB9BDF7}"/>
              </a:ext>
            </a:extLst>
          </p:cNvPr>
          <p:cNvSpPr/>
          <p:nvPr/>
        </p:nvSpPr>
        <p:spPr>
          <a:xfrm>
            <a:off x="5686425" y="187642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634;p21">
            <a:extLst>
              <a:ext uri="{FF2B5EF4-FFF2-40B4-BE49-F238E27FC236}">
                <a16:creationId xmlns:a16="http://schemas.microsoft.com/office/drawing/2014/main" id="{B5099A49-6127-4C8E-A6D7-E640DE03328B}"/>
              </a:ext>
            </a:extLst>
          </p:cNvPr>
          <p:cNvSpPr/>
          <p:nvPr/>
        </p:nvSpPr>
        <p:spPr>
          <a:xfrm>
            <a:off x="5686425" y="302577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635;p21">
            <a:extLst>
              <a:ext uri="{FF2B5EF4-FFF2-40B4-BE49-F238E27FC236}">
                <a16:creationId xmlns:a16="http://schemas.microsoft.com/office/drawing/2014/main" id="{24A55E1B-9C9F-4386-A678-96960BEEE6E2}"/>
              </a:ext>
            </a:extLst>
          </p:cNvPr>
          <p:cNvSpPr/>
          <p:nvPr/>
        </p:nvSpPr>
        <p:spPr>
          <a:xfrm>
            <a:off x="4474370" y="1876424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636;p21">
            <a:extLst>
              <a:ext uri="{FF2B5EF4-FFF2-40B4-BE49-F238E27FC236}">
                <a16:creationId xmlns:a16="http://schemas.microsoft.com/office/drawing/2014/main" id="{D102DE5F-A487-4672-8A68-070621105714}"/>
              </a:ext>
            </a:extLst>
          </p:cNvPr>
          <p:cNvSpPr/>
          <p:nvPr/>
        </p:nvSpPr>
        <p:spPr>
          <a:xfrm>
            <a:off x="4474370" y="2970212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637;p21">
            <a:extLst>
              <a:ext uri="{FF2B5EF4-FFF2-40B4-BE49-F238E27FC236}">
                <a16:creationId xmlns:a16="http://schemas.microsoft.com/office/drawing/2014/main" id="{09270E05-057D-4D5A-AE68-F9725F6524D3}"/>
              </a:ext>
            </a:extLst>
          </p:cNvPr>
          <p:cNvSpPr/>
          <p:nvPr/>
        </p:nvSpPr>
        <p:spPr>
          <a:xfrm>
            <a:off x="4474370" y="4070350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638;p21">
            <a:extLst>
              <a:ext uri="{FF2B5EF4-FFF2-40B4-BE49-F238E27FC236}">
                <a16:creationId xmlns:a16="http://schemas.microsoft.com/office/drawing/2014/main" id="{6CC89E13-28CC-4676-A5FD-CB9B89FB8028}"/>
              </a:ext>
            </a:extLst>
          </p:cNvPr>
          <p:cNvSpPr/>
          <p:nvPr/>
        </p:nvSpPr>
        <p:spPr>
          <a:xfrm>
            <a:off x="5942809" y="187642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639;p21">
            <a:extLst>
              <a:ext uri="{FF2B5EF4-FFF2-40B4-BE49-F238E27FC236}">
                <a16:creationId xmlns:a16="http://schemas.microsoft.com/office/drawing/2014/main" id="{FD798EE3-5B71-40BB-81A5-C42604E47686}"/>
              </a:ext>
            </a:extLst>
          </p:cNvPr>
          <p:cNvSpPr/>
          <p:nvPr/>
        </p:nvSpPr>
        <p:spPr>
          <a:xfrm>
            <a:off x="5942809" y="302577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40;p21">
            <a:extLst>
              <a:ext uri="{FF2B5EF4-FFF2-40B4-BE49-F238E27FC236}">
                <a16:creationId xmlns:a16="http://schemas.microsoft.com/office/drawing/2014/main" id="{708B23EB-E92B-4F2F-B8EC-3931A0142E83}"/>
              </a:ext>
            </a:extLst>
          </p:cNvPr>
          <p:cNvSpPr/>
          <p:nvPr/>
        </p:nvSpPr>
        <p:spPr>
          <a:xfrm>
            <a:off x="7238209" y="187642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641;p21">
            <a:extLst>
              <a:ext uri="{FF2B5EF4-FFF2-40B4-BE49-F238E27FC236}">
                <a16:creationId xmlns:a16="http://schemas.microsoft.com/office/drawing/2014/main" id="{D0FE55BC-1180-48C9-B35F-6459DDC8B58A}"/>
              </a:ext>
            </a:extLst>
          </p:cNvPr>
          <p:cNvSpPr/>
          <p:nvPr/>
        </p:nvSpPr>
        <p:spPr>
          <a:xfrm>
            <a:off x="7238209" y="302577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642;p21">
            <a:extLst>
              <a:ext uri="{FF2B5EF4-FFF2-40B4-BE49-F238E27FC236}">
                <a16:creationId xmlns:a16="http://schemas.microsoft.com/office/drawing/2014/main" id="{5E61A65D-CED9-4E65-A333-F91620A60D16}"/>
              </a:ext>
            </a:extLst>
          </p:cNvPr>
          <p:cNvSpPr/>
          <p:nvPr/>
        </p:nvSpPr>
        <p:spPr>
          <a:xfrm>
            <a:off x="6026154" y="1876424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643;p21">
            <a:extLst>
              <a:ext uri="{FF2B5EF4-FFF2-40B4-BE49-F238E27FC236}">
                <a16:creationId xmlns:a16="http://schemas.microsoft.com/office/drawing/2014/main" id="{B8105BBE-56D0-4FEB-9865-2D8BA4AE9E59}"/>
              </a:ext>
            </a:extLst>
          </p:cNvPr>
          <p:cNvSpPr/>
          <p:nvPr/>
        </p:nvSpPr>
        <p:spPr>
          <a:xfrm>
            <a:off x="6026154" y="4070350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3644;p21">
            <a:extLst>
              <a:ext uri="{FF2B5EF4-FFF2-40B4-BE49-F238E27FC236}">
                <a16:creationId xmlns:a16="http://schemas.microsoft.com/office/drawing/2014/main" id="{33C12210-29C0-45FA-B76B-379C8F18FBDC}"/>
              </a:ext>
            </a:extLst>
          </p:cNvPr>
          <p:cNvSpPr txBox="1"/>
          <p:nvPr/>
        </p:nvSpPr>
        <p:spPr>
          <a:xfrm>
            <a:off x="1262143" y="4465226"/>
            <a:ext cx="91616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chuyển chỗ một que tính để được số lớn nhất có thể.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hiệu của số thu được ở câu a với số ban đầu.</a:t>
            </a:r>
            <a:endParaRPr/>
          </a:p>
        </p:txBody>
      </p:sp>
      <p:sp>
        <p:nvSpPr>
          <p:cNvPr id="41" name="Google Shape;3645;p21">
            <a:extLst>
              <a:ext uri="{FF2B5EF4-FFF2-40B4-BE49-F238E27FC236}">
                <a16:creationId xmlns:a16="http://schemas.microsoft.com/office/drawing/2014/main" id="{19785F81-1CCF-422A-A8DD-7DFB3B13ABF3}"/>
              </a:ext>
            </a:extLst>
          </p:cNvPr>
          <p:cNvSpPr/>
          <p:nvPr/>
        </p:nvSpPr>
        <p:spPr>
          <a:xfrm>
            <a:off x="8541477" y="2763591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3646;p21">
            <a:extLst>
              <a:ext uri="{FF2B5EF4-FFF2-40B4-BE49-F238E27FC236}">
                <a16:creationId xmlns:a16="http://schemas.microsoft.com/office/drawing/2014/main" id="{56FD63C7-5E47-4366-A077-F69CC15232C9}"/>
              </a:ext>
            </a:extLst>
          </p:cNvPr>
          <p:cNvGrpSpPr/>
          <p:nvPr/>
        </p:nvGrpSpPr>
        <p:grpSpPr>
          <a:xfrm>
            <a:off x="4656815" y="5899805"/>
            <a:ext cx="2738677" cy="741606"/>
            <a:chOff x="6940630" y="4098709"/>
            <a:chExt cx="2928397" cy="827779"/>
          </a:xfrm>
        </p:grpSpPr>
        <p:sp>
          <p:nvSpPr>
            <p:cNvPr id="43" name="Google Shape;3647;p21">
              <a:extLst>
                <a:ext uri="{FF2B5EF4-FFF2-40B4-BE49-F238E27FC236}">
                  <a16:creationId xmlns:a16="http://schemas.microsoft.com/office/drawing/2014/main" id="{4B5FF2DD-5BC9-4EF1-93DA-3859E1B39BB1}"/>
                </a:ext>
              </a:extLst>
            </p:cNvPr>
            <p:cNvSpPr txBox="1"/>
            <p:nvPr/>
          </p:nvSpPr>
          <p:spPr>
            <a:xfrm>
              <a:off x="7021028" y="4098709"/>
              <a:ext cx="2788739" cy="73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798 – 780 = 18</a:t>
              </a:r>
              <a:endParaRPr sz="2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648;p21">
              <a:extLst>
                <a:ext uri="{FF2B5EF4-FFF2-40B4-BE49-F238E27FC236}">
                  <a16:creationId xmlns:a16="http://schemas.microsoft.com/office/drawing/2014/main" id="{C8106C1F-E6E4-4FC6-B25F-417DFF275580}"/>
                </a:ext>
              </a:extLst>
            </p:cNvPr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649;p21">
            <a:extLst>
              <a:ext uri="{FF2B5EF4-FFF2-40B4-BE49-F238E27FC236}">
                <a16:creationId xmlns:a16="http://schemas.microsoft.com/office/drawing/2014/main" id="{B6023921-292B-4A5D-8A83-B882366CE1CF}"/>
              </a:ext>
            </a:extLst>
          </p:cNvPr>
          <p:cNvSpPr/>
          <p:nvPr/>
        </p:nvSpPr>
        <p:spPr>
          <a:xfrm>
            <a:off x="6803868" y="6068325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3632;p21">
            <a:extLst>
              <a:ext uri="{FF2B5EF4-FFF2-40B4-BE49-F238E27FC236}">
                <a16:creationId xmlns:a16="http://schemas.microsoft.com/office/drawing/2014/main" id="{42D0250B-F9BD-4F00-967D-6DE7C174D285}"/>
              </a:ext>
            </a:extLst>
          </p:cNvPr>
          <p:cNvSpPr/>
          <p:nvPr/>
        </p:nvSpPr>
        <p:spPr>
          <a:xfrm rot="16200000">
            <a:off x="6613256" y="2415811"/>
            <a:ext cx="45719" cy="1219925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6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520</Words>
  <Application>Microsoft Office PowerPoint</Application>
  <PresentationFormat>Widescreen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Anaheim</vt:lpstr>
      <vt:lpstr>Annie Use Your Telescope</vt:lpstr>
      <vt:lpstr>Arial</vt:lpstr>
      <vt:lpstr>Barlow Condensed</vt:lpstr>
      <vt:lpstr>Barriecito</vt:lpstr>
      <vt:lpstr>Boogaloo</vt:lpstr>
      <vt:lpstr>Calibri</vt:lpstr>
      <vt:lpstr>Dekko</vt:lpstr>
      <vt:lpstr>Exo</vt:lpstr>
      <vt:lpstr>Lato</vt:lpstr>
      <vt:lpstr>Open Sans</vt:lpstr>
      <vt:lpstr>RocknRoll One</vt:lpstr>
      <vt:lpstr>1_Math Subject for Middle School - 7th Grade: Ratio, Proportion and Percent by Slidesgo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Nguyễn Thu Hường</cp:lastModifiedBy>
  <cp:revision>1</cp:revision>
  <dcterms:created xsi:type="dcterms:W3CDTF">2022-04-16T15:10:04Z</dcterms:created>
  <dcterms:modified xsi:type="dcterms:W3CDTF">2022-04-16T15:23:23Z</dcterms:modified>
</cp:coreProperties>
</file>