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1"/>
  </p:notesMasterIdLst>
  <p:handoutMasterIdLst>
    <p:handoutMasterId r:id="rId22"/>
  </p:handoutMasterIdLst>
  <p:sldIdLst>
    <p:sldId id="362" r:id="rId2"/>
    <p:sldId id="292" r:id="rId3"/>
    <p:sldId id="293" r:id="rId4"/>
    <p:sldId id="294" r:id="rId5"/>
    <p:sldId id="295" r:id="rId6"/>
    <p:sldId id="296" r:id="rId7"/>
    <p:sldId id="297" r:id="rId8"/>
    <p:sldId id="298" r:id="rId9"/>
    <p:sldId id="363" r:id="rId10"/>
    <p:sldId id="364" r:id="rId11"/>
    <p:sldId id="365" r:id="rId12"/>
    <p:sldId id="260" r:id="rId13"/>
    <p:sldId id="357" r:id="rId14"/>
    <p:sldId id="360" r:id="rId15"/>
    <p:sldId id="358" r:id="rId16"/>
    <p:sldId id="367" r:id="rId17"/>
    <p:sldId id="361" r:id="rId18"/>
    <p:sldId id="370" r:id="rId19"/>
    <p:sldId id="369" r:id="rId20"/>
  </p:sldIdLst>
  <p:sldSz cx="12192000" cy="6858000"/>
  <p:notesSz cx="6858000" cy="9144000"/>
  <p:embeddedFontLst>
    <p:embeddedFont>
      <p:font typeface="Annie Use Your Telescope" panose="020B0604020202020204" charset="0"/>
      <p:regular r:id="rId23"/>
    </p:embeddedFont>
    <p:embeddedFont>
      <p:font typeface="Anaheim" panose="020B0604020202020204" charset="0"/>
      <p:regular r:id="rId24"/>
    </p:embeddedFon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Exo" panose="020B0604020202020204" charset="0"/>
      <p:regular r:id="rId33"/>
      <p:bold r:id="rId34"/>
      <p:italic r:id="rId35"/>
      <p:boldItalic r:id="rId36"/>
    </p:embeddedFont>
    <p:embeddedFont>
      <p:font typeface="微软雅黑" panose="020B0503020204020204" pitchFamily="34" charset="-122"/>
      <p:regular r:id="rId37"/>
      <p:bold r:id="rId38"/>
    </p:embeddedFont>
    <p:embeddedFont>
      <p:font typeface="HP001 4 hàng" panose="020B0603050302020204" pitchFamily="34" charset="0"/>
      <p:regular r:id="rId39"/>
      <p:bold r:id="rId40"/>
    </p:embeddedFont>
    <p:embeddedFont>
      <p:font typeface="宋体" panose="02010600030101010101" pitchFamily="2" charset="-122"/>
      <p:regular r:id="rId41"/>
    </p:embeddedFont>
    <p:embeddedFont>
      <p:font typeface="Barlow Condensed" panose="020B0604020202020204" charset="0"/>
      <p:regular r:id="rId42"/>
      <p:bold r:id="rId43"/>
      <p:italic r:id="rId44"/>
      <p:boldItalic r:id="rId45"/>
    </p:embeddedFont>
    <p:embeddedFont>
      <p:font typeface="Lato" panose="020B0604020202020204" charset="0"/>
      <p:regular r:id="rId46"/>
      <p:bold r:id="rId47"/>
      <p:italic r:id="rId48"/>
      <p:boldItalic r:id="rId49"/>
    </p:embeddedFont>
    <p:embeddedFont>
      <p:font typeface="等线" panose="020B0604020202020204" charset="-122"/>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45" autoAdjust="0"/>
  </p:normalViewPr>
  <p:slideViewPr>
    <p:cSldViewPr snapToGrid="0">
      <p:cViewPr varScale="1">
        <p:scale>
          <a:sx n="64" d="100"/>
          <a:sy n="64" d="100"/>
        </p:scale>
        <p:origin x="90" y="96"/>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4/12/2022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00825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1863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zh-CN" alt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320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07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6655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403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0.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control" Target="../activeX/activeX2.xml"/><Relationship Id="rId7" Type="http://schemas.openxmlformats.org/officeDocument/2006/relationships/notesSlide" Target="../notesSlides/notesSlide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tmp"/><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slide" Target="slide5.xml"/><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7.gif"/><Relationship Id="rId12" Type="http://schemas.openxmlformats.org/officeDocument/2006/relationships/image" Target="../media/image11.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slide" Target="slide4.xml"/><Relationship Id="rId24"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slide" Target="slide6.xml"/><Relationship Id="rId23" Type="http://schemas.openxmlformats.org/officeDocument/2006/relationships/slide" Target="slide10.xml"/><Relationship Id="rId10" Type="http://schemas.openxmlformats.org/officeDocument/2006/relationships/image" Target="../media/image10.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image" Target="../media/image12.png"/><Relationship Id="rId22"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4"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61" y="2486661"/>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907" y="2481917"/>
            <a:ext cx="704215" cy="915671"/>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54" y="4268469"/>
            <a:ext cx="4813300" cy="2538731"/>
          </a:xfrm>
          <a:prstGeom prst="rect">
            <a:avLst/>
          </a:prstGeom>
        </p:spPr>
      </p:pic>
      <p:sp>
        <p:nvSpPr>
          <p:cNvPr id="35" name="矩形 259"/>
          <p:cNvSpPr>
            <a:spLocks noChangeArrowheads="1"/>
          </p:cNvSpPr>
          <p:nvPr/>
        </p:nvSpPr>
        <p:spPr bwMode="auto">
          <a:xfrm>
            <a:off x="1487291" y="1141131"/>
            <a:ext cx="9216787"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6015" b="1">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rPr>
              <a:t>CHÀO MỪNG CÁC CON ĐẾN VỚI TIẾT TOÁN</a:t>
            </a:r>
            <a:endParaRPr lang="en-US" altLang="zh-CN" sz="6015"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endParaRPr>
          </a:p>
        </p:txBody>
      </p:sp>
    </p:spTree>
    <p:extLst>
      <p:ext uri="{BB962C8B-B14F-4D97-AF65-F5344CB8AC3E}">
        <p14:creationId xmlns:p14="http://schemas.microsoft.com/office/powerpoint/2010/main" val="41345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5"/>
                                        </p:tgtEl>
                                        <p:attrNameLst>
                                          <p:attrName>ppt_y</p:attrName>
                                        </p:attrNameLst>
                                      </p:cBhvr>
                                      <p:tavLst>
                                        <p:tav tm="0">
                                          <p:val>
                                            <p:strVal val="#ppt_y"/>
                                          </p:val>
                                        </p:tav>
                                        <p:tav tm="100000">
                                          <p:val>
                                            <p:strVal val="#ppt_y"/>
                                          </p:val>
                                        </p:tav>
                                      </p:tavLst>
                                    </p:anim>
                                    <p:anim calcmode="lin" valueType="num">
                                      <p:cBhvr>
                                        <p:cTn id="2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5"/>
                                        </p:tgtEl>
                                      </p:cBhvr>
                                    </p:animEffect>
                                  </p:childTnLst>
                                </p:cTn>
                              </p:par>
                            </p:childTnLst>
                          </p:cTn>
                        </p:par>
                        <p:par>
                          <p:cTn id="30" fill="hold">
                            <p:stCondLst>
                              <p:cond delay="35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extLst>
    <p:ext uri="{E180D4A7-C9FB-4DFB-919C-405C955672EB}">
      <p14:showEvtLst xmlns:p14="http://schemas.microsoft.com/office/powerpoint/2010/main">
        <p14:playEvt time="15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endParaRPr>
          </a:p>
        </p:txBody>
      </p:sp>
      <p:grpSp>
        <p:nvGrpSpPr>
          <p:cNvPr id="27" name="组合 26"/>
          <p:cNvGrpSpPr/>
          <p:nvPr/>
        </p:nvGrpSpPr>
        <p:grpSpPr>
          <a:xfrm>
            <a:off x="679606" y="1603576"/>
            <a:ext cx="6588601" cy="1864190"/>
            <a:chOff x="252264" y="1044005"/>
            <a:chExt cx="4320480" cy="765640"/>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Arial" panose="020B0604020202020204" pitchFamily="34" charset="0"/>
                    <a:ea typeface="方正大黑简体" panose="02010601030101010101" pitchFamily="2" charset="-122"/>
                    <a:cs typeface="Arial" panose="020B0604020202020204" pitchFamily="34" charset="0"/>
                  </a:rPr>
                  <a:t>1</a:t>
                </a:r>
                <a:endParaRPr lang="zh-CN" altLang="en-US" sz="2500" b="1" dirty="0">
                  <a:latin typeface="Arial" panose="020B0604020202020204" pitchFamily="34" charset="0"/>
                  <a:ea typeface="方正大黑简体" panose="02010601030101010101" pitchFamily="2" charset="-122"/>
                  <a:cs typeface="Arial" panose="020B0604020202020204" pitchFamily="34" charset="0"/>
                </a:endParaRPr>
              </a:p>
            </p:txBody>
          </p:sp>
        </p:grpSp>
        <p:sp>
          <p:nvSpPr>
            <p:cNvPr id="29" name="TextBox 28"/>
            <p:cNvSpPr txBox="1"/>
            <p:nvPr/>
          </p:nvSpPr>
          <p:spPr>
            <a:xfrm>
              <a:off x="938553" y="1094798"/>
              <a:ext cx="3401858" cy="714847"/>
            </a:xfrm>
            <a:prstGeom prst="rect">
              <a:avLst/>
            </a:prstGeom>
            <a:noFill/>
          </p:spPr>
          <p:txBody>
            <a:bodyPr wrap="square" rtlCol="0">
              <a:spAutoFit/>
            </a:bodyPr>
            <a:lstStyle/>
            <a:p>
              <a:pPr algn="l"/>
              <a:r>
                <a:rPr lang="en-US" altLang="zh-CN" sz="2407" b="1">
                  <a:solidFill>
                    <a:schemeClr val="bg1"/>
                  </a:solidFill>
                  <a:latin typeface="Arial" panose="020B0604020202020204" pitchFamily="34" charset="0"/>
                  <a:ea typeface="微软雅黑" panose="020B0503020204020204" charset="-122"/>
                  <a:cs typeface="Arial" panose="020B0604020202020204" pitchFamily="34" charset="0"/>
                </a:rPr>
                <a:t>Củng cố và hoàn thiện kĩ năng đặt tính rồi tính phép </a:t>
              </a:r>
              <a:r>
                <a:rPr lang="vi-VN" altLang="zh-CN" sz="2407" b="1">
                  <a:solidFill>
                    <a:schemeClr val="bg1"/>
                  </a:solidFill>
                  <a:latin typeface="Arial" panose="020B0604020202020204" pitchFamily="34" charset="0"/>
                  <a:ea typeface="微软雅黑" panose="020B0503020204020204" charset="-122"/>
                  <a:cs typeface="Arial" panose="020B0604020202020204" pitchFamily="34" charset="0"/>
                </a:rPr>
                <a:t>cộng các số có ba chữ số trong phạm vi 1000.</a:t>
              </a:r>
              <a:endParaRPr lang="zh-CN" altLang="en-US" sz="2407"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33" name="组合 32"/>
          <p:cNvGrpSpPr/>
          <p:nvPr/>
        </p:nvGrpSpPr>
        <p:grpSpPr>
          <a:xfrm>
            <a:off x="679598" y="3304019"/>
            <a:ext cx="6253083" cy="1476284"/>
            <a:chOff x="252264" y="1044005"/>
            <a:chExt cx="4566382"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5" name="TextBox 34"/>
            <p:cNvSpPr txBox="1"/>
            <p:nvPr/>
          </p:nvSpPr>
          <p:spPr>
            <a:xfrm>
              <a:off x="1016269" y="1162886"/>
              <a:ext cx="3802377" cy="365755"/>
            </a:xfrm>
            <a:prstGeom prst="rect">
              <a:avLst/>
            </a:prstGeom>
            <a:noFill/>
          </p:spPr>
          <p:txBody>
            <a:bodyPr wrap="none" rtlCol="0">
              <a:spAutoFit/>
            </a:bodyPr>
            <a:lstStyle/>
            <a:p>
              <a:pPr algn="l"/>
              <a:r>
                <a:rPr lang="vi-VN" altLang="zh-CN" sz="2407" b="1">
                  <a:solidFill>
                    <a:schemeClr val="bg1"/>
                  </a:solidFill>
                  <a:latin typeface="Arial" panose="020B0604020202020204" pitchFamily="34" charset="0"/>
                  <a:ea typeface="微软雅黑" panose="020B0503020204020204" charset="-122"/>
                  <a:cs typeface="Arial" panose="020B0604020202020204" pitchFamily="34" charset="0"/>
                </a:rPr>
                <a:t>Thực hiện được phép cộng nhẩm </a:t>
              </a:r>
            </a:p>
            <a:p>
              <a:pPr algn="l"/>
              <a:r>
                <a:rPr lang="vi-VN" altLang="zh-CN" sz="2407" b="1">
                  <a:solidFill>
                    <a:schemeClr val="bg1"/>
                  </a:solidFill>
                  <a:latin typeface="Arial" panose="020B0604020202020204" pitchFamily="34" charset="0"/>
                  <a:ea typeface="微软雅黑" panose="020B0503020204020204" charset="-122"/>
                  <a:cs typeface="Arial" panose="020B0604020202020204" pitchFamily="34" charset="0"/>
                </a:rPr>
                <a:t>số tròn trăm ra kết quả là 1000</a:t>
              </a:r>
              <a:r>
                <a:rPr lang="vi-VN" altLang="zh-CN" sz="2407" b="1" dirty="0">
                  <a:solidFill>
                    <a:schemeClr val="bg1"/>
                  </a:solidFill>
                  <a:latin typeface="Arial" panose="020B0604020202020204" pitchFamily="34" charset="0"/>
                  <a:ea typeface="微软雅黑" panose="020B0503020204020204" charset="-122"/>
                  <a:cs typeface="Arial" panose="020B0604020202020204" pitchFamily="34" charset="0"/>
                </a:rPr>
                <a:t>.</a:t>
              </a:r>
              <a:endParaRPr lang="zh-CN" altLang="en-US" sz="2407"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1" name="TextBox 40"/>
            <p:cNvSpPr txBox="1"/>
            <p:nvPr/>
          </p:nvSpPr>
          <p:spPr>
            <a:xfrm>
              <a:off x="996506" y="1181393"/>
              <a:ext cx="3379764" cy="373349"/>
            </a:xfrm>
            <a:prstGeom prst="rect">
              <a:avLst/>
            </a:prstGeom>
            <a:noFill/>
          </p:spPr>
          <p:txBody>
            <a:bodyPr wrap="square" rtlCol="0">
              <a:spAutoFit/>
            </a:bodyPr>
            <a:lstStyle/>
            <a:p>
              <a:pPr algn="l"/>
              <a:r>
                <a:rPr lang="vi-VN" altLang="zh-CN" sz="2407" b="1">
                  <a:solidFill>
                    <a:schemeClr val="bg1"/>
                  </a:solidFill>
                  <a:latin typeface="Arial" panose="020B0604020202020204" pitchFamily="34" charset="0"/>
                  <a:ea typeface="微软雅黑" panose="020B0503020204020204" charset="-122"/>
                  <a:cs typeface="Arial" panose="020B0604020202020204" pitchFamily="34" charset="0"/>
                </a:rPr>
                <a:t>Áp dụng phép cộng có nhớ vào giải bài toán có lời văn.</a:t>
              </a:r>
              <a:endParaRPr lang="zh-CN" altLang="en-US" sz="2407"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Arial" panose="020B0604020202020204" pitchFamily="34" charset="0"/>
                <a:ea typeface="方正大黑简体" panose="02010601030101010101" pitchFamily="2" charset="-122"/>
                <a:cs typeface="Arial" panose="020B0604020202020204" pitchFamily="34" charset="0"/>
              </a:rPr>
              <a:t>2</a:t>
            </a:r>
            <a:endParaRPr lang="zh-CN" altLang="en-US" sz="2500" b="1" dirty="0">
              <a:latin typeface="Arial" panose="020B0604020202020204" pitchFamily="34" charset="0"/>
              <a:ea typeface="方正大黑简体" panose="02010601030101010101" pitchFamily="2" charset="-122"/>
              <a:cs typeface="Arial" panose="020B0604020202020204" pitchFamily="34" charset="0"/>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Arial" panose="020B0604020202020204" pitchFamily="34" charset="0"/>
                <a:ea typeface="方正大黑简体" panose="02010601030101010101" pitchFamily="2" charset="-122"/>
                <a:cs typeface="Arial" panose="020B0604020202020204" pitchFamily="34" charset="0"/>
              </a:rPr>
              <a:t>3</a:t>
            </a:r>
            <a:endParaRPr lang="zh-CN" altLang="en-US" sz="2500" b="1" dirty="0">
              <a:latin typeface="Arial" panose="020B0604020202020204" pitchFamily="34" charset="0"/>
              <a:ea typeface="方正大黑简体" panose="02010601030101010101" pitchFamily="2" charset="-122"/>
              <a:cs typeface="Arial" panose="020B0604020202020204" pitchFamily="34" charset="0"/>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6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xmlns=""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xmlns=""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xmlns=""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xmlns=""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xmlns=""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xmlns=""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xmlns=""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xmlns=""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xmlns=""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dirty="0" err="1"/>
              <a:t>viết</a:t>
            </a:r>
            <a:r>
              <a:rPr lang="en-US" sz="2807" dirty="0"/>
              <a:t> 5.</a:t>
            </a:r>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dirty="0" err="1"/>
              <a:t>nhớ</a:t>
            </a:r>
            <a:r>
              <a:rPr lang="en-US" sz="2807" dirty="0"/>
              <a:t> 1.</a:t>
            </a:r>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vi-VN" sz="2807" dirty="0" smtClean="0"/>
              <a:t>cộng </a:t>
            </a:r>
            <a:r>
              <a:rPr lang="en-US" sz="2807" dirty="0" smtClean="0"/>
              <a:t>2 </a:t>
            </a:r>
            <a:r>
              <a:rPr lang="en-US" sz="2807" dirty="0" err="1"/>
              <a:t>bằng</a:t>
            </a:r>
            <a:r>
              <a:rPr lang="en-US" sz="2807" dirty="0"/>
              <a:t> 7, </a:t>
            </a:r>
            <a:r>
              <a:rPr lang="en-US" sz="2807" dirty="0" err="1"/>
              <a:t>viết</a:t>
            </a:r>
            <a:r>
              <a:rPr lang="en-US" sz="2807" dirty="0"/>
              <a:t> 7.</a:t>
            </a:r>
          </a:p>
        </p:txBody>
      </p:sp>
      <p:grpSp>
        <p:nvGrpSpPr>
          <p:cNvPr id="70" name="Group 69">
            <a:extLst>
              <a:ext uri="{FF2B5EF4-FFF2-40B4-BE49-F238E27FC236}">
                <a16:creationId xmlns:a16="http://schemas.microsoft.com/office/drawing/2014/main" xmlns=""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xmlns=""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xmlns=""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xmlns=""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xmlns=""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xmlns=""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xmlns=""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xmlns=""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smtClean="0"/>
                  <a:t>19</a:t>
                </a:r>
                <a:r>
                  <a:rPr lang="vi-VN" sz="3208" dirty="0" smtClean="0"/>
                  <a:t>2</a:t>
                </a:r>
                <a:endParaRPr lang="en-US" sz="3208" dirty="0"/>
              </a:p>
            </p:txBody>
          </p:sp>
          <p:sp>
            <p:nvSpPr>
              <p:cNvPr id="80" name="TextBox 79">
                <a:extLst>
                  <a:ext uri="{FF2B5EF4-FFF2-40B4-BE49-F238E27FC236}">
                    <a16:creationId xmlns:a16="http://schemas.microsoft.com/office/drawing/2014/main" xmlns=""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xmlns=""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xmlns=""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xmlns=""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xmlns=""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xmlns=""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vi-VN" sz="3208" dirty="0">
                <a:solidFill>
                  <a:srgbClr val="C00000"/>
                </a:solidFill>
              </a:rPr>
              <a:t>2</a:t>
            </a:r>
            <a:endParaRPr lang="en-US" sz="3208" dirty="0">
              <a:solidFill>
                <a:srgbClr val="C00000"/>
              </a:solidFill>
            </a:endParaRPr>
          </a:p>
        </p:txBody>
      </p:sp>
      <p:sp>
        <p:nvSpPr>
          <p:cNvPr id="86" name="TextBox 85">
            <a:extLst>
              <a:ext uri="{FF2B5EF4-FFF2-40B4-BE49-F238E27FC236}">
                <a16:creationId xmlns:a16="http://schemas.microsoft.com/office/drawing/2014/main" xmlns=""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xmlns=""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xmlns=""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xmlns=""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xmlns=""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xmlns=""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xmlns=""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xmlns=""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xmlns=""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xmlns=""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xmlns=""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xmlns=""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xmlns=""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xmlns=""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xmlns=""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xmlns=""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xmlns=""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xmlns=""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xmlns=""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xmlns=""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xmlns=""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xmlns=""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xmlns="" id="{BA670A03-6034-4E9B-801B-171DC1440FD1}"/>
              </a:ext>
            </a:extLst>
          </p:cNvPr>
          <p:cNvSpPr/>
          <p:nvPr/>
        </p:nvSpPr>
        <p:spPr>
          <a:xfrm>
            <a:off x="6829252" y="2775490"/>
            <a:ext cx="1253868"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xmlns="" id="{DCEF7A5A-AC0D-47C4-8443-68B055AFBCAD}"/>
              </a:ext>
            </a:extLst>
          </p:cNvPr>
          <p:cNvSpPr/>
          <p:nvPr/>
        </p:nvSpPr>
        <p:spPr>
          <a:xfrm>
            <a:off x="6992687" y="3741741"/>
            <a:ext cx="107112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xmlns=""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xmlns=""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xmlns=""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xmlns=""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xmlns="" id="{67837222-ADE4-4766-AA3A-FD1A86966663}"/>
              </a:ext>
            </a:extLst>
          </p:cNvPr>
          <p:cNvSpPr/>
          <p:nvPr/>
        </p:nvSpPr>
        <p:spPr>
          <a:xfrm>
            <a:off x="9804202" y="374814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xmlns=""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xmlns=""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xmlns=""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xmlns=""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xmlns=""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xmlns=""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xmlns=""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xmlns=""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xmlns=""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xmlns=""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xmlns=""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Tree>
    <p:extLst>
      <p:ext uri="{BB962C8B-B14F-4D97-AF65-F5344CB8AC3E}">
        <p14:creationId xmlns:p14="http://schemas.microsoft.com/office/powerpoint/2010/main" val="7604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left)">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xmlns=""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xmlns=""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xmlns=""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xmlns=""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xmlns=""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xmlns=""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54" name="TextBox1" r:id="rId2" imgW="704880" imgH="485640"/>
        </mc:Choice>
        <mc:Fallback>
          <p:control name="TextBox1" r:id="rId2" imgW="704880" imgH="485640">
            <p:pic>
              <p:nvPicPr>
                <p:cNvPr id="21" name="TextBox1">
                  <a:extLst>
                    <a:ext uri="{FF2B5EF4-FFF2-40B4-BE49-F238E27FC236}">
                      <a16:creationId xmlns:a16="http://schemas.microsoft.com/office/drawing/2014/main" xmlns=""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55" name="TextBox2" r:id="rId3" imgW="704880" imgH="485640"/>
        </mc:Choice>
        <mc:Fallback>
          <p:control name="TextBox2" r:id="rId3" imgW="704880" imgH="485640">
            <p:pic>
              <p:nvPicPr>
                <p:cNvPr id="22" name="TextBox2">
                  <a:extLst>
                    <a:ext uri="{FF2B5EF4-FFF2-40B4-BE49-F238E27FC236}">
                      <a16:creationId xmlns:a16="http://schemas.microsoft.com/office/drawing/2014/main" xmlns=""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56" name="TextBox3" r:id="rId4" imgW="1038240" imgH="485640"/>
        </mc:Choice>
        <mc:Fallback>
          <p:control name="TextBox3" r:id="rId4" imgW="1038240" imgH="485640">
            <p:pic>
              <p:nvPicPr>
                <p:cNvPr id="24" name="TextBox3">
                  <a:extLst>
                    <a:ext uri="{FF2B5EF4-FFF2-40B4-BE49-F238E27FC236}">
                      <a16:creationId xmlns:a16="http://schemas.microsoft.com/office/drawing/2014/main" xmlns=""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57" name="TextBox4" r:id="rId5" imgW="1038240" imgH="485640"/>
        </mc:Choice>
        <mc:Fallback>
          <p:control name="TextBox4" r:id="rId5" imgW="1038240" imgH="485640">
            <p:pic>
              <p:nvPicPr>
                <p:cNvPr id="25" name="TextBox4">
                  <a:extLst>
                    <a:ext uri="{FF2B5EF4-FFF2-40B4-BE49-F238E27FC236}">
                      <a16:creationId xmlns:a16="http://schemas.microsoft.com/office/drawing/2014/main" xmlns=""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xmlns=""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xmlns=""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xmlns=""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xmlns=""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xmlns=""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xmlns=""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xmlns=""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xmlns="" id="{21B260A2-A459-4B56-9DAE-F9E83203CA94}"/>
              </a:ext>
            </a:extLst>
          </p:cNvPr>
          <p:cNvGrpSpPr/>
          <p:nvPr/>
        </p:nvGrpSpPr>
        <p:grpSpPr>
          <a:xfrm>
            <a:off x="715412" y="752723"/>
            <a:ext cx="10511855" cy="1692771"/>
            <a:chOff x="1296327" y="1567956"/>
            <a:chExt cx="10172498" cy="1692771"/>
          </a:xfrm>
        </p:grpSpPr>
        <p:sp>
          <p:nvSpPr>
            <p:cNvPr id="11" name="TextBox 10">
              <a:extLst>
                <a:ext uri="{FF2B5EF4-FFF2-40B4-BE49-F238E27FC236}">
                  <a16:creationId xmlns:a16="http://schemas.microsoft.com/office/drawing/2014/main" xmlns=""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xmlns=""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xmlns="" id="{34EAD575-CCFF-43F1-B5A2-420184791BBD}"/>
              </a:ext>
            </a:extLst>
          </p:cNvPr>
          <p:cNvSpPr txBox="1"/>
          <p:nvPr/>
        </p:nvSpPr>
        <p:spPr>
          <a:xfrm>
            <a:off x="485231" y="2332411"/>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hai</a:t>
            </a:r>
            <a:r>
              <a:rPr lang="vi-VN" sz="2400">
                <a:solidFill>
                  <a:prstClr val="black"/>
                </a:solidFill>
                <a:latin typeface="+mj-lt"/>
              </a:rPr>
              <a:t> </a:t>
            </a:r>
            <a:r>
              <a:rPr lang="vi-VN" sz="2400">
                <a:solidFill>
                  <a:prstClr val="black"/>
                </a:solidFill>
                <a:latin typeface="+mn-lt"/>
              </a:rPr>
              <a:t>bay được</a:t>
            </a:r>
            <a:r>
              <a:rPr lang="en-US" sz="2400">
                <a:solidFill>
                  <a:prstClr val="black"/>
                </a:solidFill>
                <a:latin typeface="+mj-lt"/>
              </a:rPr>
              <a:t>: </a:t>
            </a:r>
            <a:r>
              <a:rPr lang="en-US" sz="2400" dirty="0">
                <a:solidFill>
                  <a:prstClr val="black"/>
                </a:solidFill>
                <a:latin typeface="+mj-lt"/>
              </a:rPr>
              <a:t>… km?</a:t>
            </a:r>
          </a:p>
        </p:txBody>
      </p:sp>
      <p:pic>
        <p:nvPicPr>
          <p:cNvPr id="15" name="Picture 14" descr="C:\Users\TUAN\Downloads\Luyện tập 1.png">
            <a:extLst>
              <a:ext uri="{FF2B5EF4-FFF2-40B4-BE49-F238E27FC236}">
                <a16:creationId xmlns:a16="http://schemas.microsoft.com/office/drawing/2014/main" xmlns=""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grpSp>
        <p:nvGrpSpPr>
          <p:cNvPr id="16" name="Group 15">
            <a:extLst>
              <a:ext uri="{FF2B5EF4-FFF2-40B4-BE49-F238E27FC236}">
                <a16:creationId xmlns:a16="http://schemas.microsoft.com/office/drawing/2014/main" xmlns=""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xmlns=""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xmlns="" id="{4227E834-77A7-4C52-A308-364B96047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xmlns=""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xmlns=""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xmlns=""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xmlns=""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xmlns=""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xmlns=""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xmlns=""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xmlns=""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xmlns=""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xmlns=""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xmlns=""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xmlns=""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xmlns=""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xmlns=""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xmlns=""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xmlns=""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xmlns=""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xmlns=""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xmlns=""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xmlns=""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xmlns=""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xmlns=""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xmlns=""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xmlns=""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xmlns=""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xmlns=""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xmlns=""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xmlns=""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400" b="1" i="0" u="none" strike="noStrike" kern="0" cap="none" spc="0" normalizeH="0" baseline="0" noProof="0">
                <a:ln w="15875">
                  <a:solidFill>
                    <a:prstClr val="white"/>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大标宋简体" panose="02010601030101010101" charset="-122"/>
                <a:cs typeface="Arial" panose="020B0604020202020204" pitchFamily="34" charset="0"/>
                <a:sym typeface="Arial"/>
              </a:rPr>
              <a:t>YÊU CẦU CẦN ĐẠT</a:t>
            </a:r>
            <a:endParaRPr kumimoji="0" lang="zh-CN" altLang="en-US" sz="4400" b="1" i="0" u="none" strike="noStrike" kern="0" cap="none" spc="0" normalizeH="0" baseline="0" noProof="0" dirty="0">
              <a:ln w="15875">
                <a:solidFill>
                  <a:prstClr val="white"/>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大标宋简体" panose="02010601030101010101" charset="-122"/>
              <a:cs typeface="Arial" panose="020B0604020202020204" pitchFamily="34" charset="0"/>
              <a:sym typeface="Arial"/>
            </a:endParaRPr>
          </a:p>
        </p:txBody>
      </p:sp>
      <p:grpSp>
        <p:nvGrpSpPr>
          <p:cNvPr id="27" name="组合 26"/>
          <p:cNvGrpSpPr/>
          <p:nvPr/>
        </p:nvGrpSpPr>
        <p:grpSpPr>
          <a:xfrm>
            <a:off x="679606" y="1603576"/>
            <a:ext cx="6588601" cy="1864190"/>
            <a:chOff x="252264" y="1044005"/>
            <a:chExt cx="4320480" cy="765640"/>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32" name="TextBox 31"/>
              <p:cNvSpPr txBox="1"/>
              <p:nvPr/>
            </p:nvSpPr>
            <p:spPr>
              <a:xfrm>
                <a:off x="514771" y="1246805"/>
                <a:ext cx="262927" cy="216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rPr>
                  <a:t>1</a:t>
                </a:r>
                <a:endParaRPr kumimoji="0" lang="zh-CN" altLang="en-US" sz="2500" b="1" i="0" u="none" strike="noStrike" kern="0" cap="none" spc="0" normalizeH="0" baseline="0" noProof="0" dirty="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endParaRPr>
              </a:p>
            </p:txBody>
          </p:sp>
        </p:grpSp>
        <p:sp>
          <p:nvSpPr>
            <p:cNvPr id="29" name="TextBox 28"/>
            <p:cNvSpPr txBox="1"/>
            <p:nvPr/>
          </p:nvSpPr>
          <p:spPr>
            <a:xfrm>
              <a:off x="938553" y="1094798"/>
              <a:ext cx="3401858" cy="714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407" b="1"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Củng cố và hoàn thiện kĩ năng đặt tính rồi tính phép </a:t>
              </a:r>
              <a:r>
                <a:rPr kumimoji="0" lang="vi-VN" altLang="zh-CN" sz="2407" b="1"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cộng các số có ba chữ số trong phạm vi 1000.</a:t>
              </a:r>
              <a:endParaRPr kumimoji="0" lang="zh-CN" altLang="en-US" sz="2407"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endParaRPr>
            </a:p>
          </p:txBody>
        </p:sp>
      </p:grpSp>
      <p:grpSp>
        <p:nvGrpSpPr>
          <p:cNvPr id="33" name="组合 32"/>
          <p:cNvGrpSpPr/>
          <p:nvPr/>
        </p:nvGrpSpPr>
        <p:grpSpPr>
          <a:xfrm>
            <a:off x="679598" y="3304019"/>
            <a:ext cx="6253083" cy="1476284"/>
            <a:chOff x="252264" y="1044005"/>
            <a:chExt cx="4566382"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35" name="TextBox 34"/>
            <p:cNvSpPr txBox="1"/>
            <p:nvPr/>
          </p:nvSpPr>
          <p:spPr>
            <a:xfrm>
              <a:off x="1016269" y="1162886"/>
              <a:ext cx="3802377" cy="3657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2407" b="1"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Thực hiện được phép cộng nhẩm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2407" b="1"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số tròn trăm ra kết quả là 1000</a:t>
              </a:r>
              <a:r>
                <a:rPr kumimoji="0" lang="vi-VN" altLang="zh-CN" sz="2407"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a:t>
              </a:r>
              <a:endParaRPr kumimoji="0" lang="zh-CN" altLang="en-US" sz="2407"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864"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41" name="TextBox 40"/>
            <p:cNvSpPr txBox="1"/>
            <p:nvPr/>
          </p:nvSpPr>
          <p:spPr>
            <a:xfrm>
              <a:off x="996506" y="1181393"/>
              <a:ext cx="3379764" cy="373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zh-CN" sz="2407" b="1"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rPr>
                <a:t>Áp dụng phép cộng có nhớ vào giải bài toán có lời văn.</a:t>
              </a:r>
              <a:endParaRPr kumimoji="0" lang="zh-CN" altLang="en-US" sz="2407"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Arial"/>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rPr>
              <a:t>2</a:t>
            </a:r>
            <a:endParaRPr kumimoji="0" lang="zh-CN" altLang="en-US" sz="2500" b="1" i="0" u="none" strike="noStrike" kern="0" cap="none" spc="0" normalizeH="0" baseline="0" noProof="0" dirty="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endParaRPr>
          </a:p>
        </p:txBody>
      </p:sp>
      <p:sp>
        <p:nvSpPr>
          <p:cNvPr id="52" name="TextBox 51"/>
          <p:cNvSpPr txBox="1"/>
          <p:nvPr/>
        </p:nvSpPr>
        <p:spPr>
          <a:xfrm>
            <a:off x="1035565" y="5620232"/>
            <a:ext cx="36260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500" b="1" i="0" u="none" strike="noStrike" kern="0" cap="none" spc="0" normalizeH="0" baseline="0" noProof="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rPr>
              <a:t>3</a:t>
            </a:r>
            <a:endParaRPr kumimoji="0" lang="zh-CN" altLang="en-US" sz="2500" b="1" i="0" u="none" strike="noStrike" kern="0" cap="none" spc="0" normalizeH="0" baseline="0" noProof="0" dirty="0">
              <a:ln>
                <a:noFill/>
              </a:ln>
              <a:solidFill>
                <a:srgbClr val="000000"/>
              </a:solidFill>
              <a:effectLst/>
              <a:uLnTx/>
              <a:uFillTx/>
              <a:latin typeface="Arial" panose="020B0604020202020204" pitchFamily="34" charset="0"/>
              <a:ea typeface="方正大黑简体" panose="02010601030101010101" pitchFamily="2" charset="-122"/>
              <a:cs typeface="Arial" panose="020B0604020202020204" pitchFamily="34" charset="0"/>
              <a:sym typeface="Arial"/>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9"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9593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2492" y="817800"/>
            <a:ext cx="7479173" cy="5223840"/>
          </a:xfrm>
          <a:prstGeom prst="rect">
            <a:avLst/>
          </a:prstGeom>
        </p:spPr>
      </p:pic>
      <p:pic>
        <p:nvPicPr>
          <p:cNvPr id="8" name="PA_图片 11">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xmlns="" id="{1EDD9F50-29DF-48E0-9BC5-7CB044A71734}"/>
              </a:ext>
            </a:extLst>
          </p:cNvPr>
          <p:cNvSpPr txBox="1"/>
          <p:nvPr/>
        </p:nvSpPr>
        <p:spPr>
          <a:xfrm>
            <a:off x="2869211" y="3619293"/>
            <a:ext cx="5571461" cy="1754326"/>
          </a:xfrm>
          <a:prstGeom prst="rect">
            <a:avLst/>
          </a:prstGeom>
          <a:noFill/>
        </p:spPr>
        <p:txBody>
          <a:bodyPr wrap="square" rtlCol="0">
            <a:spAutoFit/>
          </a:bodyPr>
          <a:lstStyle/>
          <a:p>
            <a:pPr algn="ctr"/>
            <a:r>
              <a:rPr lang="vi-VN" sz="5400" b="1">
                <a:solidFill>
                  <a:srgbClr val="00B050"/>
                </a:solidFill>
                <a:effectLst>
                  <a:outerShdw blurRad="38100" dist="38100" dir="2700000" algn="tl">
                    <a:srgbClr val="000000">
                      <a:alpha val="43137"/>
                    </a:srgbClr>
                  </a:outerShdw>
                </a:effectLst>
              </a:rPr>
              <a:t>HẸN GẶP LẠI CÁC CON!</a:t>
            </a:r>
            <a:endParaRPr lang="en-US" sz="5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1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xmlns=""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số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xmlns=""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xmlns=""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xmlns=""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58" y="102131"/>
            <a:ext cx="7368092" cy="1079655"/>
          </a:xfrm>
          <a:prstGeom prst="rect">
            <a:avLst/>
          </a:prstGeom>
        </p:spPr>
        <p:txBody>
          <a:bodyPr wrap="square">
            <a:spAutoFit/>
          </a:bodyPr>
          <a:lstStyle/>
          <a:p>
            <a:pPr algn="ctr"/>
            <a:r>
              <a:rPr lang="en-US" altLang="zh-CN" sz="3208" b="1">
                <a:solidFill>
                  <a:srgbClr val="FF0000"/>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rPr>
              <a:t>CHỦ ĐỀ 12: PHÉP CỘNG, PHÉP TRỪ TRONG PHẠM VI 1000</a:t>
            </a:r>
            <a:r>
              <a:rPr lang="zh-CN" altLang="en-US" sz="3208" b="1">
                <a:solidFill>
                  <a:srgbClr val="FF0000"/>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rPr>
              <a:t> </a:t>
            </a:r>
            <a:endParaRPr lang="zh-CN" altLang="en-US" sz="3208" b="1" dirty="0">
              <a:solidFill>
                <a:srgbClr val="FF0000"/>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endParaRPr>
          </a:p>
        </p:txBody>
      </p:sp>
      <p:pic>
        <p:nvPicPr>
          <p:cNvPr id="5"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26" y="1622501"/>
            <a:ext cx="10053951" cy="44695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6"/>
          <p:cNvSpPr/>
          <p:nvPr/>
        </p:nvSpPr>
        <p:spPr>
          <a:xfrm>
            <a:off x="2846938" y="2763870"/>
            <a:ext cx="7685405" cy="2536079"/>
          </a:xfrm>
          <a:prstGeom prst="rect">
            <a:avLst/>
          </a:prstGeom>
        </p:spPr>
        <p:txBody>
          <a:bodyPr wrap="square">
            <a:spAutoFit/>
          </a:bodyPr>
          <a:lstStyle/>
          <a:p>
            <a:pPr algn="ctr">
              <a:lnSpc>
                <a:spcPct val="110000"/>
              </a:lnSpc>
            </a:pPr>
            <a:r>
              <a:rPr lang="en-US" sz="4812">
                <a:solidFill>
                  <a:schemeClr val="bg1"/>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rPr>
              <a:t>      BÀI 60: PHÉP CỘNG (CÓ NHỚ) TRONG PHẠM VI 1000</a:t>
            </a:r>
            <a:r>
              <a:rPr sz="4812">
                <a:solidFill>
                  <a:schemeClr val="bg1"/>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rPr>
              <a:t> </a:t>
            </a:r>
            <a:r>
              <a:rPr lang="en-US" sz="4812">
                <a:solidFill>
                  <a:schemeClr val="bg1"/>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rPr>
              <a:t>(Tiết 2)</a:t>
            </a:r>
            <a:endParaRPr sz="4812" dirty="0">
              <a:solidFill>
                <a:schemeClr val="bg1"/>
              </a:solidFill>
              <a:effectLst>
                <a:outerShdw blurRad="38100" dist="38100" dir="2700000" algn="tl">
                  <a:srgbClr val="000000">
                    <a:alpha val="43137"/>
                  </a:srgbClr>
                </a:outerShdw>
              </a:effectLst>
              <a:latin typeface="+mn-lt"/>
              <a:ea typeface="方正少儿简体" panose="03000509000000000000" charset="-122"/>
              <a:cs typeface="Times New Roman" panose="02020603050405020304" pitchFamily="18" charset="0"/>
            </a:endParaRPr>
          </a:p>
        </p:txBody>
      </p:sp>
      <p:grpSp>
        <p:nvGrpSpPr>
          <p:cNvPr id="11" name="Google Shape;1617;p39"/>
          <p:cNvGrpSpPr/>
          <p:nvPr/>
        </p:nvGrpSpPr>
        <p:grpSpPr>
          <a:xfrm flipH="1">
            <a:off x="9" y="5008195"/>
            <a:ext cx="1096241" cy="1285100"/>
            <a:chOff x="1362549" y="3263217"/>
            <a:chExt cx="822181" cy="963825"/>
          </a:xfrm>
        </p:grpSpPr>
        <p:sp>
          <p:nvSpPr>
            <p:cNvPr id="12" name="Google Shape;1618;p39"/>
            <p:cNvSpPr/>
            <p:nvPr/>
          </p:nvSpPr>
          <p:spPr>
            <a:xfrm>
              <a:off x="1810979" y="3303364"/>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chemeClr val="accent6"/>
            </a:solidFill>
            <a:ln>
              <a:noFill/>
            </a:ln>
          </p:spPr>
          <p:txBody>
            <a:bodyPr spcFirstLastPara="1" wrap="square" lIns="121900" tIns="121900" rIns="121900" bIns="121900" anchor="ctr" anchorCtr="0">
              <a:noAutofit/>
            </a:bodyPr>
            <a:lstStyle/>
            <a:p>
              <a:endParaRPr sz="2485">
                <a:latin typeface="+mn-lt"/>
              </a:endParaRPr>
            </a:p>
          </p:txBody>
        </p:sp>
        <p:sp>
          <p:nvSpPr>
            <p:cNvPr id="13" name="Google Shape;1619;p39"/>
            <p:cNvSpPr/>
            <p:nvPr/>
          </p:nvSpPr>
          <p:spPr>
            <a:xfrm>
              <a:off x="1869851" y="3263217"/>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chemeClr val="accent5"/>
            </a:solidFill>
            <a:ln>
              <a:noFill/>
            </a:ln>
          </p:spPr>
          <p:txBody>
            <a:bodyPr spcFirstLastPara="1" wrap="square" lIns="121900" tIns="121900" rIns="121900" bIns="121900" anchor="ctr" anchorCtr="0">
              <a:noAutofit/>
            </a:bodyPr>
            <a:lstStyle/>
            <a:p>
              <a:endParaRPr sz="2485">
                <a:latin typeface="+mn-lt"/>
              </a:endParaRPr>
            </a:p>
          </p:txBody>
        </p:sp>
        <p:grpSp>
          <p:nvGrpSpPr>
            <p:cNvPr id="14" name="Google Shape;1620;p39"/>
            <p:cNvGrpSpPr/>
            <p:nvPr/>
          </p:nvGrpSpPr>
          <p:grpSpPr>
            <a:xfrm>
              <a:off x="1362549" y="3263229"/>
              <a:ext cx="822177" cy="963813"/>
              <a:chOff x="1362549" y="3263229"/>
              <a:chExt cx="822177" cy="963813"/>
            </a:xfrm>
          </p:grpSpPr>
          <p:sp>
            <p:nvSpPr>
              <p:cNvPr id="15" name="Google Shape;1621;p39"/>
              <p:cNvSpPr/>
              <p:nvPr/>
            </p:nvSpPr>
            <p:spPr>
              <a:xfrm>
                <a:off x="1430738" y="3387837"/>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chemeClr val="accent3"/>
              </a:solidFill>
              <a:ln>
                <a:noFill/>
              </a:ln>
            </p:spPr>
            <p:txBody>
              <a:bodyPr spcFirstLastPara="1" wrap="square" lIns="121900" tIns="121900" rIns="121900" bIns="121900" anchor="ctr" anchorCtr="0">
                <a:noAutofit/>
              </a:bodyPr>
              <a:lstStyle/>
              <a:p>
                <a:endParaRPr sz="2485">
                  <a:latin typeface="+mn-lt"/>
                </a:endParaRPr>
              </a:p>
            </p:txBody>
          </p:sp>
          <p:sp>
            <p:nvSpPr>
              <p:cNvPr id="16" name="Google Shape;1622;p39"/>
              <p:cNvSpPr/>
              <p:nvPr/>
            </p:nvSpPr>
            <p:spPr>
              <a:xfrm>
                <a:off x="1380780" y="4071826"/>
                <a:ext cx="121338" cy="138265"/>
              </a:xfrm>
              <a:custGeom>
                <a:avLst/>
                <a:gdLst/>
                <a:ahLst/>
                <a:cxnLst/>
                <a:rect l="l" t="t" r="r" b="b"/>
                <a:pathLst>
                  <a:path w="1620" h="1846" extrusionOk="0">
                    <a:moveTo>
                      <a:pt x="405" y="1"/>
                    </a:moveTo>
                    <a:lnTo>
                      <a:pt x="0" y="1846"/>
                    </a:lnTo>
                    <a:lnTo>
                      <a:pt x="1620" y="1489"/>
                    </a:lnTo>
                    <a:lnTo>
                      <a:pt x="405" y="1"/>
                    </a:lnTo>
                    <a:close/>
                  </a:path>
                </a:pathLst>
              </a:custGeom>
              <a:solidFill>
                <a:schemeClr val="dk1"/>
              </a:solidFill>
              <a:ln>
                <a:noFill/>
              </a:ln>
            </p:spPr>
            <p:txBody>
              <a:bodyPr spcFirstLastPara="1" wrap="square" lIns="121900" tIns="121900" rIns="121900" bIns="121900" anchor="ctr" anchorCtr="0">
                <a:noAutofit/>
              </a:bodyPr>
              <a:lstStyle/>
              <a:p>
                <a:endParaRPr sz="2485">
                  <a:latin typeface="+mn-lt"/>
                </a:endParaRPr>
              </a:p>
            </p:txBody>
          </p:sp>
          <p:sp>
            <p:nvSpPr>
              <p:cNvPr id="17" name="Google Shape;1623;p39"/>
              <p:cNvSpPr/>
              <p:nvPr/>
            </p:nvSpPr>
            <p:spPr>
              <a:xfrm>
                <a:off x="1408418" y="3948765"/>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5">
                  <a:latin typeface="+mn-lt"/>
                </a:endParaRPr>
              </a:p>
            </p:txBody>
          </p:sp>
          <p:sp>
            <p:nvSpPr>
              <p:cNvPr id="18" name="Google Shape;1624;p39"/>
              <p:cNvSpPr/>
              <p:nvPr/>
            </p:nvSpPr>
            <p:spPr>
              <a:xfrm>
                <a:off x="1362549" y="3263229"/>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grpSp>
      <p:grpSp>
        <p:nvGrpSpPr>
          <p:cNvPr id="19" name="Google Shape;1698;p42">
            <a:extLst>
              <a:ext uri="{FF2B5EF4-FFF2-40B4-BE49-F238E27FC236}">
                <a16:creationId xmlns:a16="http://schemas.microsoft.com/office/drawing/2014/main" xmlns="" id="{72BCDD27-BDA0-43EA-B42F-2DE1989F9BDC}"/>
              </a:ext>
            </a:extLst>
          </p:cNvPr>
          <p:cNvGrpSpPr/>
          <p:nvPr/>
        </p:nvGrpSpPr>
        <p:grpSpPr>
          <a:xfrm flipH="1">
            <a:off x="9593410" y="385857"/>
            <a:ext cx="727863" cy="684443"/>
            <a:chOff x="3187875" y="1320975"/>
            <a:chExt cx="545897" cy="513332"/>
          </a:xfrm>
        </p:grpSpPr>
        <p:sp>
          <p:nvSpPr>
            <p:cNvPr id="20" name="Google Shape;1699;p42">
              <a:extLst>
                <a:ext uri="{FF2B5EF4-FFF2-40B4-BE49-F238E27FC236}">
                  <a16:creationId xmlns:a16="http://schemas.microsoft.com/office/drawing/2014/main" xmlns=""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21" name="Google Shape;1700;p42">
              <a:extLst>
                <a:ext uri="{FF2B5EF4-FFF2-40B4-BE49-F238E27FC236}">
                  <a16:creationId xmlns:a16="http://schemas.microsoft.com/office/drawing/2014/main" xmlns=""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sp>
          <p:nvSpPr>
            <p:cNvPr id="22" name="Google Shape;1701;p42">
              <a:extLst>
                <a:ext uri="{FF2B5EF4-FFF2-40B4-BE49-F238E27FC236}">
                  <a16:creationId xmlns:a16="http://schemas.microsoft.com/office/drawing/2014/main" xmlns=""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23" name="Google Shape;1702;p42">
              <a:extLst>
                <a:ext uri="{FF2B5EF4-FFF2-40B4-BE49-F238E27FC236}">
                  <a16:creationId xmlns:a16="http://schemas.microsoft.com/office/drawing/2014/main" xmlns=""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24" name="Google Shape;1703;p42">
              <a:extLst>
                <a:ext uri="{FF2B5EF4-FFF2-40B4-BE49-F238E27FC236}">
                  <a16:creationId xmlns:a16="http://schemas.microsoft.com/office/drawing/2014/main" xmlns=""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25" name="Google Shape;1704;p42">
              <a:extLst>
                <a:ext uri="{FF2B5EF4-FFF2-40B4-BE49-F238E27FC236}">
                  <a16:creationId xmlns:a16="http://schemas.microsoft.com/office/drawing/2014/main" xmlns=""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latin typeface="+mn-lt"/>
              </a:endParaRPr>
            </a:p>
          </p:txBody>
        </p:sp>
        <p:sp>
          <p:nvSpPr>
            <p:cNvPr id="26" name="Google Shape;1705;p42">
              <a:extLst>
                <a:ext uri="{FF2B5EF4-FFF2-40B4-BE49-F238E27FC236}">
                  <a16:creationId xmlns:a16="http://schemas.microsoft.com/office/drawing/2014/main" xmlns=""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grpSp>
        <p:nvGrpSpPr>
          <p:cNvPr id="27" name="Google Shape;1637;p39"/>
          <p:cNvGrpSpPr/>
          <p:nvPr/>
        </p:nvGrpSpPr>
        <p:grpSpPr>
          <a:xfrm rot="1059618">
            <a:off x="11482044" y="156411"/>
            <a:ext cx="578969" cy="440332"/>
            <a:chOff x="5841679" y="4053505"/>
            <a:chExt cx="278328" cy="211668"/>
          </a:xfrm>
        </p:grpSpPr>
        <p:sp>
          <p:nvSpPr>
            <p:cNvPr id="28"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latin typeface="+mn-lt"/>
              </a:endParaRPr>
            </a:p>
          </p:txBody>
        </p:sp>
        <p:sp>
          <p:nvSpPr>
            <p:cNvPr id="29"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sp>
          <p:nvSpPr>
            <p:cNvPr id="30"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latin typeface="+mn-lt"/>
              </a:endParaRPr>
            </a:p>
          </p:txBody>
        </p:sp>
        <p:sp>
          <p:nvSpPr>
            <p:cNvPr id="31"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grpSp>
        <p:nvGrpSpPr>
          <p:cNvPr id="32" name="Google Shape;1642;p39"/>
          <p:cNvGrpSpPr/>
          <p:nvPr/>
        </p:nvGrpSpPr>
        <p:grpSpPr>
          <a:xfrm rot="3273994">
            <a:off x="11121571" y="5608153"/>
            <a:ext cx="668524" cy="628215"/>
            <a:chOff x="6276222" y="5478184"/>
            <a:chExt cx="335402" cy="315179"/>
          </a:xfrm>
        </p:grpSpPr>
        <p:sp>
          <p:nvSpPr>
            <p:cNvPr id="33" name="Google Shape;1643;p39"/>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chemeClr val="accent5"/>
            </a:solidFill>
            <a:ln>
              <a:noFill/>
            </a:ln>
          </p:spPr>
          <p:txBody>
            <a:bodyPr spcFirstLastPara="1" wrap="square" lIns="121900" tIns="121900" rIns="121900" bIns="121900" anchor="ctr" anchorCtr="0">
              <a:noAutofit/>
            </a:bodyPr>
            <a:lstStyle/>
            <a:p>
              <a:endParaRPr sz="2485">
                <a:latin typeface="+mn-lt"/>
              </a:endParaRPr>
            </a:p>
          </p:txBody>
        </p:sp>
        <p:sp>
          <p:nvSpPr>
            <p:cNvPr id="34" name="Google Shape;1644;p39"/>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spTree>
    <p:extLst>
      <p:ext uri="{BB962C8B-B14F-4D97-AF65-F5344CB8AC3E}">
        <p14:creationId xmlns:p14="http://schemas.microsoft.com/office/powerpoint/2010/main" val="18689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4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964</TotalTime>
  <Words>717</Words>
  <Application>Microsoft Office PowerPoint</Application>
  <PresentationFormat>Widescreen</PresentationFormat>
  <Paragraphs>153</Paragraphs>
  <Slides>19</Slides>
  <Notes>13</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19</vt:i4>
      </vt:variant>
    </vt:vector>
  </HeadingPairs>
  <TitlesOfParts>
    <vt:vector size="43" baseType="lpstr">
      <vt:lpstr>黑体</vt:lpstr>
      <vt:lpstr>Annie Use Your Telescope</vt:lpstr>
      <vt:lpstr>方正少儿简体</vt:lpstr>
      <vt:lpstr>Anaheim</vt:lpstr>
      <vt:lpstr>Calibri</vt:lpstr>
      <vt:lpstr>Open Sans</vt:lpstr>
      <vt:lpstr>Exo</vt:lpstr>
      <vt:lpstr>Bungee Inline</vt:lpstr>
      <vt:lpstr>方正大标宋简体</vt:lpstr>
      <vt:lpstr>RocknRoll One</vt:lpstr>
      <vt:lpstr>微软雅黑</vt:lpstr>
      <vt:lpstr>HP001 4 hàng</vt:lpstr>
      <vt:lpstr>Arial-Rounded</vt:lpstr>
      <vt:lpstr>宋体</vt:lpstr>
      <vt:lpstr>Times New Roman</vt:lpstr>
      <vt:lpstr>Barlow Condensed</vt:lpstr>
      <vt:lpstr>Boogaloo</vt:lpstr>
      <vt:lpstr>方正大黑简体</vt:lpstr>
      <vt:lpstr>Lato</vt:lpstr>
      <vt:lpstr>Dekko</vt:lpstr>
      <vt:lpstr>Barriecito</vt:lpstr>
      <vt:lpstr>Arial</vt:lpstr>
      <vt:lpstr>等线</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Administrator</cp:lastModifiedBy>
  <cp:revision>137</cp:revision>
  <dcterms:modified xsi:type="dcterms:W3CDTF">2022-04-12T03:20:32Z</dcterms:modified>
</cp:coreProperties>
</file>