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0" r:id="rId2"/>
    <p:sldMasterId id="2147483693" r:id="rId3"/>
    <p:sldMasterId id="2147483706" r:id="rId4"/>
  </p:sldMasterIdLst>
  <p:notesMasterIdLst>
    <p:notesMasterId r:id="rId17"/>
  </p:notesMasterIdLst>
  <p:sldIdLst>
    <p:sldId id="256" r:id="rId5"/>
    <p:sldId id="2007577131" r:id="rId6"/>
    <p:sldId id="338" r:id="rId7"/>
    <p:sldId id="339" r:id="rId8"/>
    <p:sldId id="340" r:id="rId9"/>
    <p:sldId id="303" r:id="rId10"/>
    <p:sldId id="317" r:id="rId11"/>
    <p:sldId id="325" r:id="rId12"/>
    <p:sldId id="328" r:id="rId13"/>
    <p:sldId id="2007577130" r:id="rId14"/>
    <p:sldId id="2007577127" r:id="rId15"/>
    <p:sldId id="2007577128" r:id="rId1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8E40"/>
    <a:srgbClr val="9CD6EA"/>
    <a:srgbClr val="F7941E"/>
    <a:srgbClr val="A6DDFB"/>
    <a:srgbClr val="70D0F6"/>
    <a:srgbClr val="FFF79A"/>
    <a:srgbClr val="DF3C7E"/>
    <a:srgbClr val="FFFAC2"/>
    <a:srgbClr val="D34CD6"/>
    <a:srgbClr val="EA8E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455" autoAdjust="0"/>
    <p:restoredTop sz="94325" autoAdjust="0"/>
  </p:normalViewPr>
  <p:slideViewPr>
    <p:cSldViewPr snapToGrid="0">
      <p:cViewPr varScale="1">
        <p:scale>
          <a:sx n="54" d="100"/>
          <a:sy n="54" d="100"/>
        </p:scale>
        <p:origin x="80" y="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69A61A-466B-44F6-B44B-AA5EB5419573}" type="datetimeFigureOut">
              <a:rPr lang="vi-VN" smtClean="0"/>
              <a:t>27/03/2022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2EFB06-5F17-49C2-91DA-F48D8E806B19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EFB06-5F17-49C2-91DA-F48D8E806B19}" type="slidenum">
              <a:rPr lang="vi-VN" smtClean="0"/>
              <a:t>6</a:t>
            </a:fld>
            <a:endParaRPr lang="vi-V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0.sv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1.gif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2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0.svg"/><Relationship Id="rId4" Type="http://schemas.openxmlformats.org/officeDocument/2006/relationships/image" Target="../media/image33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76555DC-DB59-438D-B55A-36E26D316A4E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fld id="{32274D81-BE9C-4C9D-8371-8BC208C7A872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8073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17365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580889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418963"/>
            <a:chOff x="395894" y="219519"/>
            <a:chExt cx="8518865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5" y="9822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4711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25" y="228629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9181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6" y="127898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0800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0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54602"/>
              <a:ext cx="8357361" cy="4753198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40" y="1904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4963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0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357361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8408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/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41882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9985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9004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8955767"/>
      </p:ext>
    </p:extLst>
  </p:cSld>
  <p:clrMapOvr>
    <a:masterClrMapping/>
  </p:clrMapOvr>
  <p:transition spd="slow"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83063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644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21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2022/3/27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20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98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229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" name="Google Shape;939;p32"/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9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60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89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9208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828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424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94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7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15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8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66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17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94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160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219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45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03204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20089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36" y="106519"/>
            <a:ext cx="2069886" cy="103494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70140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1665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076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5" Type="http://schemas.microsoft.com/office/2007/relationships/hdphoto" Target="../media/hdphoto4.wdp"/><Relationship Id="rId4" Type="http://schemas.openxmlformats.org/officeDocument/2006/relationships/image" Target="../media/image6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6.wdp"/><Relationship Id="rId4" Type="http://schemas.openxmlformats.org/officeDocument/2006/relationships/image" Target="../media/image6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93911" y="106016"/>
            <a:ext cx="2190751" cy="1017635"/>
            <a:chOff x="1523998" y="0"/>
            <a:chExt cx="2190751" cy="1017635"/>
          </a:xfrm>
        </p:grpSpPr>
        <p:grpSp>
          <p:nvGrpSpPr>
            <p:cNvPr id="5" name="Group 4"/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/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/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677724" y="63528"/>
              <a:ext cx="197208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>
                  <a:solidFill>
                    <a:schemeClr val="accent6">
                      <a:lumMod val="75000"/>
                    </a:schemeClr>
                  </a:solidFill>
                </a:rPr>
                <a:t>CHỦ ĐỀ 11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687322" y="272826"/>
            <a:ext cx="80516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>
                <a:solidFill>
                  <a:schemeClr val="accent6">
                    <a:lumMod val="75000"/>
                  </a:schemeClr>
                </a:solidFill>
              </a:rPr>
              <a:t>ĐỘ DÀI VÀ ĐƠN VỊ ĐO ĐỘ DÀI</a:t>
            </a:r>
          </a:p>
          <a:p>
            <a:pPr algn="ctr"/>
            <a:r>
              <a:rPr lang="vi-VN" sz="3600">
                <a:solidFill>
                  <a:schemeClr val="accent6">
                    <a:lumMod val="75000"/>
                  </a:schemeClr>
                </a:solidFill>
              </a:rPr>
              <a:t>TIỀN VIỆT NAM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10747" y="1774239"/>
            <a:ext cx="7567008" cy="209570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54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</a:rPr>
              <a:t>BÀI 58</a:t>
            </a:r>
          </a:p>
          <a:p>
            <a:pPr algn="ctr">
              <a:lnSpc>
                <a:spcPct val="120000"/>
              </a:lnSpc>
            </a:pPr>
            <a:r>
              <a:rPr lang="vi-VN" sz="60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</a:rPr>
              <a:t>LUYỆN TẬP CHUNG</a:t>
            </a:r>
            <a:endParaRPr lang="vi-VN" sz="72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49">
            <a:extLst>
              <a:ext uri="{FF2B5EF4-FFF2-40B4-BE49-F238E27FC236}">
                <a16:creationId xmlns:a16="http://schemas.microsoft.com/office/drawing/2014/main" id="{27A523A0-49BC-2F4F-AB74-4EA067CE4F72}"/>
              </a:ext>
            </a:extLst>
          </p:cNvPr>
          <p:cNvSpPr txBox="1"/>
          <p:nvPr/>
        </p:nvSpPr>
        <p:spPr>
          <a:xfrm>
            <a:off x="3028526" y="583327"/>
            <a:ext cx="61349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YÊU CẦU CẦN ĐẠT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986306" y="1535729"/>
            <a:ext cx="10111812" cy="2330498"/>
            <a:chOff x="774356" y="888444"/>
            <a:chExt cx="10111812" cy="2330498"/>
          </a:xfrm>
        </p:grpSpPr>
        <p:grpSp>
          <p:nvGrpSpPr>
            <p:cNvPr id="5" name="Group 4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8" name="图片 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9" name="图片 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1981088" y="910618"/>
              <a:ext cx="890508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Củng cố kĩ năng chuyển đổi, cộng và trừ các số đo với đơn vị đo (cùng loại); áp dụng tính độ dài đường gấp khúc trong bài toán thực tế.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081310" y="3996665"/>
            <a:ext cx="10041037" cy="1275026"/>
            <a:chOff x="752655" y="2065203"/>
            <a:chExt cx="10062426" cy="1186065"/>
          </a:xfrm>
        </p:grpSpPr>
        <p:grpSp>
          <p:nvGrpSpPr>
            <p:cNvPr id="11" name="Group 10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3" name="图片 1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4" name="图片 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15" name="图片 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1910001" y="2134688"/>
              <a:ext cx="8905080" cy="1116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Vận dụng giải toán đối với các mô hình toán học liên quan đến độ dài.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31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2799145" y="47267"/>
            <a:ext cx="4170314" cy="2477296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050119024">
                  <a:custGeom>
                    <a:avLst/>
                    <a:gdLst>
                      <a:gd name="connsiteX0" fmla="*/ 376486 w 4170314"/>
                      <a:gd name="connsiteY0" fmla="*/ 824044 h 2477296"/>
                      <a:gd name="connsiteX1" fmla="*/ 542816 w 4170314"/>
                      <a:gd name="connsiteY1" fmla="*/ 396080 h 2477296"/>
                      <a:gd name="connsiteX2" fmla="*/ 1351973 w 4170314"/>
                      <a:gd name="connsiteY2" fmla="*/ 298307 h 2477296"/>
                      <a:gd name="connsiteX3" fmla="*/ 2167790 w 4170314"/>
                      <a:gd name="connsiteY3" fmla="*/ 196807 h 2477296"/>
                      <a:gd name="connsiteX4" fmla="*/ 2485680 w 4170314"/>
                      <a:gd name="connsiteY4" fmla="*/ 11468 h 2477296"/>
                      <a:gd name="connsiteX5" fmla="*/ 2879929 w 4170314"/>
                      <a:gd name="connsiteY5" fmla="*/ 142272 h 2477296"/>
                      <a:gd name="connsiteX6" fmla="*/ 3423421 w 4170314"/>
                      <a:gd name="connsiteY6" fmla="*/ 39567 h 2477296"/>
                      <a:gd name="connsiteX7" fmla="*/ 3699029 w 4170314"/>
                      <a:gd name="connsiteY7" fmla="*/ 319754 h 2477296"/>
                      <a:gd name="connsiteX8" fmla="*/ 4052733 w 4170314"/>
                      <a:gd name="connsiteY8" fmla="*/ 591683 h 2477296"/>
                      <a:gd name="connsiteX9" fmla="*/ 4036902 w 4170314"/>
                      <a:gd name="connsiteY9" fmla="*/ 886550 h 2477296"/>
                      <a:gd name="connsiteX10" fmla="*/ 4152551 w 4170314"/>
                      <a:gd name="connsiteY10" fmla="*/ 1337395 h 2477296"/>
                      <a:gd name="connsiteX11" fmla="*/ 3610796 w 4170314"/>
                      <a:gd name="connsiteY11" fmla="*/ 1732042 h 2477296"/>
                      <a:gd name="connsiteX12" fmla="*/ 3416857 w 4170314"/>
                      <a:gd name="connsiteY12" fmla="*/ 2070205 h 2477296"/>
                      <a:gd name="connsiteX13" fmla="*/ 2756557 w 4170314"/>
                      <a:gd name="connsiteY13" fmla="*/ 2111149 h 2477296"/>
                      <a:gd name="connsiteX14" fmla="*/ 2284694 w 4170314"/>
                      <a:gd name="connsiteY14" fmla="*/ 2471905 h 2477296"/>
                      <a:gd name="connsiteX15" fmla="*/ 1590897 w 4170314"/>
                      <a:gd name="connsiteY15" fmla="*/ 2251701 h 2477296"/>
                      <a:gd name="connsiteX16" fmla="*/ 560289 w 4170314"/>
                      <a:gd name="connsiteY16" fmla="*/ 2034134 h 2477296"/>
                      <a:gd name="connsiteX17" fmla="*/ 107153 w 4170314"/>
                      <a:gd name="connsiteY17" fmla="*/ 1792024 h 2477296"/>
                      <a:gd name="connsiteX18" fmla="*/ 203977 w 4170314"/>
                      <a:gd name="connsiteY18" fmla="*/ 1465217 h 2477296"/>
                      <a:gd name="connsiteX19" fmla="*/ -484 w 4170314"/>
                      <a:gd name="connsiteY19" fmla="*/ 1129921 h 2477296"/>
                      <a:gd name="connsiteX20" fmla="*/ 372914 w 4170314"/>
                      <a:gd name="connsiteY20" fmla="*/ 831900 h 2477296"/>
                      <a:gd name="connsiteX21" fmla="*/ 376486 w 4170314"/>
                      <a:gd name="connsiteY21" fmla="*/ 824044 h 2477296"/>
                      <a:gd name="connsiteX0" fmla="*/ 453038 w 4170314"/>
                      <a:gd name="connsiteY0" fmla="*/ 1501115 h 2477296"/>
                      <a:gd name="connsiteX1" fmla="*/ 208515 w 4170314"/>
                      <a:gd name="connsiteY1" fmla="*/ 1455411 h 2477296"/>
                      <a:gd name="connsiteX2" fmla="*/ 668794 w 4170314"/>
                      <a:gd name="connsiteY2" fmla="*/ 2001276 h 2477296"/>
                      <a:gd name="connsiteX3" fmla="*/ 561833 w 4170314"/>
                      <a:gd name="connsiteY3" fmla="*/ 2023124 h 2477296"/>
                      <a:gd name="connsiteX4" fmla="*/ 1590704 w 4170314"/>
                      <a:gd name="connsiteY4" fmla="*/ 2241608 h 2477296"/>
                      <a:gd name="connsiteX5" fmla="*/ 1526218 w 4170314"/>
                      <a:gd name="connsiteY5" fmla="*/ 2141828 h 2477296"/>
                      <a:gd name="connsiteX6" fmla="*/ 2782815 w 4170314"/>
                      <a:gd name="connsiteY6" fmla="*/ 1992789 h 2477296"/>
                      <a:gd name="connsiteX7" fmla="*/ 2757040 w 4170314"/>
                      <a:gd name="connsiteY7" fmla="*/ 2102260 h 2477296"/>
                      <a:gd name="connsiteX8" fmla="*/ 3294644 w 4170314"/>
                      <a:gd name="connsiteY8" fmla="*/ 1316292 h 2477296"/>
                      <a:gd name="connsiteX9" fmla="*/ 3608479 w 4170314"/>
                      <a:gd name="connsiteY9" fmla="*/ 1725504 h 2477296"/>
                      <a:gd name="connsiteX10" fmla="*/ 4034971 w 4170314"/>
                      <a:gd name="connsiteY10" fmla="*/ 880472 h 2477296"/>
                      <a:gd name="connsiteX11" fmla="*/ 3895188 w 4170314"/>
                      <a:gd name="connsiteY11" fmla="*/ 1033926 h 2477296"/>
                      <a:gd name="connsiteX12" fmla="*/ 3699608 w 4170314"/>
                      <a:gd name="connsiteY12" fmla="*/ 311152 h 2477296"/>
                      <a:gd name="connsiteX13" fmla="*/ 3706945 w 4170314"/>
                      <a:gd name="connsiteY13" fmla="*/ 383636 h 2477296"/>
                      <a:gd name="connsiteX14" fmla="*/ 2807045 w 4170314"/>
                      <a:gd name="connsiteY14" fmla="*/ 226626 h 2477296"/>
                      <a:gd name="connsiteX15" fmla="*/ 2878674 w 4170314"/>
                      <a:gd name="connsiteY15" fmla="*/ 134186 h 2477296"/>
                      <a:gd name="connsiteX16" fmla="*/ 2137382 w 4170314"/>
                      <a:gd name="connsiteY16" fmla="*/ 270667 h 2477296"/>
                      <a:gd name="connsiteX17" fmla="*/ 2172038 w 4170314"/>
                      <a:gd name="connsiteY17" fmla="*/ 190958 h 2477296"/>
                      <a:gd name="connsiteX18" fmla="*/ 1351490 w 4170314"/>
                      <a:gd name="connsiteY18" fmla="*/ 297734 h 2477296"/>
                      <a:gd name="connsiteX19" fmla="*/ 1476985 w 4170314"/>
                      <a:gd name="connsiteY19" fmla="*/ 375034 h 2477296"/>
                      <a:gd name="connsiteX20" fmla="*/ 398399 w 4170314"/>
                      <a:gd name="connsiteY20" fmla="*/ 905417 h 2477296"/>
                      <a:gd name="connsiteX21" fmla="*/ 376486 w 4170314"/>
                      <a:gd name="connsiteY21" fmla="*/ 824044 h 2477296"/>
                      <a:gd name="connsiteX0" fmla="*/ 376486 w 4170314"/>
                      <a:gd name="connsiteY0" fmla="*/ 824044 h 2477296"/>
                      <a:gd name="connsiteX1" fmla="*/ 542816 w 4170314"/>
                      <a:gd name="connsiteY1" fmla="*/ 396080 h 2477296"/>
                      <a:gd name="connsiteX2" fmla="*/ 1351973 w 4170314"/>
                      <a:gd name="connsiteY2" fmla="*/ 298307 h 2477296"/>
                      <a:gd name="connsiteX3" fmla="*/ 2167790 w 4170314"/>
                      <a:gd name="connsiteY3" fmla="*/ 196807 h 2477296"/>
                      <a:gd name="connsiteX4" fmla="*/ 2485680 w 4170314"/>
                      <a:gd name="connsiteY4" fmla="*/ 11468 h 2477296"/>
                      <a:gd name="connsiteX5" fmla="*/ 2879929 w 4170314"/>
                      <a:gd name="connsiteY5" fmla="*/ 142272 h 2477296"/>
                      <a:gd name="connsiteX6" fmla="*/ 3423421 w 4170314"/>
                      <a:gd name="connsiteY6" fmla="*/ 39567 h 2477296"/>
                      <a:gd name="connsiteX7" fmla="*/ 3699029 w 4170314"/>
                      <a:gd name="connsiteY7" fmla="*/ 319754 h 2477296"/>
                      <a:gd name="connsiteX8" fmla="*/ 4052733 w 4170314"/>
                      <a:gd name="connsiteY8" fmla="*/ 591683 h 2477296"/>
                      <a:gd name="connsiteX9" fmla="*/ 4036902 w 4170314"/>
                      <a:gd name="connsiteY9" fmla="*/ 886550 h 2477296"/>
                      <a:gd name="connsiteX10" fmla="*/ 4152551 w 4170314"/>
                      <a:gd name="connsiteY10" fmla="*/ 1337395 h 2477296"/>
                      <a:gd name="connsiteX11" fmla="*/ 3610796 w 4170314"/>
                      <a:gd name="connsiteY11" fmla="*/ 1732042 h 2477296"/>
                      <a:gd name="connsiteX12" fmla="*/ 3416857 w 4170314"/>
                      <a:gd name="connsiteY12" fmla="*/ 2070205 h 2477296"/>
                      <a:gd name="connsiteX13" fmla="*/ 2756557 w 4170314"/>
                      <a:gd name="connsiteY13" fmla="*/ 2111149 h 2477296"/>
                      <a:gd name="connsiteX14" fmla="*/ 2284694 w 4170314"/>
                      <a:gd name="connsiteY14" fmla="*/ 2471905 h 2477296"/>
                      <a:gd name="connsiteX15" fmla="*/ 1590897 w 4170314"/>
                      <a:gd name="connsiteY15" fmla="*/ 2251701 h 2477296"/>
                      <a:gd name="connsiteX16" fmla="*/ 560289 w 4170314"/>
                      <a:gd name="connsiteY16" fmla="*/ 2034134 h 2477296"/>
                      <a:gd name="connsiteX17" fmla="*/ 107153 w 4170314"/>
                      <a:gd name="connsiteY17" fmla="*/ 1792024 h 2477296"/>
                      <a:gd name="connsiteX18" fmla="*/ 203977 w 4170314"/>
                      <a:gd name="connsiteY18" fmla="*/ 1465217 h 2477296"/>
                      <a:gd name="connsiteX19" fmla="*/ -484 w 4170314"/>
                      <a:gd name="connsiteY19" fmla="*/ 1129921 h 2477296"/>
                      <a:gd name="connsiteX20" fmla="*/ 372914 w 4170314"/>
                      <a:gd name="connsiteY20" fmla="*/ 831900 h 2477296"/>
                      <a:gd name="connsiteX21" fmla="*/ 376486 w 4170314"/>
                      <a:gd name="connsiteY21" fmla="*/ 824044 h 2477296"/>
                      <a:gd name="connsiteX0" fmla="*/ 453038 w 4170314"/>
                      <a:gd name="connsiteY0" fmla="*/ 1501115 h 2477296"/>
                      <a:gd name="connsiteX1" fmla="*/ 208515 w 4170314"/>
                      <a:gd name="connsiteY1" fmla="*/ 1455411 h 2477296"/>
                      <a:gd name="connsiteX2" fmla="*/ 668794 w 4170314"/>
                      <a:gd name="connsiteY2" fmla="*/ 2001276 h 2477296"/>
                      <a:gd name="connsiteX3" fmla="*/ 561833 w 4170314"/>
                      <a:gd name="connsiteY3" fmla="*/ 2023124 h 2477296"/>
                      <a:gd name="connsiteX4" fmla="*/ 1590704 w 4170314"/>
                      <a:gd name="connsiteY4" fmla="*/ 2241608 h 2477296"/>
                      <a:gd name="connsiteX5" fmla="*/ 1526218 w 4170314"/>
                      <a:gd name="connsiteY5" fmla="*/ 2141828 h 2477296"/>
                      <a:gd name="connsiteX6" fmla="*/ 2782815 w 4170314"/>
                      <a:gd name="connsiteY6" fmla="*/ 1992789 h 2477296"/>
                      <a:gd name="connsiteX7" fmla="*/ 2757040 w 4170314"/>
                      <a:gd name="connsiteY7" fmla="*/ 2102260 h 2477296"/>
                      <a:gd name="connsiteX8" fmla="*/ 3294644 w 4170314"/>
                      <a:gd name="connsiteY8" fmla="*/ 1316292 h 2477296"/>
                      <a:gd name="connsiteX9" fmla="*/ 3608479 w 4170314"/>
                      <a:gd name="connsiteY9" fmla="*/ 1725504 h 2477296"/>
                      <a:gd name="connsiteX10" fmla="*/ 4034971 w 4170314"/>
                      <a:gd name="connsiteY10" fmla="*/ 880472 h 2477296"/>
                      <a:gd name="connsiteX11" fmla="*/ 3895188 w 4170314"/>
                      <a:gd name="connsiteY11" fmla="*/ 1033926 h 2477296"/>
                      <a:gd name="connsiteX12" fmla="*/ 3699608 w 4170314"/>
                      <a:gd name="connsiteY12" fmla="*/ 311152 h 2477296"/>
                      <a:gd name="connsiteX13" fmla="*/ 3706945 w 4170314"/>
                      <a:gd name="connsiteY13" fmla="*/ 383636 h 2477296"/>
                      <a:gd name="connsiteX14" fmla="*/ 2807045 w 4170314"/>
                      <a:gd name="connsiteY14" fmla="*/ 226626 h 2477296"/>
                      <a:gd name="connsiteX15" fmla="*/ 2878674 w 4170314"/>
                      <a:gd name="connsiteY15" fmla="*/ 134186 h 2477296"/>
                      <a:gd name="connsiteX16" fmla="*/ 2137382 w 4170314"/>
                      <a:gd name="connsiteY16" fmla="*/ 270667 h 2477296"/>
                      <a:gd name="connsiteX17" fmla="*/ 2172038 w 4170314"/>
                      <a:gd name="connsiteY17" fmla="*/ 190958 h 2477296"/>
                      <a:gd name="connsiteX18" fmla="*/ 1351490 w 4170314"/>
                      <a:gd name="connsiteY18" fmla="*/ 297734 h 2477296"/>
                      <a:gd name="connsiteX19" fmla="*/ 1476985 w 4170314"/>
                      <a:gd name="connsiteY19" fmla="*/ 375034 h 2477296"/>
                      <a:gd name="connsiteX20" fmla="*/ 398399 w 4170314"/>
                      <a:gd name="connsiteY20" fmla="*/ 905417 h 2477296"/>
                      <a:gd name="connsiteX21" fmla="*/ 376486 w 4170314"/>
                      <a:gd name="connsiteY21" fmla="*/ 824044 h 247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4170314" h="2477296" fill="none" extrusionOk="0">
                        <a:moveTo>
                          <a:pt x="376486" y="824044"/>
                        </a:moveTo>
                        <a:cubicBezTo>
                          <a:pt x="323429" y="701565"/>
                          <a:pt x="441148" y="542553"/>
                          <a:pt x="542816" y="396080"/>
                        </a:cubicBezTo>
                        <a:cubicBezTo>
                          <a:pt x="659821" y="148269"/>
                          <a:pt x="1087859" y="268674"/>
                          <a:pt x="1351973" y="298307"/>
                        </a:cubicBezTo>
                        <a:cubicBezTo>
                          <a:pt x="1483172" y="144843"/>
                          <a:pt x="1875931" y="133994"/>
                          <a:pt x="2167790" y="196807"/>
                        </a:cubicBezTo>
                        <a:cubicBezTo>
                          <a:pt x="2229039" y="140488"/>
                          <a:pt x="2383653" y="1073"/>
                          <a:pt x="2485680" y="11468"/>
                        </a:cubicBezTo>
                        <a:cubicBezTo>
                          <a:pt x="2671785" y="-26296"/>
                          <a:pt x="2748864" y="62808"/>
                          <a:pt x="2879929" y="142272"/>
                        </a:cubicBezTo>
                        <a:cubicBezTo>
                          <a:pt x="2987598" y="42698"/>
                          <a:pt x="3257087" y="-19145"/>
                          <a:pt x="3423421" y="39567"/>
                        </a:cubicBezTo>
                        <a:cubicBezTo>
                          <a:pt x="3562944" y="117127"/>
                          <a:pt x="3630700" y="188798"/>
                          <a:pt x="3699029" y="319754"/>
                        </a:cubicBezTo>
                        <a:cubicBezTo>
                          <a:pt x="3914965" y="358116"/>
                          <a:pt x="3992952" y="446258"/>
                          <a:pt x="4052733" y="591683"/>
                        </a:cubicBezTo>
                        <a:cubicBezTo>
                          <a:pt x="4083327" y="672696"/>
                          <a:pt x="4117510" y="776084"/>
                          <a:pt x="4036902" y="886550"/>
                        </a:cubicBezTo>
                        <a:cubicBezTo>
                          <a:pt x="4123027" y="1008483"/>
                          <a:pt x="4161883" y="1144807"/>
                          <a:pt x="4152551" y="1337395"/>
                        </a:cubicBezTo>
                        <a:cubicBezTo>
                          <a:pt x="4108401" y="1597213"/>
                          <a:pt x="3777981" y="1718112"/>
                          <a:pt x="3610796" y="1732042"/>
                        </a:cubicBezTo>
                        <a:cubicBezTo>
                          <a:pt x="3555641" y="1847310"/>
                          <a:pt x="3501389" y="1973101"/>
                          <a:pt x="3416857" y="2070205"/>
                        </a:cubicBezTo>
                        <a:cubicBezTo>
                          <a:pt x="3270834" y="2190125"/>
                          <a:pt x="2935764" y="2143612"/>
                          <a:pt x="2756557" y="2111149"/>
                        </a:cubicBezTo>
                        <a:cubicBezTo>
                          <a:pt x="2693774" y="2254049"/>
                          <a:pt x="2525161" y="2489413"/>
                          <a:pt x="2284694" y="2471905"/>
                        </a:cubicBezTo>
                        <a:cubicBezTo>
                          <a:pt x="2082791" y="2547793"/>
                          <a:pt x="1867482" y="2405008"/>
                          <a:pt x="1590897" y="2251701"/>
                        </a:cubicBezTo>
                        <a:cubicBezTo>
                          <a:pt x="1301807" y="2347525"/>
                          <a:pt x="860941" y="2214545"/>
                          <a:pt x="560289" y="2034134"/>
                        </a:cubicBezTo>
                        <a:cubicBezTo>
                          <a:pt x="354308" y="2021430"/>
                          <a:pt x="211338" y="1978315"/>
                          <a:pt x="107153" y="1792024"/>
                        </a:cubicBezTo>
                        <a:cubicBezTo>
                          <a:pt x="120497" y="1660655"/>
                          <a:pt x="141602" y="1531128"/>
                          <a:pt x="203977" y="1465217"/>
                        </a:cubicBezTo>
                        <a:cubicBezTo>
                          <a:pt x="85622" y="1450347"/>
                          <a:pt x="56548" y="1308167"/>
                          <a:pt x="-484" y="1129921"/>
                        </a:cubicBezTo>
                        <a:cubicBezTo>
                          <a:pt x="-38939" y="1034916"/>
                          <a:pt x="153403" y="797317"/>
                          <a:pt x="372914" y="831900"/>
                        </a:cubicBezTo>
                        <a:cubicBezTo>
                          <a:pt x="373236" y="829953"/>
                          <a:pt x="375492" y="827546"/>
                          <a:pt x="376486" y="824044"/>
                        </a:cubicBezTo>
                        <a:close/>
                      </a:path>
                      <a:path w="4170314" h="2477296" fill="none" extrusionOk="0">
                        <a:moveTo>
                          <a:pt x="453038" y="1501115"/>
                        </a:moveTo>
                        <a:cubicBezTo>
                          <a:pt x="367199" y="1511627"/>
                          <a:pt x="266144" y="1501147"/>
                          <a:pt x="208515" y="1455411"/>
                        </a:cubicBezTo>
                        <a:moveTo>
                          <a:pt x="668794" y="2001276"/>
                        </a:moveTo>
                        <a:cubicBezTo>
                          <a:pt x="624019" y="2016315"/>
                          <a:pt x="602359" y="2034234"/>
                          <a:pt x="561833" y="2023124"/>
                        </a:cubicBezTo>
                        <a:moveTo>
                          <a:pt x="1590704" y="2241608"/>
                        </a:moveTo>
                        <a:cubicBezTo>
                          <a:pt x="1563893" y="2203943"/>
                          <a:pt x="1553526" y="2169102"/>
                          <a:pt x="1526218" y="2141828"/>
                        </a:cubicBezTo>
                        <a:moveTo>
                          <a:pt x="2782815" y="1992789"/>
                        </a:moveTo>
                        <a:cubicBezTo>
                          <a:pt x="2787772" y="2024200"/>
                          <a:pt x="2767420" y="2054044"/>
                          <a:pt x="2757040" y="2102260"/>
                        </a:cubicBezTo>
                        <a:moveTo>
                          <a:pt x="3294644" y="1316292"/>
                        </a:moveTo>
                        <a:cubicBezTo>
                          <a:pt x="3487921" y="1379429"/>
                          <a:pt x="3619496" y="1598911"/>
                          <a:pt x="3608479" y="1725504"/>
                        </a:cubicBezTo>
                        <a:moveTo>
                          <a:pt x="4034971" y="880472"/>
                        </a:moveTo>
                        <a:cubicBezTo>
                          <a:pt x="3990135" y="915646"/>
                          <a:pt x="3953015" y="981550"/>
                          <a:pt x="3895188" y="1033926"/>
                        </a:cubicBezTo>
                        <a:moveTo>
                          <a:pt x="3699608" y="311152"/>
                        </a:moveTo>
                        <a:cubicBezTo>
                          <a:pt x="3701283" y="327368"/>
                          <a:pt x="3700443" y="352895"/>
                          <a:pt x="3706945" y="383636"/>
                        </a:cubicBezTo>
                        <a:moveTo>
                          <a:pt x="2807045" y="226626"/>
                        </a:moveTo>
                        <a:cubicBezTo>
                          <a:pt x="2831689" y="186460"/>
                          <a:pt x="2840763" y="159561"/>
                          <a:pt x="2878674" y="134186"/>
                        </a:cubicBezTo>
                        <a:moveTo>
                          <a:pt x="2137382" y="270667"/>
                        </a:moveTo>
                        <a:cubicBezTo>
                          <a:pt x="2153301" y="241894"/>
                          <a:pt x="2142823" y="219330"/>
                          <a:pt x="2172038" y="190958"/>
                        </a:cubicBezTo>
                        <a:moveTo>
                          <a:pt x="1351490" y="297734"/>
                        </a:moveTo>
                        <a:cubicBezTo>
                          <a:pt x="1409568" y="305357"/>
                          <a:pt x="1443899" y="340883"/>
                          <a:pt x="1476985" y="375034"/>
                        </a:cubicBezTo>
                        <a:moveTo>
                          <a:pt x="398399" y="905417"/>
                        </a:moveTo>
                        <a:cubicBezTo>
                          <a:pt x="391161" y="882986"/>
                          <a:pt x="372653" y="859826"/>
                          <a:pt x="376486" y="824044"/>
                        </a:cubicBezTo>
                      </a:path>
                      <a:path w="4170314" h="2477296" stroke="0" extrusionOk="0">
                        <a:moveTo>
                          <a:pt x="376486" y="824044"/>
                        </a:moveTo>
                        <a:cubicBezTo>
                          <a:pt x="379385" y="668349"/>
                          <a:pt x="423155" y="500471"/>
                          <a:pt x="542816" y="396080"/>
                        </a:cubicBezTo>
                        <a:cubicBezTo>
                          <a:pt x="763358" y="215845"/>
                          <a:pt x="1112856" y="124404"/>
                          <a:pt x="1351973" y="298307"/>
                        </a:cubicBezTo>
                        <a:cubicBezTo>
                          <a:pt x="1471206" y="47826"/>
                          <a:pt x="1807855" y="17580"/>
                          <a:pt x="2167790" y="196807"/>
                        </a:cubicBezTo>
                        <a:cubicBezTo>
                          <a:pt x="2247428" y="97648"/>
                          <a:pt x="2335773" y="32011"/>
                          <a:pt x="2485680" y="11468"/>
                        </a:cubicBezTo>
                        <a:cubicBezTo>
                          <a:pt x="2634775" y="-33724"/>
                          <a:pt x="2790334" y="32942"/>
                          <a:pt x="2879929" y="142272"/>
                        </a:cubicBezTo>
                        <a:cubicBezTo>
                          <a:pt x="3007958" y="3343"/>
                          <a:pt x="3206668" y="7145"/>
                          <a:pt x="3423421" y="39567"/>
                        </a:cubicBezTo>
                        <a:cubicBezTo>
                          <a:pt x="3569987" y="93589"/>
                          <a:pt x="3653080" y="197957"/>
                          <a:pt x="3699029" y="319754"/>
                        </a:cubicBezTo>
                        <a:cubicBezTo>
                          <a:pt x="3880124" y="386960"/>
                          <a:pt x="3998395" y="458676"/>
                          <a:pt x="4052733" y="591683"/>
                        </a:cubicBezTo>
                        <a:cubicBezTo>
                          <a:pt x="4072812" y="679456"/>
                          <a:pt x="4086577" y="785988"/>
                          <a:pt x="4036902" y="886550"/>
                        </a:cubicBezTo>
                        <a:cubicBezTo>
                          <a:pt x="4138085" y="1001212"/>
                          <a:pt x="4173266" y="1146064"/>
                          <a:pt x="4152551" y="1337395"/>
                        </a:cubicBezTo>
                        <a:cubicBezTo>
                          <a:pt x="4086482" y="1616530"/>
                          <a:pt x="3884237" y="1605720"/>
                          <a:pt x="3610796" y="1732042"/>
                        </a:cubicBezTo>
                        <a:cubicBezTo>
                          <a:pt x="3593766" y="1876537"/>
                          <a:pt x="3570328" y="1995779"/>
                          <a:pt x="3416857" y="2070205"/>
                        </a:cubicBezTo>
                        <a:cubicBezTo>
                          <a:pt x="3177345" y="2226931"/>
                          <a:pt x="2893276" y="2182526"/>
                          <a:pt x="2756557" y="2111149"/>
                        </a:cubicBezTo>
                        <a:cubicBezTo>
                          <a:pt x="2678961" y="2269447"/>
                          <a:pt x="2555683" y="2432906"/>
                          <a:pt x="2284694" y="2471905"/>
                        </a:cubicBezTo>
                        <a:cubicBezTo>
                          <a:pt x="1988489" y="2501372"/>
                          <a:pt x="1707636" y="2371287"/>
                          <a:pt x="1590897" y="2251701"/>
                        </a:cubicBezTo>
                        <a:cubicBezTo>
                          <a:pt x="1355831" y="2316978"/>
                          <a:pt x="811916" y="2347518"/>
                          <a:pt x="560289" y="2034134"/>
                        </a:cubicBezTo>
                        <a:cubicBezTo>
                          <a:pt x="347490" y="2060157"/>
                          <a:pt x="173983" y="1899584"/>
                          <a:pt x="107153" y="1792024"/>
                        </a:cubicBezTo>
                        <a:cubicBezTo>
                          <a:pt x="71439" y="1711934"/>
                          <a:pt x="126617" y="1558429"/>
                          <a:pt x="203977" y="1465217"/>
                        </a:cubicBezTo>
                        <a:cubicBezTo>
                          <a:pt x="66715" y="1418458"/>
                          <a:pt x="-34024" y="1249398"/>
                          <a:pt x="-484" y="1129921"/>
                        </a:cubicBezTo>
                        <a:cubicBezTo>
                          <a:pt x="-37441" y="938937"/>
                          <a:pt x="129760" y="858192"/>
                          <a:pt x="372914" y="831900"/>
                        </a:cubicBezTo>
                        <a:cubicBezTo>
                          <a:pt x="374194" y="829190"/>
                          <a:pt x="375785" y="826922"/>
                          <a:pt x="376486" y="824044"/>
                        </a:cubicBezTo>
                        <a:close/>
                      </a:path>
                      <a:path w="4170314" h="2477296" fill="none" stroke="0" extrusionOk="0">
                        <a:moveTo>
                          <a:pt x="453038" y="1501115"/>
                        </a:moveTo>
                        <a:cubicBezTo>
                          <a:pt x="341625" y="1484165"/>
                          <a:pt x="298717" y="1489193"/>
                          <a:pt x="208515" y="1455411"/>
                        </a:cubicBezTo>
                        <a:moveTo>
                          <a:pt x="668794" y="2001276"/>
                        </a:moveTo>
                        <a:cubicBezTo>
                          <a:pt x="632086" y="2009071"/>
                          <a:pt x="606032" y="2011563"/>
                          <a:pt x="561833" y="2023124"/>
                        </a:cubicBezTo>
                        <a:moveTo>
                          <a:pt x="1590704" y="2241608"/>
                        </a:moveTo>
                        <a:cubicBezTo>
                          <a:pt x="1579046" y="2215473"/>
                          <a:pt x="1542217" y="2182306"/>
                          <a:pt x="1526218" y="2141828"/>
                        </a:cubicBezTo>
                        <a:moveTo>
                          <a:pt x="2782815" y="1992789"/>
                        </a:moveTo>
                        <a:cubicBezTo>
                          <a:pt x="2788044" y="2038300"/>
                          <a:pt x="2766806" y="2075579"/>
                          <a:pt x="2757040" y="2102260"/>
                        </a:cubicBezTo>
                        <a:moveTo>
                          <a:pt x="3294644" y="1316292"/>
                        </a:moveTo>
                        <a:cubicBezTo>
                          <a:pt x="3466267" y="1363749"/>
                          <a:pt x="3646514" y="1576905"/>
                          <a:pt x="3608479" y="1725504"/>
                        </a:cubicBezTo>
                        <a:moveTo>
                          <a:pt x="4034971" y="880472"/>
                        </a:moveTo>
                        <a:cubicBezTo>
                          <a:pt x="3990274" y="948744"/>
                          <a:pt x="3946278" y="1017375"/>
                          <a:pt x="3895188" y="1033926"/>
                        </a:cubicBezTo>
                        <a:moveTo>
                          <a:pt x="3699608" y="311152"/>
                        </a:moveTo>
                        <a:cubicBezTo>
                          <a:pt x="3693237" y="330422"/>
                          <a:pt x="3714301" y="366768"/>
                          <a:pt x="3706945" y="383636"/>
                        </a:cubicBezTo>
                        <a:moveTo>
                          <a:pt x="2807045" y="226626"/>
                        </a:moveTo>
                        <a:cubicBezTo>
                          <a:pt x="2815273" y="201001"/>
                          <a:pt x="2845703" y="149269"/>
                          <a:pt x="2878674" y="134186"/>
                        </a:cubicBezTo>
                        <a:moveTo>
                          <a:pt x="2137382" y="270667"/>
                        </a:moveTo>
                        <a:cubicBezTo>
                          <a:pt x="2141202" y="235847"/>
                          <a:pt x="2162558" y="223857"/>
                          <a:pt x="2172038" y="190958"/>
                        </a:cubicBezTo>
                        <a:moveTo>
                          <a:pt x="1351490" y="297734"/>
                        </a:moveTo>
                        <a:cubicBezTo>
                          <a:pt x="1407759" y="320904"/>
                          <a:pt x="1451743" y="358789"/>
                          <a:pt x="1476985" y="375034"/>
                        </a:cubicBezTo>
                        <a:moveTo>
                          <a:pt x="398399" y="905417"/>
                        </a:moveTo>
                        <a:cubicBezTo>
                          <a:pt x="391737" y="871880"/>
                          <a:pt x="386354" y="851544"/>
                          <a:pt x="376486" y="824044"/>
                        </a:cubicBezTo>
                      </a:path>
                      <a:path w="4170314" h="2477296" fill="none" stroke="0" extrusionOk="0">
                        <a:moveTo>
                          <a:pt x="376486" y="824044"/>
                        </a:moveTo>
                        <a:cubicBezTo>
                          <a:pt x="335331" y="721290"/>
                          <a:pt x="437174" y="496206"/>
                          <a:pt x="542816" y="396080"/>
                        </a:cubicBezTo>
                        <a:cubicBezTo>
                          <a:pt x="757378" y="222633"/>
                          <a:pt x="1114004" y="219558"/>
                          <a:pt x="1351973" y="298307"/>
                        </a:cubicBezTo>
                        <a:cubicBezTo>
                          <a:pt x="1546705" y="179300"/>
                          <a:pt x="1856471" y="65246"/>
                          <a:pt x="2167790" y="196807"/>
                        </a:cubicBezTo>
                        <a:cubicBezTo>
                          <a:pt x="2236672" y="122412"/>
                          <a:pt x="2378035" y="-7460"/>
                          <a:pt x="2485680" y="11468"/>
                        </a:cubicBezTo>
                        <a:cubicBezTo>
                          <a:pt x="2655373" y="-21517"/>
                          <a:pt x="2764530" y="70882"/>
                          <a:pt x="2879929" y="142272"/>
                        </a:cubicBezTo>
                        <a:cubicBezTo>
                          <a:pt x="3013602" y="81635"/>
                          <a:pt x="3219680" y="-56432"/>
                          <a:pt x="3423421" y="39567"/>
                        </a:cubicBezTo>
                        <a:cubicBezTo>
                          <a:pt x="3562912" y="106760"/>
                          <a:pt x="3634091" y="192344"/>
                          <a:pt x="3699029" y="319754"/>
                        </a:cubicBezTo>
                        <a:cubicBezTo>
                          <a:pt x="3874385" y="381612"/>
                          <a:pt x="3998621" y="452248"/>
                          <a:pt x="4052733" y="591683"/>
                        </a:cubicBezTo>
                        <a:cubicBezTo>
                          <a:pt x="4082049" y="683204"/>
                          <a:pt x="4111222" y="800395"/>
                          <a:pt x="4036902" y="886550"/>
                        </a:cubicBezTo>
                        <a:cubicBezTo>
                          <a:pt x="4135853" y="987062"/>
                          <a:pt x="4162303" y="1138330"/>
                          <a:pt x="4152551" y="1337395"/>
                        </a:cubicBezTo>
                        <a:cubicBezTo>
                          <a:pt x="4154416" y="1600810"/>
                          <a:pt x="3833515" y="1670975"/>
                          <a:pt x="3610796" y="1732042"/>
                        </a:cubicBezTo>
                        <a:cubicBezTo>
                          <a:pt x="3554223" y="1873607"/>
                          <a:pt x="3543842" y="2005928"/>
                          <a:pt x="3416857" y="2070205"/>
                        </a:cubicBezTo>
                        <a:cubicBezTo>
                          <a:pt x="3227764" y="2219433"/>
                          <a:pt x="2905047" y="2176674"/>
                          <a:pt x="2756557" y="2111149"/>
                        </a:cubicBezTo>
                        <a:cubicBezTo>
                          <a:pt x="2684870" y="2256725"/>
                          <a:pt x="2513083" y="2483907"/>
                          <a:pt x="2284694" y="2471905"/>
                        </a:cubicBezTo>
                        <a:cubicBezTo>
                          <a:pt x="1975623" y="2545794"/>
                          <a:pt x="1813176" y="2343721"/>
                          <a:pt x="1590897" y="2251701"/>
                        </a:cubicBezTo>
                        <a:cubicBezTo>
                          <a:pt x="1353178" y="2366908"/>
                          <a:pt x="858790" y="2307881"/>
                          <a:pt x="560289" y="2034134"/>
                        </a:cubicBezTo>
                        <a:cubicBezTo>
                          <a:pt x="332456" y="2069607"/>
                          <a:pt x="179053" y="1927893"/>
                          <a:pt x="107153" y="1792024"/>
                        </a:cubicBezTo>
                        <a:cubicBezTo>
                          <a:pt x="104866" y="1676864"/>
                          <a:pt x="138035" y="1538166"/>
                          <a:pt x="203977" y="1465217"/>
                        </a:cubicBezTo>
                        <a:cubicBezTo>
                          <a:pt x="96034" y="1446227"/>
                          <a:pt x="39670" y="1258619"/>
                          <a:pt x="-484" y="1129921"/>
                        </a:cubicBezTo>
                        <a:cubicBezTo>
                          <a:pt x="-24935" y="980754"/>
                          <a:pt x="117512" y="812570"/>
                          <a:pt x="372914" y="831900"/>
                        </a:cubicBezTo>
                        <a:cubicBezTo>
                          <a:pt x="373763" y="829764"/>
                          <a:pt x="375614" y="826986"/>
                          <a:pt x="376486" y="824044"/>
                        </a:cubicBezTo>
                        <a:close/>
                      </a:path>
                      <a:path w="4170314" h="2477296" fill="none" stroke="0" extrusionOk="0">
                        <a:moveTo>
                          <a:pt x="453038" y="1501115"/>
                        </a:moveTo>
                        <a:cubicBezTo>
                          <a:pt x="358885" y="1503453"/>
                          <a:pt x="273988" y="1498956"/>
                          <a:pt x="208515" y="1455411"/>
                        </a:cubicBezTo>
                        <a:moveTo>
                          <a:pt x="668794" y="2001276"/>
                        </a:moveTo>
                        <a:cubicBezTo>
                          <a:pt x="623238" y="2009340"/>
                          <a:pt x="601298" y="2023174"/>
                          <a:pt x="561833" y="2023124"/>
                        </a:cubicBezTo>
                        <a:moveTo>
                          <a:pt x="1590704" y="2241608"/>
                        </a:moveTo>
                        <a:cubicBezTo>
                          <a:pt x="1570572" y="2206405"/>
                          <a:pt x="1547101" y="2178407"/>
                          <a:pt x="1526218" y="2141828"/>
                        </a:cubicBezTo>
                        <a:moveTo>
                          <a:pt x="2782815" y="1992789"/>
                        </a:moveTo>
                        <a:cubicBezTo>
                          <a:pt x="2783047" y="2031857"/>
                          <a:pt x="2769454" y="2064391"/>
                          <a:pt x="2757040" y="2102260"/>
                        </a:cubicBezTo>
                        <a:moveTo>
                          <a:pt x="3294644" y="1316292"/>
                        </a:moveTo>
                        <a:cubicBezTo>
                          <a:pt x="3497508" y="1339920"/>
                          <a:pt x="3627885" y="1599898"/>
                          <a:pt x="3608479" y="1725504"/>
                        </a:cubicBezTo>
                        <a:moveTo>
                          <a:pt x="4034971" y="880472"/>
                        </a:moveTo>
                        <a:cubicBezTo>
                          <a:pt x="3980031" y="935888"/>
                          <a:pt x="3949319" y="988392"/>
                          <a:pt x="3895188" y="1033926"/>
                        </a:cubicBezTo>
                        <a:moveTo>
                          <a:pt x="3699608" y="311152"/>
                        </a:moveTo>
                        <a:cubicBezTo>
                          <a:pt x="3701877" y="330832"/>
                          <a:pt x="3706273" y="357945"/>
                          <a:pt x="3706945" y="383636"/>
                        </a:cubicBezTo>
                        <a:moveTo>
                          <a:pt x="2807045" y="226626"/>
                        </a:moveTo>
                        <a:cubicBezTo>
                          <a:pt x="2824199" y="193516"/>
                          <a:pt x="2844630" y="155407"/>
                          <a:pt x="2878674" y="134186"/>
                        </a:cubicBezTo>
                        <a:moveTo>
                          <a:pt x="2137382" y="270667"/>
                        </a:moveTo>
                        <a:cubicBezTo>
                          <a:pt x="2147483" y="240980"/>
                          <a:pt x="2151931" y="218125"/>
                          <a:pt x="2172038" y="190958"/>
                        </a:cubicBezTo>
                        <a:moveTo>
                          <a:pt x="1351490" y="297734"/>
                        </a:moveTo>
                        <a:cubicBezTo>
                          <a:pt x="1407719" y="311408"/>
                          <a:pt x="1449232" y="350639"/>
                          <a:pt x="1476985" y="375034"/>
                        </a:cubicBezTo>
                        <a:moveTo>
                          <a:pt x="398399" y="905417"/>
                        </a:moveTo>
                        <a:cubicBezTo>
                          <a:pt x="391012" y="878529"/>
                          <a:pt x="378006" y="853867"/>
                          <a:pt x="376486" y="824044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1651365" y="428282"/>
            <a:ext cx="68753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Vận dụng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Trải nghiệm</a:t>
            </a:r>
            <a:endParaRPr kumimoji="0" lang="en-US" sz="4400" b="1" i="0" u="none" strike="noStrike" kern="1200" cap="none" spc="0" normalizeH="0" baseline="0" noProof="0" dirty="0">
              <a:ln w="22225">
                <a:solidFill>
                  <a:srgbClr val="00B050"/>
                </a:solidFill>
                <a:prstDash val="solid"/>
              </a:ln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252728-ECB0-4011-A212-70C51A9C381C}"/>
              </a:ext>
            </a:extLst>
          </p:cNvPr>
          <p:cNvSpPr txBox="1"/>
          <p:nvPr/>
        </p:nvSpPr>
        <p:spPr>
          <a:xfrm>
            <a:off x="2186866" y="2722244"/>
            <a:ext cx="10005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Xem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Bài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58 – Tiết 2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41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AEF2182-6781-428D-B653-49A857C20514}"/>
              </a:ext>
            </a:extLst>
          </p:cNvPr>
          <p:cNvSpPr txBox="1"/>
          <p:nvPr/>
        </p:nvSpPr>
        <p:spPr>
          <a:xfrm>
            <a:off x="3076675" y="2069872"/>
            <a:ext cx="6255239" cy="109850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Tạm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biệt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con!</a:t>
            </a: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27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49">
            <a:extLst>
              <a:ext uri="{FF2B5EF4-FFF2-40B4-BE49-F238E27FC236}">
                <a16:creationId xmlns:a16="http://schemas.microsoft.com/office/drawing/2014/main" id="{27A523A0-49BC-2F4F-AB74-4EA067CE4F72}"/>
              </a:ext>
            </a:extLst>
          </p:cNvPr>
          <p:cNvSpPr txBox="1"/>
          <p:nvPr/>
        </p:nvSpPr>
        <p:spPr>
          <a:xfrm>
            <a:off x="3028526" y="583327"/>
            <a:ext cx="61349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YÊU CẦU CẦN ĐẠT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986306" y="1535729"/>
            <a:ext cx="10111812" cy="2330498"/>
            <a:chOff x="774356" y="888444"/>
            <a:chExt cx="10111812" cy="2330498"/>
          </a:xfrm>
        </p:grpSpPr>
        <p:grpSp>
          <p:nvGrpSpPr>
            <p:cNvPr id="5" name="Group 4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8" name="图片 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9" name="图片 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1981088" y="910618"/>
              <a:ext cx="890508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Củng cố kĩ năng chuyển đổi, cộng và trừ các số đo với đơn vị đo (cùng loại); áp dụng tính độ dài đường gấp khúc trong bài toán thực tế.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081310" y="3996665"/>
            <a:ext cx="10041037" cy="1275026"/>
            <a:chOff x="752655" y="2065203"/>
            <a:chExt cx="10062426" cy="1186065"/>
          </a:xfrm>
        </p:grpSpPr>
        <p:grpSp>
          <p:nvGrpSpPr>
            <p:cNvPr id="11" name="Group 10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3" name="图片 1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4" name="图片 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15" name="图片 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1910001" y="2134688"/>
              <a:ext cx="8905080" cy="1116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Vận dụng giải toán đối với các mô hình toán học liên quan đến độ dài.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164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/>
          <p:cNvGrpSpPr/>
          <p:nvPr/>
        </p:nvGrpSpPr>
        <p:grpSpPr>
          <a:xfrm>
            <a:off x="288660" y="439305"/>
            <a:ext cx="11441759" cy="5883467"/>
            <a:chOff x="341926" y="208486"/>
            <a:chExt cx="11441759" cy="5883467"/>
          </a:xfrm>
        </p:grpSpPr>
        <p:pic>
          <p:nvPicPr>
            <p:cNvPr id="14" name="1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/>
          <p:cNvPicPr>
            <a:picLocks noChangeAspect="1"/>
          </p:cNvPicPr>
          <p:nvPr/>
        </p:nvPicPr>
        <p:blipFill rotWithShape="1">
          <a:blip r:embed="rId18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/>
          <p:cNvSpPr txBox="1"/>
          <p:nvPr/>
        </p:nvSpPr>
        <p:spPr>
          <a:xfrm flipH="1">
            <a:off x="3287019" y="2395911"/>
            <a:ext cx="6305225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ea typeface="Microsoft YaHei" panose="020B0503020204020204" charset="-122"/>
                <a:cs typeface="+mn-cs"/>
                <a:sym typeface="Microsoft YaHei" panose="020B0503020204020204" charset="-122"/>
              </a:rPr>
              <a:t>Khởi</a:t>
            </a:r>
            <a:r>
              <a:rPr kumimoji="0" lang="en-US" altLang="zh-CN" sz="8800" b="1" i="0" u="none" strike="noStrike" kern="1200" cap="none" spc="0" normalizeH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ea typeface="Microsoft YaHei" panose="020B0503020204020204" charset="-122"/>
                <a:cs typeface="+mn-cs"/>
                <a:sym typeface="Microsoft YaHei" panose="020B0503020204020204" charset="-122"/>
              </a:rPr>
              <a:t> </a:t>
            </a:r>
            <a:r>
              <a:rPr kumimoji="0" lang="en-US" altLang="zh-CN" sz="8800" b="1" i="0" u="none" strike="noStrike" kern="1200" cap="none" spc="0" normalizeH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ea typeface="Microsoft YaHei" panose="020B0503020204020204" charset="-122"/>
                <a:cs typeface="+mn-cs"/>
                <a:sym typeface="Microsoft YaHei" panose="020B0503020204020204" charset="-122"/>
              </a:rPr>
              <a:t>động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ea typeface="Microsoft YaHei" panose="020B0503020204020204" charset="-122"/>
              <a:cs typeface="+mn-cs"/>
              <a:sym typeface="Microsoft YaHei" panose="020B0503020204020204" charset="-122"/>
            </a:endParaRPr>
          </a:p>
        </p:txBody>
      </p:sp>
      <p:pic>
        <p:nvPicPr>
          <p:cNvPr id="13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226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Điệu Nhảy vui nhộn!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941" y="643467"/>
            <a:ext cx="9904118" cy="5571066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7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"/>
          <p:cNvGrpSpPr/>
          <p:nvPr/>
        </p:nvGrpSpPr>
        <p:grpSpPr>
          <a:xfrm>
            <a:off x="288660" y="439305"/>
            <a:ext cx="11441759" cy="5883467"/>
            <a:chOff x="341926" y="208486"/>
            <a:chExt cx="11441759" cy="5883467"/>
          </a:xfrm>
        </p:grpSpPr>
        <p:pic>
          <p:nvPicPr>
            <p:cNvPr id="3" name="1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4" name="1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5" name="1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6" name="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7" name="137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8" name="1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9" name="1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10" name="1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11" name="14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12" name="14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13" name="14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15" name="14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18" name="14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1" name="14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4" name="14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/>
          <p:cNvPicPr>
            <a:picLocks noChangeAspect="1"/>
          </p:cNvPicPr>
          <p:nvPr/>
        </p:nvPicPr>
        <p:blipFill rotWithShape="1">
          <a:blip r:embed="rId18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1" name="4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5400000" flipV="1">
            <a:off x="5989586" y="1838160"/>
            <a:ext cx="352299" cy="5802531"/>
          </a:xfrm>
          <a:prstGeom prst="rect">
            <a:avLst/>
          </a:prstGeom>
        </p:spPr>
      </p:pic>
      <p:pic>
        <p:nvPicPr>
          <p:cNvPr id="37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sp>
        <p:nvSpPr>
          <p:cNvPr id="25" name="矩形 7"/>
          <p:cNvSpPr/>
          <p:nvPr/>
        </p:nvSpPr>
        <p:spPr>
          <a:xfrm>
            <a:off x="2944519" y="2358702"/>
            <a:ext cx="6560816" cy="19972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cs typeface="+mj-lt"/>
                <a:sym typeface="+mn-ea"/>
              </a:rPr>
              <a:t>LUYỆN TẬP 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BEEC9">
                  <a:lumMod val="75000"/>
                </a:srgbClr>
              </a:solidFill>
              <a:effectLst/>
              <a:uLnTx/>
              <a:uFillTx/>
              <a:ea typeface="华文楷体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894" y="156279"/>
            <a:ext cx="2237784" cy="863493"/>
          </a:xfrm>
          <a:prstGeom prst="rect">
            <a:avLst/>
          </a:prstGeom>
          <a:noFill/>
        </p:spPr>
      </p:pic>
      <p:grpSp>
        <p:nvGrpSpPr>
          <p:cNvPr id="2" name="Group 1"/>
          <p:cNvGrpSpPr/>
          <p:nvPr/>
        </p:nvGrpSpPr>
        <p:grpSpPr>
          <a:xfrm>
            <a:off x="2765317" y="439325"/>
            <a:ext cx="5945546" cy="580447"/>
            <a:chOff x="2957822" y="607865"/>
            <a:chExt cx="5945546" cy="580447"/>
          </a:xfrm>
        </p:grpSpPr>
        <p:sp>
          <p:nvSpPr>
            <p:cNvPr id="10" name="Rounded Rectangle 9"/>
            <p:cNvSpPr/>
            <p:nvPr/>
          </p:nvSpPr>
          <p:spPr>
            <a:xfrm>
              <a:off x="3584531" y="607865"/>
              <a:ext cx="923301" cy="523220"/>
            </a:xfrm>
            <a:prstGeom prst="roundRect">
              <a:avLst/>
            </a:prstGeom>
            <a:solidFill>
              <a:srgbClr val="FFC000">
                <a:alpha val="7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2957822" y="617724"/>
              <a:ext cx="5945546" cy="570588"/>
              <a:chOff x="1183343" y="1464304"/>
              <a:chExt cx="5945546" cy="570588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1820069" y="1474175"/>
                <a:ext cx="5308820" cy="523220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/>
                  <a:t>Số</a:t>
                </a:r>
                <a:r>
                  <a:rPr lang="en-US" sz="2800" dirty="0"/>
                  <a:t> ?</a:t>
                </a: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1183343" y="1464304"/>
                <a:ext cx="570588" cy="570588"/>
              </a:xfrm>
              <a:prstGeom prst="ellipse">
                <a:avLst/>
              </a:prstGeom>
              <a:solidFill>
                <a:schemeClr val="accent4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/>
                  <a:t>1</a:t>
                </a:r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577518" y="1394312"/>
            <a:ext cx="10685222" cy="1772138"/>
            <a:chOff x="705854" y="1198653"/>
            <a:chExt cx="10685222" cy="1772138"/>
          </a:xfrm>
        </p:grpSpPr>
        <p:grpSp>
          <p:nvGrpSpPr>
            <p:cNvPr id="5" name="Group 4"/>
            <p:cNvGrpSpPr/>
            <p:nvPr/>
          </p:nvGrpSpPr>
          <p:grpSpPr>
            <a:xfrm>
              <a:off x="705854" y="1198653"/>
              <a:ext cx="10685222" cy="1682127"/>
              <a:chOff x="882316" y="1198653"/>
              <a:chExt cx="10685222" cy="1682127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1514786" y="1198653"/>
                <a:ext cx="10052752" cy="16821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2800" dirty="0"/>
                  <a:t>3 dm =         cm		6 dm =           cm		3 m =           dm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sz="2800" dirty="0"/>
                  <a:t>6 m =          dm		3 m =            cm		6 m =          cm</a:t>
                </a: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882316" y="1343031"/>
                <a:ext cx="505267" cy="6587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a)</a:t>
                </a:r>
              </a:p>
            </p:txBody>
          </p:sp>
        </p:grpSp>
        <p:sp>
          <p:nvSpPr>
            <p:cNvPr id="18" name="Rounded Rectangle 17"/>
            <p:cNvSpPr/>
            <p:nvPr/>
          </p:nvSpPr>
          <p:spPr>
            <a:xfrm>
              <a:off x="2590102" y="1400376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493849" y="2251066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6287808" y="1400376"/>
              <a:ext cx="844566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6191555" y="2251066"/>
              <a:ext cx="844566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9737404" y="1406382"/>
              <a:ext cx="844566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9705319" y="2257072"/>
              <a:ext cx="844566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77518" y="3672557"/>
            <a:ext cx="10986587" cy="1772138"/>
            <a:chOff x="705854" y="1198653"/>
            <a:chExt cx="10986587" cy="1772138"/>
          </a:xfrm>
        </p:grpSpPr>
        <p:grpSp>
          <p:nvGrpSpPr>
            <p:cNvPr id="26" name="Group 25"/>
            <p:cNvGrpSpPr/>
            <p:nvPr/>
          </p:nvGrpSpPr>
          <p:grpSpPr>
            <a:xfrm>
              <a:off x="705854" y="1198653"/>
              <a:ext cx="10986587" cy="1682127"/>
              <a:chOff x="882316" y="1198653"/>
              <a:chExt cx="10986587" cy="1682127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1514786" y="1198653"/>
                <a:ext cx="10354117" cy="16821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2800" dirty="0"/>
                  <a:t>100 cm = 1 m 		200 cm =         m		500 cm =         m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sz="2800" dirty="0"/>
                  <a:t>10 dm = 1 m 		20 dm =           m		50 dm =          m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882316" y="1343031"/>
                <a:ext cx="505267" cy="6587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b)</a:t>
                </a:r>
              </a:p>
            </p:txBody>
          </p:sp>
        </p:grpSp>
        <p:sp>
          <p:nvSpPr>
            <p:cNvPr id="29" name="Rounded Rectangle 28"/>
            <p:cNvSpPr/>
            <p:nvPr/>
          </p:nvSpPr>
          <p:spPr>
            <a:xfrm>
              <a:off x="6640732" y="1400376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6544479" y="2251066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10314916" y="1406382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10186579" y="2257072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2517842" y="1675895"/>
            <a:ext cx="611065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439546" y="2550692"/>
            <a:ext cx="611065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60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298455" y="1685543"/>
            <a:ext cx="611065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60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075781" y="2544298"/>
            <a:ext cx="824265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300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741689" y="1691937"/>
            <a:ext cx="611065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583183" y="2534650"/>
            <a:ext cx="824265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600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689207" y="3950108"/>
            <a:ext cx="39786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594869" y="4808863"/>
            <a:ext cx="39786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0352754" y="3950108"/>
            <a:ext cx="39786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0226332" y="4808863"/>
            <a:ext cx="39786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08" y="145611"/>
            <a:ext cx="2325467" cy="116273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749275" y="713239"/>
            <a:ext cx="8416031" cy="1381147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400" dirty="0"/>
              <a:t>                   Người ta làm một cây cầu gỗ trên hồ nước và đóng các cọc làm thành cầu (như hình vẽ). Hai cọc cạnh nhau cách nhau đúng 1 m.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749275" y="698297"/>
            <a:ext cx="1560027" cy="580447"/>
            <a:chOff x="2957822" y="607865"/>
            <a:chExt cx="1560027" cy="580447"/>
          </a:xfrm>
        </p:grpSpPr>
        <p:sp>
          <p:nvSpPr>
            <p:cNvPr id="9" name="Rounded Rectangle 8"/>
            <p:cNvSpPr/>
            <p:nvPr/>
          </p:nvSpPr>
          <p:spPr>
            <a:xfrm>
              <a:off x="3584531" y="607865"/>
              <a:ext cx="923301" cy="523220"/>
            </a:xfrm>
            <a:prstGeom prst="roundRect">
              <a:avLst/>
            </a:prstGeom>
            <a:solidFill>
              <a:srgbClr val="FFC000">
                <a:alpha val="7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2957822" y="617724"/>
              <a:ext cx="1560027" cy="570588"/>
              <a:chOff x="1183343" y="1464304"/>
              <a:chExt cx="1560027" cy="570588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1820069" y="1474175"/>
                <a:ext cx="923301" cy="523220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/>
                  <a:t>Số</a:t>
                </a:r>
                <a:r>
                  <a:rPr lang="en-US" sz="2800" dirty="0"/>
                  <a:t> ?</a:t>
                </a: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1183343" y="1464304"/>
                <a:ext cx="570588" cy="570588"/>
              </a:xfrm>
              <a:prstGeom prst="ellipse">
                <a:avLst/>
              </a:prstGeom>
              <a:solidFill>
                <a:schemeClr val="accent4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/>
                  <a:t>2</a:t>
                </a:r>
              </a:p>
            </p:txBody>
          </p:sp>
        </p:grp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7" r="108" b="33671"/>
          <a:stretch>
            <a:fillRect/>
          </a:stretch>
        </p:blipFill>
        <p:spPr>
          <a:xfrm>
            <a:off x="4733748" y="2309189"/>
            <a:ext cx="6641431" cy="319729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83091" y="2094386"/>
            <a:ext cx="4782720" cy="713719"/>
            <a:chOff x="683091" y="2094386"/>
            <a:chExt cx="4782720" cy="713719"/>
          </a:xfrm>
        </p:grpSpPr>
        <p:sp>
          <p:nvSpPr>
            <p:cNvPr id="6" name="Rectangle 5"/>
            <p:cNvSpPr/>
            <p:nvPr/>
          </p:nvSpPr>
          <p:spPr>
            <a:xfrm>
              <a:off x="683091" y="2289109"/>
              <a:ext cx="4782720" cy="4587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dirty="0">
                  <a:ea typeface="Calibri" panose="020F0502020204030204" pitchFamily="34" charset="0"/>
                  <a:cs typeface="Times New Roman" panose="02020603050405020304" pitchFamily="18" charset="0"/>
                </a:rPr>
                <a:t>a) </a:t>
              </a:r>
              <a:r>
                <a:rPr lang="en-US" sz="2400" dirty="0" err="1">
                  <a:ea typeface="Calibri" panose="020F0502020204030204" pitchFamily="34" charset="0"/>
                  <a:cs typeface="Times New Roman" panose="02020603050405020304" pitchFamily="18" charset="0"/>
                </a:rPr>
                <a:t>Chiều</a:t>
              </a:r>
              <a:r>
                <a:rPr lang="en-US" sz="2400" dirty="0"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a typeface="Calibri" panose="020F0502020204030204" pitchFamily="34" charset="0"/>
                  <a:cs typeface="Times New Roman" panose="02020603050405020304" pitchFamily="18" charset="0"/>
                </a:rPr>
                <a:t>dài</a:t>
              </a:r>
              <a:r>
                <a:rPr lang="en-US" sz="2400" dirty="0"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a typeface="Calibri" panose="020F0502020204030204" pitchFamily="34" charset="0"/>
                  <a:cs typeface="Times New Roman" panose="02020603050405020304" pitchFamily="18" charset="0"/>
                </a:rPr>
                <a:t>đoạn</a:t>
              </a:r>
              <a:r>
                <a:rPr lang="en-US" sz="2400" dirty="0">
                  <a:ea typeface="Calibri" panose="020F0502020204030204" pitchFamily="34" charset="0"/>
                  <a:cs typeface="Times New Roman" panose="02020603050405020304" pitchFamily="18" charset="0"/>
                </a:rPr>
                <a:t> AB </a:t>
              </a:r>
              <a:r>
                <a:rPr lang="en-US" sz="2400" dirty="0" err="1"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400" dirty="0">
                  <a:ea typeface="Calibri" panose="020F0502020204030204" pitchFamily="34" charset="0"/>
                  <a:cs typeface="Times New Roman" panose="02020603050405020304" pitchFamily="18" charset="0"/>
                </a:rPr>
                <a:t>           m.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4084197" y="2094386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776650" y="2545188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096000" y="2530552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85006" y="2530552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85822" y="2528272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974828" y="2530552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275644" y="2528272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589550" y="2527968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871832" y="2525688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164625" y="2523408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258169" y="2130006"/>
            <a:ext cx="44114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0" name="Left Brace 19"/>
          <p:cNvSpPr/>
          <p:nvPr/>
        </p:nvSpPr>
        <p:spPr>
          <a:xfrm rot="10800000">
            <a:off x="8569805" y="3037630"/>
            <a:ext cx="296433" cy="1606370"/>
          </a:xfrm>
          <a:prstGeom prst="leftBrace">
            <a:avLst>
              <a:gd name="adj1" fmla="val 64431"/>
              <a:gd name="adj2" fmla="val 50000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8830475" y="3590992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2" name="Left Brace 31"/>
          <p:cNvSpPr/>
          <p:nvPr/>
        </p:nvSpPr>
        <p:spPr>
          <a:xfrm rot="5400000">
            <a:off x="9393403" y="3451627"/>
            <a:ext cx="296433" cy="2012761"/>
          </a:xfrm>
          <a:prstGeom prst="leftBrace">
            <a:avLst>
              <a:gd name="adj1" fmla="val 64431"/>
              <a:gd name="adj2" fmla="val 50000"/>
            </a:avLst>
          </a:prstGeom>
          <a:ln w="28575">
            <a:solidFill>
              <a:srgbClr val="00B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9370712" y="3870366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7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692610" y="2936918"/>
            <a:ext cx="4327625" cy="2377959"/>
            <a:chOff x="692610" y="3134137"/>
            <a:chExt cx="4327625" cy="2377959"/>
          </a:xfrm>
        </p:grpSpPr>
        <p:sp>
          <p:nvSpPr>
            <p:cNvPr id="34" name="Rectangle 33"/>
            <p:cNvSpPr/>
            <p:nvPr/>
          </p:nvSpPr>
          <p:spPr>
            <a:xfrm>
              <a:off x="692610" y="3134137"/>
              <a:ext cx="4327625" cy="23424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Aft>
                  <a:spcPts val="800"/>
                </a:spcAft>
              </a:pPr>
              <a:r>
                <a:rPr lang="en-US" sz="2400" dirty="0">
                  <a:ea typeface="Calibri" panose="020F0502020204030204" pitchFamily="34" charset="0"/>
                  <a:cs typeface="Times New Roman" panose="02020603050405020304" pitchFamily="18" charset="0"/>
                </a:rPr>
                <a:t>b) </a:t>
              </a:r>
              <a:r>
                <a:rPr lang="en-US" sz="2400" dirty="0" err="1"/>
                <a:t>Độ</a:t>
              </a:r>
              <a:r>
                <a:rPr lang="en-US" sz="2400" dirty="0"/>
                <a:t> </a:t>
              </a:r>
              <a:r>
                <a:rPr lang="en-US" sz="2400" dirty="0" err="1"/>
                <a:t>dài</a:t>
              </a:r>
              <a:r>
                <a:rPr lang="en-US" sz="2400" dirty="0"/>
                <a:t> </a:t>
              </a:r>
              <a:r>
                <a:rPr lang="en-US" sz="2400" dirty="0" err="1"/>
                <a:t>cây</a:t>
              </a:r>
              <a:r>
                <a:rPr lang="en-US" sz="2400" dirty="0"/>
                <a:t> </a:t>
              </a:r>
              <a:r>
                <a:rPr lang="en-US" sz="2400" dirty="0" err="1"/>
                <a:t>cầu</a:t>
              </a:r>
              <a:r>
                <a:rPr lang="en-US" sz="2400" dirty="0"/>
                <a:t> </a:t>
              </a:r>
              <a:r>
                <a:rPr lang="en-US" sz="2400" dirty="0" err="1"/>
                <a:t>được</a:t>
              </a:r>
              <a:r>
                <a:rPr lang="en-US" sz="2400" dirty="0"/>
                <a:t> </a:t>
              </a:r>
              <a:r>
                <a:rPr lang="en-US" sz="2400" dirty="0" err="1"/>
                <a:t>tính</a:t>
              </a:r>
              <a:r>
                <a:rPr lang="en-US" sz="2400" dirty="0"/>
                <a:t> </a:t>
              </a:r>
              <a:r>
                <a:rPr lang="en-US" sz="2400" dirty="0" err="1"/>
                <a:t>bằng</a:t>
              </a:r>
              <a:r>
                <a:rPr lang="en-US" sz="2400" dirty="0"/>
                <a:t> </a:t>
              </a:r>
              <a:r>
                <a:rPr lang="en-US" sz="2400" dirty="0" err="1"/>
                <a:t>độ</a:t>
              </a:r>
              <a:r>
                <a:rPr lang="en-US" sz="2400" dirty="0"/>
                <a:t> </a:t>
              </a:r>
              <a:r>
                <a:rPr lang="en-US" sz="2400" dirty="0" err="1"/>
                <a:t>dài</a:t>
              </a:r>
              <a:r>
                <a:rPr lang="en-US" sz="2400" dirty="0"/>
                <a:t> </a:t>
              </a:r>
              <a:r>
                <a:rPr lang="en-US" sz="2400" dirty="0" err="1"/>
                <a:t>đường</a:t>
              </a:r>
              <a:r>
                <a:rPr lang="en-US" sz="2400" dirty="0"/>
                <a:t> </a:t>
              </a:r>
              <a:r>
                <a:rPr lang="en-US" sz="2400" dirty="0" err="1"/>
                <a:t>gấp</a:t>
              </a:r>
              <a:r>
                <a:rPr lang="en-US" sz="2400" dirty="0"/>
                <a:t> </a:t>
              </a:r>
              <a:r>
                <a:rPr lang="en-US" sz="2400" dirty="0" err="1"/>
                <a:t>khúc</a:t>
              </a:r>
              <a:r>
                <a:rPr lang="en-US" sz="2400" dirty="0"/>
                <a:t> ABCD. </a:t>
              </a:r>
            </a:p>
            <a:p>
              <a:pPr>
                <a:lnSpc>
                  <a:spcPct val="150000"/>
                </a:lnSpc>
                <a:spcAft>
                  <a:spcPts val="800"/>
                </a:spcAft>
              </a:pPr>
              <a:r>
                <a:rPr lang="en-US" sz="2400" dirty="0" err="1"/>
                <a:t>Độ</a:t>
              </a:r>
              <a:r>
                <a:rPr lang="en-US" sz="2400" dirty="0"/>
                <a:t> </a:t>
              </a:r>
              <a:r>
                <a:rPr lang="en-US" sz="2400" dirty="0" err="1"/>
                <a:t>dài</a:t>
              </a:r>
              <a:r>
                <a:rPr lang="en-US" sz="2400" dirty="0"/>
                <a:t> </a:t>
              </a:r>
              <a:r>
                <a:rPr lang="en-US" sz="2400" dirty="0" err="1"/>
                <a:t>cây</a:t>
              </a:r>
              <a:r>
                <a:rPr lang="en-US" sz="2400" dirty="0"/>
                <a:t> </a:t>
              </a:r>
              <a:r>
                <a:rPr lang="en-US" sz="2400" dirty="0" err="1"/>
                <a:t>cầu</a:t>
              </a:r>
              <a:r>
                <a:rPr lang="en-US" sz="2400" dirty="0"/>
                <a:t> </a:t>
              </a:r>
              <a:r>
                <a:rPr lang="en-US" sz="2400" dirty="0" err="1"/>
                <a:t>là</a:t>
              </a:r>
              <a:r>
                <a:rPr lang="en-US" sz="2400" dirty="0"/>
                <a:t>              m. </a:t>
              </a:r>
              <a:endParaRPr lang="en-US" sz="2400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3301043" y="4798377"/>
              <a:ext cx="863600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692610" y="5719482"/>
            <a:ext cx="1690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( ABCD =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383522" y="5719482"/>
            <a:ext cx="29065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AB</a:t>
            </a:r>
            <a:r>
              <a:rPr lang="en-US" sz="2800" dirty="0"/>
              <a:t> + </a:t>
            </a:r>
            <a:r>
              <a:rPr lang="en-US" sz="2800" dirty="0">
                <a:solidFill>
                  <a:srgbClr val="FF0000"/>
                </a:solidFill>
              </a:rPr>
              <a:t>BC</a:t>
            </a:r>
            <a:r>
              <a:rPr lang="en-US" sz="2800" dirty="0"/>
              <a:t> + </a:t>
            </a:r>
            <a:r>
              <a:rPr lang="en-US" sz="2800" dirty="0">
                <a:solidFill>
                  <a:srgbClr val="FF0000"/>
                </a:solidFill>
              </a:rPr>
              <a:t>CD</a:t>
            </a:r>
            <a:r>
              <a:rPr lang="en-US" sz="2800" dirty="0"/>
              <a:t> = 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147898" y="5719482"/>
            <a:ext cx="7938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9 </a:t>
            </a:r>
            <a:r>
              <a:rPr lang="en-US" sz="2800" dirty="0"/>
              <a:t>+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endParaRPr lang="en-US" sz="2800" dirty="0"/>
          </a:p>
        </p:txBody>
      </p:sp>
      <p:sp>
        <p:nvSpPr>
          <p:cNvPr id="40" name="Rectangle 39"/>
          <p:cNvSpPr/>
          <p:nvPr/>
        </p:nvSpPr>
        <p:spPr>
          <a:xfrm>
            <a:off x="5845455" y="5719482"/>
            <a:ext cx="7938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5 </a:t>
            </a:r>
            <a:r>
              <a:rPr lang="en-US" sz="2800" dirty="0"/>
              <a:t>+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endParaRPr lang="en-US" sz="2800" dirty="0"/>
          </a:p>
        </p:txBody>
      </p:sp>
      <p:sp>
        <p:nvSpPr>
          <p:cNvPr id="41" name="Rectangle 40"/>
          <p:cNvSpPr/>
          <p:nvPr/>
        </p:nvSpPr>
        <p:spPr>
          <a:xfrm>
            <a:off x="6570894" y="5719482"/>
            <a:ext cx="7938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7 </a:t>
            </a:r>
            <a:r>
              <a:rPr lang="en-US" sz="2800" dirty="0"/>
              <a:t>=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endParaRPr lang="en-US" sz="2800" dirty="0"/>
          </a:p>
        </p:txBody>
      </p:sp>
      <p:sp>
        <p:nvSpPr>
          <p:cNvPr id="42" name="Rectangle 41"/>
          <p:cNvSpPr/>
          <p:nvPr/>
        </p:nvSpPr>
        <p:spPr>
          <a:xfrm>
            <a:off x="7249192" y="5712783"/>
            <a:ext cx="12041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21 m )</a:t>
            </a:r>
            <a:endParaRPr lang="en-US" sz="2800" dirty="0"/>
          </a:p>
        </p:txBody>
      </p:sp>
      <p:sp>
        <p:nvSpPr>
          <p:cNvPr id="43" name="TextBox 42"/>
          <p:cNvSpPr txBox="1"/>
          <p:nvPr/>
        </p:nvSpPr>
        <p:spPr>
          <a:xfrm>
            <a:off x="3396705" y="4634851"/>
            <a:ext cx="69762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4" grpId="0"/>
      <p:bldP spid="21" grpId="0"/>
      <p:bldP spid="22" grpId="0"/>
      <p:bldP spid="23" grpId="0"/>
      <p:bldP spid="24" grpId="0"/>
      <p:bldP spid="26" grpId="0"/>
      <p:bldP spid="27" grpId="0"/>
      <p:bldP spid="28" grpId="0"/>
      <p:bldP spid="29" grpId="0"/>
      <p:bldP spid="30" grpId="0" animBg="1"/>
      <p:bldP spid="20" grpId="0" animBg="1"/>
      <p:bldP spid="31" grpId="0"/>
      <p:bldP spid="32" grpId="0" animBg="1"/>
      <p:bldP spid="33" grpId="0"/>
      <p:bldP spid="37" grpId="0"/>
      <p:bldP spid="38" grpId="0"/>
      <p:bldP spid="39" grpId="0"/>
      <p:bldP spid="40" grpId="0"/>
      <p:bldP spid="41" grpId="0"/>
      <p:bldP spid="42" grpId="0"/>
      <p:bldP spid="4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795784" y="396428"/>
            <a:ext cx="1580809" cy="570588"/>
            <a:chOff x="2937040" y="596942"/>
            <a:chExt cx="1580809" cy="570588"/>
          </a:xfrm>
        </p:grpSpPr>
        <p:sp>
          <p:nvSpPr>
            <p:cNvPr id="18" name="Rounded Rectangle 17"/>
            <p:cNvSpPr/>
            <p:nvPr/>
          </p:nvSpPr>
          <p:spPr>
            <a:xfrm>
              <a:off x="3584531" y="607865"/>
              <a:ext cx="923301" cy="523220"/>
            </a:xfrm>
            <a:prstGeom prst="roundRect">
              <a:avLst/>
            </a:prstGeom>
            <a:solidFill>
              <a:srgbClr val="FFC000">
                <a:alpha val="7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2937040" y="596942"/>
              <a:ext cx="1580809" cy="570588"/>
              <a:chOff x="1162561" y="1443522"/>
              <a:chExt cx="1580809" cy="570588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1820069" y="1474175"/>
                <a:ext cx="923301" cy="523220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/>
                  <a:t>Số</a:t>
                </a:r>
                <a:r>
                  <a:rPr lang="en-US" sz="2800" dirty="0"/>
                  <a:t> ?</a:t>
                </a: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1162561" y="1443522"/>
                <a:ext cx="570588" cy="570588"/>
              </a:xfrm>
              <a:prstGeom prst="ellipse">
                <a:avLst/>
              </a:prstGeom>
              <a:solidFill>
                <a:schemeClr val="accent4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/>
                  <a:t>3</a:t>
                </a:r>
              </a:p>
            </p:txBody>
          </p:sp>
        </p:grpSp>
      </p:grpSp>
      <p:sp>
        <p:nvSpPr>
          <p:cNvPr id="2" name="Rectangle 1"/>
          <p:cNvSpPr/>
          <p:nvPr/>
        </p:nvSpPr>
        <p:spPr>
          <a:xfrm>
            <a:off x="1366372" y="1204606"/>
            <a:ext cx="5895204" cy="45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vạch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A, B, C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thước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endParaRPr lang="en-US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942" y="1693156"/>
            <a:ext cx="7366000" cy="18669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366576" y="3444356"/>
            <a:ext cx="6096000" cy="2828569"/>
            <a:chOff x="2366576" y="3527484"/>
            <a:chExt cx="6096000" cy="2828569"/>
          </a:xfrm>
        </p:grpSpPr>
        <p:sp>
          <p:nvSpPr>
            <p:cNvPr id="5" name="Rectangle 4"/>
            <p:cNvSpPr/>
            <p:nvPr/>
          </p:nvSpPr>
          <p:spPr>
            <a:xfrm>
              <a:off x="2366576" y="3527484"/>
              <a:ext cx="6096000" cy="276216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ct val="200000"/>
                </a:lnSpc>
                <a:spcAft>
                  <a:spcPts val="800"/>
                </a:spcAft>
              </a:pP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Vạch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A </a:t>
              </a: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chỉ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đo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            dm</a:t>
              </a:r>
            </a:p>
            <a:p>
              <a:pPr>
                <a:lnSpc>
                  <a:spcPct val="200000"/>
                </a:lnSpc>
                <a:spcAft>
                  <a:spcPts val="800"/>
                </a:spcAft>
              </a:pP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Vạch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B </a:t>
              </a: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chỉ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đo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            dm</a:t>
              </a:r>
            </a:p>
            <a:p>
              <a:pPr>
                <a:lnSpc>
                  <a:spcPct val="200000"/>
                </a:lnSpc>
                <a:spcAft>
                  <a:spcPts val="800"/>
                </a:spcAft>
              </a:pP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Vạch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C </a:t>
              </a: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chỉ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đo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            dm</a:t>
              </a: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4992293" y="3685589"/>
              <a:ext cx="844566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4997143" y="4678882"/>
              <a:ext cx="844566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5017925" y="5642334"/>
              <a:ext cx="844566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5065762" y="3636154"/>
            <a:ext cx="697627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082881" y="4629447"/>
            <a:ext cx="663387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069567" y="5577038"/>
            <a:ext cx="697627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 animBg="1"/>
      <p:bldP spid="26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95784" y="214210"/>
            <a:ext cx="10471484" cy="1685846"/>
            <a:chOff x="1162561" y="1381224"/>
            <a:chExt cx="10471484" cy="1685846"/>
          </a:xfrm>
        </p:grpSpPr>
        <p:sp>
          <p:nvSpPr>
            <p:cNvPr id="5" name="TextBox 4"/>
            <p:cNvSpPr txBox="1"/>
            <p:nvPr/>
          </p:nvSpPr>
          <p:spPr>
            <a:xfrm>
              <a:off x="1733149" y="1381224"/>
              <a:ext cx="9900896" cy="1685846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400" dirty="0"/>
                <a:t>Mi và Mai đi tham quan cùng bố mẹ. Điểm tham quan cách nhà 50 km. Đến trạm dừng nghỉ, bố cho biết ô tô đã đi được 25 km. Hỏi từ trạm dừng nghỉ còn cách điểm đến bao nhiêu ki-lô-mét? </a:t>
              </a:r>
              <a:endParaRPr lang="en-US" sz="2400" dirty="0"/>
            </a:p>
          </p:txBody>
        </p:sp>
        <p:sp>
          <p:nvSpPr>
            <p:cNvPr id="6" name="Oval 5"/>
            <p:cNvSpPr/>
            <p:nvPr/>
          </p:nvSpPr>
          <p:spPr>
            <a:xfrm>
              <a:off x="1162561" y="1443522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4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298026" y="1624578"/>
            <a:ext cx="9776374" cy="1902345"/>
            <a:chOff x="1298026" y="1894398"/>
            <a:chExt cx="9776374" cy="1902345"/>
          </a:xfrm>
        </p:grpSpPr>
        <p:sp>
          <p:nvSpPr>
            <p:cNvPr id="10" name="Rounded Rectangle 9"/>
            <p:cNvSpPr/>
            <p:nvPr/>
          </p:nvSpPr>
          <p:spPr>
            <a:xfrm>
              <a:off x="1649506" y="3429000"/>
              <a:ext cx="8803341" cy="342437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0" name="Picture 2" descr="Funny house cartoon Royalty Free Vector Image - VectorStock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23"/>
            <a:stretch>
              <a:fillRect/>
            </a:stretch>
          </p:blipFill>
          <p:spPr bwMode="auto">
            <a:xfrm>
              <a:off x="1298026" y="2495490"/>
              <a:ext cx="974082" cy="10416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Bus stop cartoon pop art Royalty Free Vector Image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938"/>
            <a:stretch>
              <a:fillRect/>
            </a:stretch>
          </p:blipFill>
          <p:spPr bwMode="auto">
            <a:xfrm>
              <a:off x="4952643" y="2168352"/>
              <a:ext cx="2197065" cy="1368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Cartoon collection zoo animals | Stock Images Page | Everypixel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  <a14:imgEffect>
                        <a14:sharpenSoften amount="3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2448" y="1894398"/>
              <a:ext cx="1321952" cy="1902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Left Brace 14"/>
          <p:cNvSpPr/>
          <p:nvPr/>
        </p:nvSpPr>
        <p:spPr>
          <a:xfrm rot="16200000">
            <a:off x="5820055" y="-63655"/>
            <a:ext cx="362949" cy="7541020"/>
          </a:xfrm>
          <a:prstGeom prst="leftBrace">
            <a:avLst>
              <a:gd name="adj1" fmla="val 64431"/>
              <a:gd name="adj2" fmla="val 50000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485154" y="3792784"/>
            <a:ext cx="113204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50 km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358907" y="322877"/>
            <a:ext cx="46732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n w="19050"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Điểm tham quan cách nhà 50 km </a:t>
            </a:r>
            <a:endParaRPr lang="en-US" sz="2400" dirty="0">
              <a:ln w="19050"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824775" y="866930"/>
            <a:ext cx="46732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n w="28575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00B050"/>
                </a:solidFill>
              </a:rPr>
              <a:t>ô tô đã đi được 25 km</a:t>
            </a:r>
            <a:endParaRPr lang="en-US" sz="2400" dirty="0">
              <a:ln w="28575">
                <a:solidFill>
                  <a:schemeClr val="accent3">
                    <a:lumMod val="75000"/>
                  </a:schemeClr>
                </a:solidFill>
              </a:ln>
              <a:solidFill>
                <a:srgbClr val="00B050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5898925" y="1305222"/>
            <a:ext cx="30052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Left Brace 21"/>
          <p:cNvSpPr/>
          <p:nvPr/>
        </p:nvSpPr>
        <p:spPr>
          <a:xfrm rot="5400000" flipV="1">
            <a:off x="3452275" y="1280669"/>
            <a:ext cx="483085" cy="2895619"/>
          </a:xfrm>
          <a:prstGeom prst="leftBrace">
            <a:avLst>
              <a:gd name="adj1" fmla="val 64431"/>
              <a:gd name="adj2" fmla="val 50000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3085253" y="1907317"/>
            <a:ext cx="113204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25 km</a:t>
            </a:r>
          </a:p>
        </p:txBody>
      </p:sp>
      <p:sp>
        <p:nvSpPr>
          <p:cNvPr id="24" name="Left Brace 23"/>
          <p:cNvSpPr/>
          <p:nvPr/>
        </p:nvSpPr>
        <p:spPr>
          <a:xfrm rot="5400000" flipV="1">
            <a:off x="8082687" y="1280670"/>
            <a:ext cx="483085" cy="2895619"/>
          </a:xfrm>
          <a:prstGeom prst="leftBrace">
            <a:avLst>
              <a:gd name="adj1" fmla="val 64431"/>
              <a:gd name="adj2" fmla="val 50000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7850575" y="1907318"/>
            <a:ext cx="96372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? km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86199" y="4227186"/>
            <a:ext cx="7511993" cy="22398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dirty="0">
                <a:sym typeface="Wingdings" panose="05000000000000000000" pitchFamily="2" charset="2"/>
              </a:rPr>
              <a:t>Bài giải</a:t>
            </a:r>
          </a:p>
          <a:p>
            <a:pPr algn="ctr">
              <a:lnSpc>
                <a:spcPct val="150000"/>
              </a:lnSpc>
            </a:pPr>
            <a:r>
              <a:rPr lang="vi-VN" sz="2400" dirty="0"/>
              <a:t>Từ trạm dừng nghỉ còn cách điểm đến số ki-lô-mét là:</a:t>
            </a:r>
          </a:p>
          <a:p>
            <a:pPr algn="ctr">
              <a:lnSpc>
                <a:spcPct val="150000"/>
              </a:lnSpc>
            </a:pPr>
            <a:r>
              <a:rPr lang="vi-VN" sz="2400" dirty="0"/>
              <a:t> </a:t>
            </a:r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50 –  25 = 25 (km)</a:t>
            </a:r>
          </a:p>
          <a:p>
            <a:pPr algn="ctr">
              <a:lnSpc>
                <a:spcPct val="150000"/>
              </a:lnSpc>
            </a:pPr>
            <a:r>
              <a:rPr lang="vi-VN" sz="2400" dirty="0">
                <a:sym typeface="Wingdings" panose="05000000000000000000" pitchFamily="2" charset="2"/>
              </a:rPr>
              <a:t>Đáp số: 25 km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2" grpId="0"/>
      <p:bldP spid="19" grpId="0"/>
      <p:bldP spid="22" grpId="0" animBg="1"/>
      <p:bldP spid="23" grpId="0"/>
      <p:bldP spid="24" grpId="0" animBg="1"/>
      <p:bldP spid="25" grpId="0"/>
      <p:bldP spid="26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509</Words>
  <Application>Microsoft Office PowerPoint</Application>
  <PresentationFormat>Widescreen</PresentationFormat>
  <Paragraphs>100</Paragraphs>
  <Slides>12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等线</vt:lpstr>
      <vt:lpstr>Microsoft YaHei</vt:lpstr>
      <vt:lpstr>Arial</vt:lpstr>
      <vt:lpstr>Arial-Rounded</vt:lpstr>
      <vt:lpstr>Calibri</vt:lpstr>
      <vt:lpstr>UTM Cookies</vt:lpstr>
      <vt:lpstr>Office Theme</vt:lpstr>
      <vt:lpstr>2_Office Theme</vt:lpstr>
      <vt:lpstr>6_Office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Nguyễn Thu Hường</cp:lastModifiedBy>
  <cp:revision>319</cp:revision>
  <dcterms:created xsi:type="dcterms:W3CDTF">2021-06-02T01:34:00Z</dcterms:created>
  <dcterms:modified xsi:type="dcterms:W3CDTF">2022-03-27T07:06:31Z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1033-11.2.0.10258</vt:lpwstr>
  </property>
  <property fmtid="{D5CDD505-2E9C-101B-9397-08002B2CF9AE}" pid="3" name="ICV">
    <vt:lpwstr>69367132C1BD43BE9C5E5F01ABB9D865</vt:lpwstr>
  </property>
</Properties>
</file>