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7" r:id="rId2"/>
    <p:sldId id="276" r:id="rId3"/>
    <p:sldId id="274" r:id="rId4"/>
    <p:sldId id="269" r:id="rId5"/>
    <p:sldId id="271" r:id="rId6"/>
    <p:sldId id="270" r:id="rId7"/>
    <p:sldId id="272" r:id="rId8"/>
    <p:sldId id="273" r:id="rId9"/>
    <p:sldId id="278" r:id="rId10"/>
    <p:sldId id="263" r:id="rId11"/>
    <p:sldId id="264"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96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3DEB99-9A5A-4D71-91FE-7CD079025E7D}" type="datetimeFigureOut">
              <a:rPr lang="en-US" smtClean="0"/>
              <a:t>10/30/2022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652CD9-5C84-4171-B53D-0E4114891214}" type="slidenum">
              <a:rPr lang="en-US" smtClean="0"/>
              <a:t>‹#›</a:t>
            </a:fld>
            <a:endParaRPr lang="en-US"/>
          </a:p>
        </p:txBody>
      </p:sp>
    </p:spTree>
    <p:extLst>
      <p:ext uri="{BB962C8B-B14F-4D97-AF65-F5344CB8AC3E}">
        <p14:creationId xmlns:p14="http://schemas.microsoft.com/office/powerpoint/2010/main" val="408591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581924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7FA570-4044-44DE-8C8C-C308B5DC16B8}"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016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7FA570-4044-44DE-8C8C-C308B5DC16B8}"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43804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7FA570-4044-44DE-8C8C-C308B5DC16B8}"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08617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7FA570-4044-44DE-8C8C-C308B5DC16B8}"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324669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7FA570-4044-44DE-8C8C-C308B5DC16B8}"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58252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7FA570-4044-44DE-8C8C-C308B5DC16B8}"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26474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7FA570-4044-44DE-8C8C-C308B5DC16B8}" type="datetimeFigureOut">
              <a:rPr lang="en-US" smtClean="0"/>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46697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7FA570-4044-44DE-8C8C-C308B5DC16B8}" type="datetimeFigureOut">
              <a:rPr lang="en-US" smtClean="0"/>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1353135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FA570-4044-44DE-8C8C-C308B5DC16B8}" type="datetimeFigureOut">
              <a:rPr lang="en-US" smtClean="0"/>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671021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39305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7FA570-4044-44DE-8C8C-C308B5DC16B8}"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1A5E1E-EB56-4A18-A589-D5FC8DE8644B}" type="slidenum">
              <a:rPr lang="en-US" smtClean="0"/>
              <a:t>‹#›</a:t>
            </a:fld>
            <a:endParaRPr lang="en-US"/>
          </a:p>
        </p:txBody>
      </p:sp>
    </p:spTree>
    <p:extLst>
      <p:ext uri="{BB962C8B-B14F-4D97-AF65-F5344CB8AC3E}">
        <p14:creationId xmlns:p14="http://schemas.microsoft.com/office/powerpoint/2010/main" val="2918780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FA570-4044-44DE-8C8C-C308B5DC16B8}" type="datetimeFigureOut">
              <a:rPr lang="en-US" smtClean="0"/>
              <a:t>10/30/2022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A5E1E-EB56-4A18-A589-D5FC8DE8644B}" type="slidenum">
              <a:rPr lang="en-US" smtClean="0"/>
              <a:t>‹#›</a:t>
            </a:fld>
            <a:endParaRPr lang="en-US"/>
          </a:p>
        </p:txBody>
      </p:sp>
    </p:spTree>
    <p:extLst>
      <p:ext uri="{BB962C8B-B14F-4D97-AF65-F5344CB8AC3E}">
        <p14:creationId xmlns:p14="http://schemas.microsoft.com/office/powerpoint/2010/main" val="3500518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9.xml"/><Relationship Id="rId6" Type="http://schemas.openxmlformats.org/officeDocument/2006/relationships/image" Target="../media/image1.jpeg"/><Relationship Id="rId5" Type="http://schemas.openxmlformats.org/officeDocument/2006/relationships/notesSlide" Target="../notesSlides/notesSlide2.xml"/><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3.xml"/><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327" y="4892040"/>
            <a:ext cx="8139275" cy="216509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117631"/>
            <a:ext cx="1382346" cy="1811339"/>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117630"/>
            <a:ext cx="1356750" cy="1560962"/>
          </a:xfrm>
          <a:prstGeom prst="rect">
            <a:avLst/>
          </a:prstGeom>
        </p:spPr>
      </p:pic>
      <p:sp>
        <p:nvSpPr>
          <p:cNvPr id="8" name="TextBox 7"/>
          <p:cNvSpPr txBox="1"/>
          <p:nvPr/>
        </p:nvSpPr>
        <p:spPr>
          <a:xfrm>
            <a:off x="244552" y="2993381"/>
            <a:ext cx="8473050" cy="646331"/>
          </a:xfrm>
          <a:prstGeom prst="rect">
            <a:avLst/>
          </a:prstGeom>
          <a:noFill/>
        </p:spPr>
        <p:txBody>
          <a:bodyPr wrap="square" rtlCol="0">
            <a:spAutoFit/>
          </a:bodyPr>
          <a:lstStyle/>
          <a:p>
            <a:pPr algn="ctr"/>
            <a:r>
              <a:rPr lang="en-US" sz="3600" b="1">
                <a:solidFill>
                  <a:srgbClr val="008E40"/>
                </a:solidFill>
                <a:latin typeface="iCiel PONY" pitchFamily="2" charset="-93"/>
              </a:rPr>
              <a:t>Tiết </a:t>
            </a:r>
            <a:r>
              <a:rPr lang="en-US" sz="3600" b="1">
                <a:solidFill>
                  <a:srgbClr val="008E40"/>
                </a:solidFill>
                <a:latin typeface="iCiel PONY" pitchFamily="2" charset="-93"/>
              </a:rPr>
              <a:t>2</a:t>
            </a:r>
            <a:r>
              <a:rPr lang="en-US" sz="3600" b="1" smtClean="0">
                <a:solidFill>
                  <a:srgbClr val="008E40"/>
                </a:solidFill>
                <a:latin typeface="iCiel PONY" pitchFamily="2" charset="-93"/>
              </a:rPr>
              <a:t> – trang 68</a:t>
            </a:r>
            <a:endParaRPr lang="en-US" sz="3600" b="1" dirty="0">
              <a:solidFill>
                <a:srgbClr val="008E40"/>
              </a:solidFill>
              <a:latin typeface="iCiel PONY" pitchFamily="2" charset="-93"/>
            </a:endParaRPr>
          </a:p>
        </p:txBody>
      </p:sp>
      <p:sp>
        <p:nvSpPr>
          <p:cNvPr id="9" name="TextBox 8"/>
          <p:cNvSpPr txBox="1"/>
          <p:nvPr/>
        </p:nvSpPr>
        <p:spPr>
          <a:xfrm>
            <a:off x="216843" y="1038795"/>
            <a:ext cx="8897007" cy="1815882"/>
          </a:xfrm>
          <a:prstGeom prst="rect">
            <a:avLst/>
          </a:prstGeom>
          <a:noFill/>
        </p:spPr>
        <p:txBody>
          <a:bodyPr wrap="square" rtlCol="0">
            <a:spAutoFit/>
          </a:bodyPr>
          <a:lstStyle/>
          <a:p>
            <a:pPr algn="ctr"/>
            <a:r>
              <a:rPr lang="en-US" sz="4000" smtClean="0">
                <a:solidFill>
                  <a:srgbClr val="FF0000"/>
                </a:solidFill>
                <a:latin typeface="iCiel PONY" pitchFamily="2" charset="-93"/>
                <a:cs typeface="Arial" panose="020B0604020202020204" pitchFamily="34" charset="0"/>
              </a:rPr>
              <a:t>Bài 17: </a:t>
            </a:r>
            <a:endParaRPr lang="en-US" sz="4000" dirty="0">
              <a:solidFill>
                <a:srgbClr val="FF0000"/>
              </a:solidFill>
              <a:latin typeface="iCiel PONY" pitchFamily="2" charset="-93"/>
              <a:cs typeface="Arial" panose="020B0604020202020204" pitchFamily="34" charset="0"/>
            </a:endParaRPr>
          </a:p>
          <a:p>
            <a:pPr algn="ctr"/>
            <a:r>
              <a:rPr lang="en-US" sz="3600" smtClean="0">
                <a:solidFill>
                  <a:srgbClr val="FF0000"/>
                </a:solidFill>
                <a:latin typeface="iCiel PONY" pitchFamily="2" charset="-93"/>
                <a:cs typeface="Arial" panose="020B0604020202020204" pitchFamily="34" charset="0"/>
              </a:rPr>
              <a:t>THỰC HÀNH VÀ TRẢI NGHIỆM </a:t>
            </a:r>
          </a:p>
          <a:p>
            <a:pPr algn="ctr"/>
            <a:r>
              <a:rPr lang="en-US" sz="3600" smtClean="0">
                <a:solidFill>
                  <a:srgbClr val="FF0000"/>
                </a:solidFill>
                <a:latin typeface="iCiel PONY" pitchFamily="2" charset="-93"/>
                <a:cs typeface="Arial" panose="020B0604020202020204" pitchFamily="34" charset="0"/>
              </a:rPr>
              <a:t>VỚI CÁC ĐƠN VỊ KI-LÔ-GAM, LÍT</a:t>
            </a:r>
            <a:endParaRPr lang="en-US" sz="3600" dirty="0">
              <a:solidFill>
                <a:srgbClr val="FF0000"/>
              </a:solidFill>
              <a:latin typeface="iCiel PONY" pitchFamily="2" charset="-93"/>
              <a:cs typeface="Arial" panose="020B0604020202020204" pitchFamily="34" charset="0"/>
            </a:endParaRPr>
          </a:p>
        </p:txBody>
      </p:sp>
    </p:spTree>
    <p:extLst>
      <p:ext uri="{BB962C8B-B14F-4D97-AF65-F5344CB8AC3E}">
        <p14:creationId xmlns:p14="http://schemas.microsoft.com/office/powerpoint/2010/main" val="3671822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3500"/>
                            </p:stCondLst>
                            <p:childTnLst>
                              <p:par>
                                <p:cTn id="37" presetID="16" presetClass="entr" presetSubtype="21"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9890" l="0" r="100000">
                        <a14:foregroundMark x1="8503" y1="87741" x2="95238" y2="91919"/>
                        <a14:foregroundMark x1="3123" y1="98516" x2="96537" y2="83178"/>
                        <a14:foregroundMark x1="2968" y1="84937" x2="20841" y2="80099"/>
                        <a14:foregroundMark x1="41095" y1="85267" x2="61812" y2="81143"/>
                        <a14:foregroundMark x1="60668" y1="97086" x2="90569" y2="95382"/>
                        <a14:foregroundMark x1="79654" y1="79714" x2="76531" y2="79714"/>
                        <a14:foregroundMark x1="21985" y1="80429" x2="26778" y2="81473"/>
                        <a14:foregroundMark x1="43506" y1="96756" x2="53865" y2="96427"/>
                        <a14:foregroundMark x1="58101" y1="80099" x2="58813" y2="79054"/>
                        <a14:foregroundMark x1="39116" y1="82518" x2="37693" y2="81803"/>
                        <a14:foregroundMark x1="32468" y1="81473" x2="30056" y2="82188"/>
                        <a14:backgroundMark x1="11348" y1="23090" x2="55566" y2="33150"/>
                        <a14:backgroundMark x1="27489" y1="17482" x2="85622" y2="37658"/>
                        <a14:backgroundMark x1="17996" y1="60583" x2="91558" y2="59923"/>
                      </a14:backgroundRemoval>
                    </a14:imgEffect>
                  </a14:imgLayer>
                </a14:imgProps>
              </a:ext>
              <a:ext uri="{28A0092B-C50C-407E-A947-70E740481C1C}">
                <a14:useLocalDpi xmlns:a14="http://schemas.microsoft.com/office/drawing/2010/main" val="0"/>
              </a:ext>
            </a:extLst>
          </a:blip>
          <a:srcRect t="76803" b="11334"/>
          <a:stretch/>
        </p:blipFill>
        <p:spPr>
          <a:xfrm>
            <a:off x="1" y="5940446"/>
            <a:ext cx="9144000" cy="917554"/>
          </a:xfrm>
          <a:prstGeom prst="rect">
            <a:avLst/>
          </a:prstGeom>
        </p:spPr>
      </p:pic>
      <p:grpSp>
        <p:nvGrpSpPr>
          <p:cNvPr id="17" name="Group 16"/>
          <p:cNvGrpSpPr/>
          <p:nvPr/>
        </p:nvGrpSpPr>
        <p:grpSpPr>
          <a:xfrm>
            <a:off x="5881305" y="-94900"/>
            <a:ext cx="3195436" cy="3139956"/>
            <a:chOff x="7308364" y="-320576"/>
            <a:chExt cx="2196079" cy="1690155"/>
          </a:xfrm>
        </p:grpSpPr>
        <p:pic>
          <p:nvPicPr>
            <p:cNvPr id="26" name="图片 37896" descr="1-26"/>
            <p:cNvPicPr>
              <a:picLocks noChangeAspect="1"/>
            </p:cNvPicPr>
            <p:nvPr/>
          </p:nvPicPr>
          <p:blipFill>
            <a:blip r:embed="rId5"/>
            <a:stretch>
              <a:fillRect/>
            </a:stretch>
          </p:blipFill>
          <p:spPr>
            <a:xfrm rot="1873294">
              <a:off x="7308364" y="154420"/>
              <a:ext cx="1623772" cy="1215159"/>
            </a:xfrm>
            <a:prstGeom prst="rect">
              <a:avLst/>
            </a:prstGeom>
            <a:noFill/>
            <a:ln w="9525">
              <a:noFill/>
            </a:ln>
          </p:spPr>
        </p:pic>
        <p:pic>
          <p:nvPicPr>
            <p:cNvPr id="27" name="图片 37895" descr="1-27"/>
            <p:cNvPicPr>
              <a:picLocks noChangeAspect="1"/>
            </p:cNvPicPr>
            <p:nvPr/>
          </p:nvPicPr>
          <p:blipFill>
            <a:blip r:embed="rId6"/>
            <a:stretch>
              <a:fillRect/>
            </a:stretch>
          </p:blipFill>
          <p:spPr>
            <a:xfrm>
              <a:off x="7668722" y="-320576"/>
              <a:ext cx="1835721" cy="1631752"/>
            </a:xfrm>
            <a:prstGeom prst="rect">
              <a:avLst/>
            </a:prstGeom>
            <a:noFill/>
            <a:ln w="9525">
              <a:noFill/>
            </a:ln>
          </p:spPr>
        </p:pic>
      </p:grpSp>
      <p:sp>
        <p:nvSpPr>
          <p:cNvPr id="24" name="TextBox 23"/>
          <p:cNvSpPr txBox="1"/>
          <p:nvPr/>
        </p:nvSpPr>
        <p:spPr>
          <a:xfrm>
            <a:off x="4191001" y="3332119"/>
            <a:ext cx="4953001" cy="954107"/>
          </a:xfrm>
          <a:prstGeom prst="rect">
            <a:avLst/>
          </a:prstGeom>
          <a:noFill/>
        </p:spPr>
        <p:txBody>
          <a:bodyPr wrap="square" rtlCol="0">
            <a:spAutoFit/>
          </a:bodyPr>
          <a:lstStyle/>
          <a:p>
            <a:pPr algn="ctr"/>
            <a:r>
              <a:rPr lang="en-US" sz="2800" b="1" dirty="0">
                <a:solidFill>
                  <a:srgbClr val="002060"/>
                </a:solidFill>
                <a:latin typeface="Arial" pitchFamily="34" charset="0"/>
                <a:cs typeface="Arial" pitchFamily="34" charset="0"/>
              </a:rPr>
              <a:t>Xem trước bài sau :</a:t>
            </a:r>
          </a:p>
          <a:p>
            <a:pPr algn="ctr"/>
            <a:r>
              <a:rPr lang="en-US" sz="2800" b="1" dirty="0">
                <a:solidFill>
                  <a:srgbClr val="002060"/>
                </a:solidFill>
                <a:latin typeface="Arial" pitchFamily="34" charset="0"/>
                <a:cs typeface="Arial" pitchFamily="34" charset="0"/>
              </a:rPr>
              <a:t>“Luyện tập chung”.</a:t>
            </a:r>
          </a:p>
        </p:txBody>
      </p:sp>
      <p:pic>
        <p:nvPicPr>
          <p:cNvPr id="29" name="图片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575" y="185337"/>
            <a:ext cx="4495800" cy="6476819"/>
          </a:xfrm>
          <a:prstGeom prst="rect">
            <a:avLst/>
          </a:prstGeom>
        </p:spPr>
      </p:pic>
      <p:pic>
        <p:nvPicPr>
          <p:cNvPr id="30"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5468" y="5218737"/>
            <a:ext cx="6508533" cy="1443419"/>
          </a:xfrm>
          <a:prstGeom prst="rect">
            <a:avLst/>
          </a:prstGeom>
        </p:spPr>
      </p:pic>
      <p:sp>
        <p:nvSpPr>
          <p:cNvPr id="31" name="TextBox 30">
            <a:extLst>
              <a:ext uri="{FF2B5EF4-FFF2-40B4-BE49-F238E27FC236}">
                <a16:creationId xmlns:a16="http://schemas.microsoft.com/office/drawing/2014/main" id="{235F6F12-CCEE-452A-A579-1E14567FB943}"/>
              </a:ext>
            </a:extLst>
          </p:cNvPr>
          <p:cNvSpPr txBox="1"/>
          <p:nvPr/>
        </p:nvSpPr>
        <p:spPr>
          <a:xfrm>
            <a:off x="842010" y="1916300"/>
            <a:ext cx="3053715"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smtClean="0">
                <a:solidFill>
                  <a:srgbClr val="FF0000"/>
                </a:solidFill>
                <a:effectLst>
                  <a:reflection blurRad="6350" stA="55000" endA="300" endPos="45500" dir="5400000" sy="-100000" algn="bl" rotWithShape="0"/>
                </a:effectLst>
                <a:latin typeface="iCiel Crocante" panose="02000000000000000000" pitchFamily="2" charset="0"/>
              </a:rPr>
              <a:t>Định hướng học tập</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Tree>
    <p:custDataLst>
      <p:tags r:id="rId1"/>
    </p:custDataLst>
    <p:extLst>
      <p:ext uri="{BB962C8B-B14F-4D97-AF65-F5344CB8AC3E}">
        <p14:creationId xmlns:p14="http://schemas.microsoft.com/office/powerpoint/2010/main" val="3321478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8"/>
            <a:ext cx="9144000" cy="6857712"/>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224" y="4034842"/>
            <a:ext cx="8139275" cy="2165092"/>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3261" y="117631"/>
            <a:ext cx="1382346" cy="1811339"/>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 y="117630"/>
            <a:ext cx="1356750" cy="1560962"/>
          </a:xfrm>
          <a:prstGeom prst="rect">
            <a:avLst/>
          </a:prstGeom>
        </p:spPr>
      </p:pic>
      <p:pic>
        <p:nvPicPr>
          <p:cNvPr id="14" name="儿童歌曲 - 音乐剧背景音乐">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50779" y="-276221"/>
            <a:ext cx="414753" cy="553018"/>
          </a:xfrm>
          <a:prstGeom prst="rect">
            <a:avLst/>
          </a:prstGeom>
        </p:spPr>
      </p:pic>
      <p:sp>
        <p:nvSpPr>
          <p:cNvPr id="7" name="TextBox 6"/>
          <p:cNvSpPr txBox="1"/>
          <p:nvPr/>
        </p:nvSpPr>
        <p:spPr>
          <a:xfrm>
            <a:off x="1063287" y="2151250"/>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8" name="Text Box 1"/>
          <p:cNvSpPr txBox="1"/>
          <p:nvPr/>
        </p:nvSpPr>
        <p:spPr>
          <a:xfrm>
            <a:off x="1289583" y="6381221"/>
            <a:ext cx="7836024" cy="369332"/>
          </a:xfrm>
          <a:prstGeom prst="rect">
            <a:avLst/>
          </a:prstGeom>
          <a:noFill/>
        </p:spPr>
        <p:txBody>
          <a:bodyPr wrap="square" rtlCol="0">
            <a:spAutoFit/>
          </a:bodyPr>
          <a:lstStyle/>
          <a:p>
            <a:endParaRPr lang="en-US" dirty="0">
              <a:ln w="9525" cmpd="sng">
                <a:noFill/>
                <a:prstDash val="solid"/>
              </a:ln>
              <a:solidFill>
                <a:schemeClr val="bg1"/>
              </a:solidFill>
              <a:effectLst>
                <a:glow rad="38100">
                  <a:schemeClr val="accent1">
                    <a:alpha val="40000"/>
                  </a:schemeClr>
                </a:glow>
              </a:effectLst>
            </a:endParaRPr>
          </a:p>
        </p:txBody>
      </p:sp>
    </p:spTree>
    <p:custDataLst>
      <p:tags r:id="rId1"/>
    </p:custDataLst>
    <p:extLst>
      <p:ext uri="{BB962C8B-B14F-4D97-AF65-F5344CB8AC3E}">
        <p14:creationId xmlns:p14="http://schemas.microsoft.com/office/powerpoint/2010/main" val="2574892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8" grpId="0"/>
    </p:bldLst>
  </p:timing>
  <p:extLst>
    <p:ext uri="{E180D4A7-C9FB-4DFB-919C-405C955672EB}">
      <p14:showEvtLst xmlns:p14="http://schemas.microsoft.com/office/powerpoint/2010/main">
        <p14:playEvt time="1" objId="1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94288"/>
          </a:xfrm>
          <a:prstGeom prst="rect">
            <a:avLst/>
          </a:prstGeom>
        </p:spPr>
      </p:pic>
      <p:pic>
        <p:nvPicPr>
          <p:cNvPr id="1026" name="Picture 2"/>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7892" y="2194001"/>
            <a:ext cx="9180286" cy="301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rot="21257417">
            <a:off x="44758" y="3570570"/>
            <a:ext cx="3922929" cy="627864"/>
          </a:xfrm>
          <a:prstGeom prst="rect">
            <a:avLst/>
          </a:prstGeom>
          <a:noFill/>
        </p:spPr>
        <p:txBody>
          <a:bodyPr wrap="square" rtlCol="0">
            <a:prstTxWarp prst="textArchUp">
              <a:avLst>
                <a:gd name="adj" fmla="val 11958812"/>
              </a:avLst>
            </a:prstTxWarp>
            <a:spAutoFit/>
          </a:bodyPr>
          <a:lstStyle/>
          <a:p>
            <a:r>
              <a:rPr lang="en-US" sz="3600" b="1" smtClean="0">
                <a:solidFill>
                  <a:srgbClr val="FF0000"/>
                </a:solidFill>
                <a:latin typeface="Arial" pitchFamily="34" charset="0"/>
                <a:cs typeface="Arial" pitchFamily="34" charset="0"/>
              </a:rPr>
              <a:t>Yêu cầu cần đạt</a:t>
            </a:r>
            <a:endParaRPr lang="en-US" sz="3600" b="1" dirty="0">
              <a:solidFill>
                <a:srgbClr val="FF0000"/>
              </a:solidFill>
              <a:latin typeface="Arial" pitchFamily="34" charset="0"/>
              <a:cs typeface="Arial" pitchFamily="34" charset="0"/>
            </a:endParaRPr>
          </a:p>
        </p:txBody>
      </p:sp>
      <p:sp>
        <p:nvSpPr>
          <p:cNvPr id="28" name="TextBox 27"/>
          <p:cNvSpPr txBox="1"/>
          <p:nvPr/>
        </p:nvSpPr>
        <p:spPr>
          <a:xfrm>
            <a:off x="23256" y="1274094"/>
            <a:ext cx="4572000" cy="1384995"/>
          </a:xfrm>
          <a:prstGeom prst="rect">
            <a:avLst/>
          </a:prstGeom>
          <a:noFill/>
        </p:spPr>
        <p:txBody>
          <a:bodyPr wrap="square" rtlCol="0">
            <a:spAutoFit/>
          </a:bodyPr>
          <a:lstStyle/>
          <a:p>
            <a:pPr algn="just"/>
            <a:r>
              <a:rPr lang="en-US" sz="2800" b="1">
                <a:solidFill>
                  <a:srgbClr val="002060"/>
                </a:solidFill>
                <a:latin typeface="Arial" pitchFamily="34" charset="0"/>
                <a:cs typeface="Arial" pitchFamily="34" charset="0"/>
              </a:rPr>
              <a:t>1</a:t>
            </a:r>
            <a:r>
              <a:rPr lang="en-US" sz="2800" b="1" smtClean="0">
                <a:solidFill>
                  <a:srgbClr val="002060"/>
                </a:solidFill>
                <a:latin typeface="Arial" pitchFamily="34" charset="0"/>
                <a:cs typeface="Arial" pitchFamily="34" charset="0"/>
              </a:rPr>
              <a:t>. </a:t>
            </a:r>
            <a:r>
              <a:rPr lang="en-US" sz="2800" smtClean="0">
                <a:solidFill>
                  <a:srgbClr val="000000"/>
                </a:solidFill>
                <a:latin typeface="Times New Roman" panose="02020603050405020304" pitchFamily="18" charset="0"/>
                <a:ea typeface="Calibri" panose="020F0502020204030204" pitchFamily="34" charset="0"/>
              </a:rPr>
              <a:t>Sử dụng được cân bàn đồng hồ để cân sức khỏe.</a:t>
            </a:r>
            <a:endParaRPr lang="vi-VN" sz="2800" dirty="0">
              <a:latin typeface="Times New Roman" panose="02020603050405020304" pitchFamily="18" charset="0"/>
              <a:ea typeface="Times New Roman" panose="02020603050405020304" pitchFamily="18" charset="0"/>
            </a:endParaRPr>
          </a:p>
          <a:p>
            <a:pPr algn="just"/>
            <a:r>
              <a:rPr lang="en-US" sz="2800" b="1" dirty="0">
                <a:solidFill>
                  <a:srgbClr val="002060"/>
                </a:solidFill>
                <a:latin typeface="Arial" pitchFamily="34" charset="0"/>
                <a:cs typeface="Arial" pitchFamily="34" charset="0"/>
              </a:rPr>
              <a:t> </a:t>
            </a:r>
          </a:p>
        </p:txBody>
      </p:sp>
      <p:sp>
        <p:nvSpPr>
          <p:cNvPr id="29" name="TextBox 28"/>
          <p:cNvSpPr txBox="1"/>
          <p:nvPr/>
        </p:nvSpPr>
        <p:spPr>
          <a:xfrm>
            <a:off x="583445" y="3933183"/>
            <a:ext cx="6858000" cy="954107"/>
          </a:xfrm>
          <a:prstGeom prst="rect">
            <a:avLst/>
          </a:prstGeom>
          <a:noFill/>
        </p:spPr>
        <p:txBody>
          <a:bodyPr wrap="square" rtlCol="0">
            <a:spAutoFit/>
          </a:bodyPr>
          <a:lstStyle/>
          <a:p>
            <a:pPr algn="just"/>
            <a:r>
              <a:rPr lang="en-US" sz="2800" b="1" dirty="0">
                <a:solidFill>
                  <a:srgbClr val="002060"/>
                </a:solidFill>
                <a:latin typeface="Arial" pitchFamily="34" charset="0"/>
                <a:cs typeface="Arial" pitchFamily="34" charset="0"/>
              </a:rPr>
              <a:t>3</a:t>
            </a:r>
            <a:r>
              <a:rPr lang="en-US" sz="2800" b="1">
                <a:solidFill>
                  <a:srgbClr val="002060"/>
                </a:solidFill>
                <a:latin typeface="Arial" pitchFamily="34" charset="0"/>
                <a:cs typeface="Arial" pitchFamily="34" charset="0"/>
              </a:rPr>
              <a:t>.</a:t>
            </a:r>
            <a:r>
              <a:rPr lang="en-US" sz="2800">
                <a:solidFill>
                  <a:srgbClr val="000000"/>
                </a:solidFill>
                <a:latin typeface="Times New Roman" panose="02020603050405020304" pitchFamily="18" charset="0"/>
                <a:ea typeface="Calibri" panose="020F0502020204030204" pitchFamily="34" charset="0"/>
              </a:rPr>
              <a:t> </a:t>
            </a:r>
            <a:r>
              <a:rPr lang="en-US" sz="2800" smtClean="0">
                <a:solidFill>
                  <a:srgbClr val="000000"/>
                </a:solidFill>
                <a:latin typeface="Times New Roman" panose="02020603050405020304" pitchFamily="18" charset="0"/>
                <a:ea typeface="Calibri" panose="020F0502020204030204" pitchFamily="34" charset="0"/>
              </a:rPr>
              <a:t>Sử dụng ca 1l, cốc để đo lượng nước. </a:t>
            </a:r>
            <a:endParaRPr lang="vi-VN" sz="2800" dirty="0">
              <a:latin typeface="Times New Roman" panose="02020603050405020304" pitchFamily="18" charset="0"/>
              <a:ea typeface="Times New Roman" panose="02020603050405020304" pitchFamily="18" charset="0"/>
            </a:endParaRPr>
          </a:p>
          <a:p>
            <a:pPr algn="just"/>
            <a:endParaRPr lang="en-US" sz="2800" b="1" dirty="0">
              <a:solidFill>
                <a:srgbClr val="002060"/>
              </a:solidFill>
              <a:latin typeface="Arial" pitchFamily="34" charset="0"/>
              <a:cs typeface="Arial" pitchFamily="34" charset="0"/>
            </a:endParaRPr>
          </a:p>
        </p:txBody>
      </p:sp>
      <p:sp>
        <p:nvSpPr>
          <p:cNvPr id="30" name="TextBox 29"/>
          <p:cNvSpPr txBox="1"/>
          <p:nvPr/>
        </p:nvSpPr>
        <p:spPr>
          <a:xfrm>
            <a:off x="4067824" y="1815856"/>
            <a:ext cx="5140995" cy="954107"/>
          </a:xfrm>
          <a:prstGeom prst="rect">
            <a:avLst/>
          </a:prstGeom>
          <a:noFill/>
        </p:spPr>
        <p:txBody>
          <a:bodyPr wrap="square" rtlCol="0">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2</a:t>
            </a:r>
            <a:r>
              <a:rPr lang="en-US" sz="2800" b="1">
                <a:solidFill>
                  <a:srgbClr val="00206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 dụng cân đồng hồ để cân </a:t>
            </a:r>
          </a:p>
          <a:p>
            <a:pPr algn="just"/>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số đồ vật.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33600" y="4885945"/>
            <a:ext cx="6858000" cy="954107"/>
          </a:xfrm>
          <a:prstGeom prst="rect">
            <a:avLst/>
          </a:prstGeom>
          <a:noFill/>
        </p:spPr>
        <p:txBody>
          <a:bodyPr wrap="square" rtlCol="0">
            <a:spAutoFit/>
          </a:bodyPr>
          <a:lstStyle/>
          <a:p>
            <a:pPr algn="just"/>
            <a:r>
              <a:rPr lang="en-US" sz="2800" b="1" dirty="0">
                <a:solidFill>
                  <a:srgbClr val="002060"/>
                </a:solidFill>
                <a:latin typeface="Arial" pitchFamily="34" charset="0"/>
                <a:cs typeface="Arial" pitchFamily="34" charset="0"/>
              </a:rPr>
              <a:t>4</a:t>
            </a:r>
            <a:r>
              <a:rPr lang="en-US" sz="2800" b="1" smtClean="0">
                <a:solidFill>
                  <a:srgbClr val="002060"/>
                </a:solidFill>
                <a:latin typeface="Arial" pitchFamily="34" charset="0"/>
                <a:cs typeface="Arial" pitchFamily="34" charset="0"/>
              </a:rPr>
              <a:t>.</a:t>
            </a:r>
            <a:r>
              <a:rPr lang="en-US" sz="2800" smtClean="0">
                <a:solidFill>
                  <a:srgbClr val="000000"/>
                </a:solidFill>
                <a:latin typeface="Times New Roman" panose="02020603050405020304" pitchFamily="18" charset="0"/>
                <a:ea typeface="Calibri" panose="020F0502020204030204" pitchFamily="34" charset="0"/>
              </a:rPr>
              <a:t> Vận dụng vào giải các bài toán thực tế liên quan đến đơn vị ki-lô-gam, lít.</a:t>
            </a:r>
            <a:endParaRPr lang="en-US" sz="2800" b="1" dirty="0">
              <a:solidFill>
                <a:srgbClr val="002060"/>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082995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p:bldP spid="30"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5" name="组合 23"/>
          <p:cNvGrpSpPr/>
          <p:nvPr/>
        </p:nvGrpSpPr>
        <p:grpSpPr>
          <a:xfrm>
            <a:off x="-10242" y="6205462"/>
            <a:ext cx="9152792" cy="718326"/>
            <a:chOff x="-17585" y="5729324"/>
            <a:chExt cx="12203723" cy="1123362"/>
          </a:xfrm>
        </p:grpSpPr>
        <p:pic>
          <p:nvPicPr>
            <p:cNvPr id="6" name="图片 25"/>
            <p:cNvPicPr>
              <a:picLocks noChangeAspect="1"/>
            </p:cNvPicPr>
            <p:nvPr/>
          </p:nvPicPr>
          <p:blipFill rotWithShape="1">
            <a:blip r:embed="rId2"/>
            <a:srcRect r="21459"/>
            <a:stretch/>
          </p:blipFill>
          <p:spPr>
            <a:xfrm>
              <a:off x="5398477" y="5729324"/>
              <a:ext cx="6787661" cy="1123362"/>
            </a:xfrm>
            <a:prstGeom prst="rect">
              <a:avLst/>
            </a:prstGeom>
          </p:spPr>
        </p:pic>
        <p:pic>
          <p:nvPicPr>
            <p:cNvPr id="7" name="图片 24"/>
            <p:cNvPicPr>
              <a:picLocks noChangeAspect="1"/>
            </p:cNvPicPr>
            <p:nvPr/>
          </p:nvPicPr>
          <p:blipFill rotWithShape="1">
            <a:blip r:embed="rId2"/>
            <a:srcRect l="1990"/>
            <a:stretch/>
          </p:blipFill>
          <p:spPr>
            <a:xfrm>
              <a:off x="-17585" y="5729324"/>
              <a:ext cx="8659753" cy="1123362"/>
            </a:xfrm>
            <a:prstGeom prst="rect">
              <a:avLst/>
            </a:prstGeom>
          </p:spPr>
        </p:pic>
      </p:grpSp>
      <p:pic>
        <p:nvPicPr>
          <p:cNvPr id="9" name="Picture 8">
            <a:extLst>
              <a:ext uri="{FF2B5EF4-FFF2-40B4-BE49-F238E27FC236}">
                <a16:creationId xmlns:a16="http://schemas.microsoft.com/office/drawing/2014/main" id="{9386116E-C655-4397-81B3-C77AB8ADD2E1}"/>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219200" y="2438400"/>
            <a:ext cx="6419496" cy="2382950"/>
          </a:xfrm>
          <a:prstGeom prst="rect">
            <a:avLst/>
          </a:prstGeom>
        </p:spPr>
      </p:pic>
    </p:spTree>
    <p:extLst>
      <p:ext uri="{BB962C8B-B14F-4D97-AF65-F5344CB8AC3E}">
        <p14:creationId xmlns:p14="http://schemas.microsoft.com/office/powerpoint/2010/main" val="2956814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4922" b="84115" l="70074" r="91176">
                        <a14:foregroundMark x1="74853" y1="80339" x2="86250" y2="71224"/>
                        <a14:foregroundMark x1="72721" y1="80859" x2="85000" y2="79297"/>
                        <a14:foregroundMark x1="73382" y1="78255" x2="86103" y2="84115"/>
                        <a14:foregroundMark x1="83309" y1="59115" x2="87353" y2="70833"/>
                        <a14:foregroundMark x1="82059" y1="65625" x2="91176" y2="59896"/>
                        <a14:foregroundMark x1="74485" y1="50521" x2="80662" y2="51693"/>
                        <a14:foregroundMark x1="81838" y1="69661" x2="82059" y2="73698"/>
                        <a14:foregroundMark x1="74191" y1="82161" x2="81838" y2="80859"/>
                        <a14:foregroundMark x1="78015" y1="82682" x2="80294" y2="83203"/>
                        <a14:foregroundMark x1="76912" y1="82292" x2="76912" y2="82292"/>
                      </a14:backgroundRemoval>
                    </a14:imgEffect>
                  </a14:imgLayer>
                </a14:imgProps>
              </a:ext>
              <a:ext uri="{28A0092B-C50C-407E-A947-70E740481C1C}">
                <a14:useLocalDpi xmlns:a14="http://schemas.microsoft.com/office/drawing/2010/main" val="0"/>
              </a:ext>
            </a:extLst>
          </a:blip>
          <a:srcRect l="69677" t="46600" r="12236" b="16936"/>
          <a:stretch/>
        </p:blipFill>
        <p:spPr bwMode="auto">
          <a:xfrm>
            <a:off x="6715926" y="2284080"/>
            <a:ext cx="1674432" cy="190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34896" b="83073" l="52132" r="71618">
                        <a14:foregroundMark x1="67647" y1="62891" x2="60956" y2="80599"/>
                        <a14:foregroundMark x1="58971" y1="71484" x2="69338" y2="63932"/>
                        <a14:foregroundMark x1="58529" y1="80859" x2="67206" y2="80339"/>
                        <a14:foregroundMark x1="54559" y1="78646" x2="62279" y2="83073"/>
                        <a14:foregroundMark x1="62794" y1="81641" x2="69044" y2="81250"/>
                      </a14:backgroundRemoval>
                    </a14:imgEffect>
                  </a14:imgLayer>
                </a14:imgProps>
              </a:ext>
              <a:ext uri="{28A0092B-C50C-407E-A947-70E740481C1C}">
                <a14:useLocalDpi xmlns:a14="http://schemas.microsoft.com/office/drawing/2010/main" val="0"/>
              </a:ext>
            </a:extLst>
          </a:blip>
          <a:srcRect l="53274" t="33125" r="29481" b="16936"/>
          <a:stretch/>
        </p:blipFill>
        <p:spPr bwMode="auto">
          <a:xfrm>
            <a:off x="4908956" y="1612371"/>
            <a:ext cx="1576438" cy="257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337" t="33125" r="46479" b="16936"/>
          <a:stretch/>
        </p:blipFill>
        <p:spPr bwMode="auto">
          <a:xfrm>
            <a:off x="3014570" y="1787748"/>
            <a:ext cx="1464023" cy="240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785" t="33125" r="63910" b="16936"/>
          <a:stretch/>
        </p:blipFill>
        <p:spPr bwMode="auto">
          <a:xfrm>
            <a:off x="1154007" y="1792905"/>
            <a:ext cx="1471205" cy="239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6843" y="533400"/>
            <a:ext cx="8360957" cy="933795"/>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Bốn bạn Mai, Nam, Việt và Rô-bốt cân kiểm tra sức khỏe được kết quả như sau:</a:t>
            </a:r>
          </a:p>
        </p:txBody>
      </p:sp>
      <p:sp>
        <p:nvSpPr>
          <p:cNvPr id="9" name="Flowchart: Document 8"/>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10" name="组合 23"/>
          <p:cNvGrpSpPr/>
          <p:nvPr/>
        </p:nvGrpSpPr>
        <p:grpSpPr>
          <a:xfrm>
            <a:off x="-10242" y="6205462"/>
            <a:ext cx="9152792" cy="718326"/>
            <a:chOff x="-17585" y="5729324"/>
            <a:chExt cx="12203723" cy="1123362"/>
          </a:xfrm>
        </p:grpSpPr>
        <p:pic>
          <p:nvPicPr>
            <p:cNvPr id="11" name="图片 25"/>
            <p:cNvPicPr>
              <a:picLocks noChangeAspect="1"/>
            </p:cNvPicPr>
            <p:nvPr/>
          </p:nvPicPr>
          <p:blipFill rotWithShape="1">
            <a:blip r:embed="rId7"/>
            <a:srcRect r="21459"/>
            <a:stretch/>
          </p:blipFill>
          <p:spPr>
            <a:xfrm>
              <a:off x="5398477" y="5729324"/>
              <a:ext cx="6787661" cy="1123362"/>
            </a:xfrm>
            <a:prstGeom prst="rect">
              <a:avLst/>
            </a:prstGeom>
          </p:spPr>
        </p:pic>
        <p:pic>
          <p:nvPicPr>
            <p:cNvPr id="12" name="图片 24"/>
            <p:cNvPicPr>
              <a:picLocks noChangeAspect="1"/>
            </p:cNvPicPr>
            <p:nvPr/>
          </p:nvPicPr>
          <p:blipFill rotWithShape="1">
            <a:blip r:embed="rId7"/>
            <a:srcRect l="1990"/>
            <a:stretch/>
          </p:blipFill>
          <p:spPr>
            <a:xfrm>
              <a:off x="-17585" y="5729324"/>
              <a:ext cx="8659753" cy="1123362"/>
            </a:xfrm>
            <a:prstGeom prst="rect">
              <a:avLst/>
            </a:prstGeom>
          </p:spPr>
        </p:pic>
      </p:grpSp>
      <p:sp>
        <p:nvSpPr>
          <p:cNvPr id="13" name="MH_Other_2">
            <a:extLst>
              <a:ext uri="{FF2B5EF4-FFF2-40B4-BE49-F238E27FC236}">
                <a16:creationId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Arial" panose="020B0604020202020204" pitchFamily="34" charset="0"/>
                <a:ea typeface="微软雅黑" panose="020B0503020204020204" pitchFamily="34" charset="-122"/>
                <a:cs typeface="Arial" panose="020B0604020202020204" pitchFamily="34" charset="0"/>
              </a:rPr>
              <a:t>1</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536377176"/>
              </p:ext>
            </p:extLst>
          </p:nvPr>
        </p:nvGraphicFramePr>
        <p:xfrm>
          <a:off x="1052462" y="4553817"/>
          <a:ext cx="7086599" cy="914400"/>
        </p:xfrm>
        <a:graphic>
          <a:graphicData uri="http://schemas.openxmlformats.org/drawingml/2006/table">
            <a:tbl>
              <a:tblPr firstRow="1" bandRow="1">
                <a:tableStyleId>{21E4AEA4-8DFA-4A89-87EB-49C32662AFE0}</a:tableStyleId>
              </a:tblPr>
              <a:tblGrid>
                <a:gridCol w="2147938">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04861">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pPr algn="ctr"/>
                      <a:r>
                        <a:rPr lang="en-US" sz="2400" b="1" dirty="0">
                          <a:solidFill>
                            <a:schemeClr val="tx1"/>
                          </a:solidFill>
                        </a:rPr>
                        <a:t>Tên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US" sz="2400" smtClean="0">
                          <a:solidFill>
                            <a:srgbClr val="C00000"/>
                          </a:solidFill>
                        </a:rPr>
                        <a:t>Việt</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smtClean="0">
                          <a:solidFill>
                            <a:srgbClr val="C00000"/>
                          </a:solidFill>
                        </a:rPr>
                        <a:t>Rô-bốt</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smtClean="0">
                          <a:solidFill>
                            <a:srgbClr val="C00000"/>
                          </a:solidFill>
                        </a:rPr>
                        <a:t>Nam</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smtClean="0">
                          <a:solidFill>
                            <a:srgbClr val="C00000"/>
                          </a:solidFill>
                        </a:rPr>
                        <a:t>Mai</a:t>
                      </a:r>
                      <a:endParaRPr lang="en-US"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0"/>
                  </a:ext>
                </a:extLst>
              </a:tr>
              <a:tr h="370840">
                <a:tc>
                  <a:txBody>
                    <a:bodyPr/>
                    <a:lstStyle/>
                    <a:p>
                      <a:pPr algn="ctr"/>
                      <a:r>
                        <a:rPr lang="en-US" sz="2400" b="1" dirty="0">
                          <a:solidFill>
                            <a:schemeClr val="tx1"/>
                          </a:solidFill>
                        </a:rPr>
                        <a:t>Cân</a:t>
                      </a:r>
                      <a:r>
                        <a:rPr lang="en-US" sz="2400" b="1" baseline="0" dirty="0">
                          <a:solidFill>
                            <a:schemeClr val="tx1"/>
                          </a:solidFill>
                        </a:rPr>
                        <a:t> nặng</a:t>
                      </a:r>
                      <a:endParaRPr lang="en-US"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1"/>
                  </a:ext>
                </a:extLst>
              </a:tr>
            </a:tbl>
          </a:graphicData>
        </a:graphic>
      </p:graphicFrame>
      <p:sp>
        <p:nvSpPr>
          <p:cNvPr id="16" name="TextBox 15"/>
          <p:cNvSpPr txBox="1"/>
          <p:nvPr/>
        </p:nvSpPr>
        <p:spPr>
          <a:xfrm>
            <a:off x="3429000" y="5029200"/>
            <a:ext cx="769763" cy="400110"/>
          </a:xfrm>
          <a:prstGeom prst="rect">
            <a:avLst/>
          </a:prstGeom>
          <a:noFill/>
        </p:spPr>
        <p:txBody>
          <a:bodyPr wrap="none" rtlCol="0">
            <a:spAutoFit/>
          </a:bodyPr>
          <a:lstStyle/>
          <a:p>
            <a:r>
              <a:rPr lang="en-US" sz="2000" b="1" smtClean="0">
                <a:solidFill>
                  <a:srgbClr val="0070C0"/>
                </a:solidFill>
                <a:latin typeface="Arial" pitchFamily="34" charset="0"/>
                <a:cs typeface="Arial" pitchFamily="34" charset="0"/>
              </a:rPr>
              <a:t>24kg</a:t>
            </a:r>
            <a:endParaRPr lang="en-US" sz="2000" b="1" dirty="0">
              <a:solidFill>
                <a:srgbClr val="0070C0"/>
              </a:solidFill>
              <a:latin typeface="Arial" pitchFamily="34" charset="0"/>
              <a:cs typeface="Arial" pitchFamily="34" charset="0"/>
            </a:endParaRPr>
          </a:p>
        </p:txBody>
      </p:sp>
      <p:sp>
        <p:nvSpPr>
          <p:cNvPr id="17" name="TextBox 16"/>
          <p:cNvSpPr txBox="1"/>
          <p:nvPr/>
        </p:nvSpPr>
        <p:spPr>
          <a:xfrm>
            <a:off x="4742661" y="5029200"/>
            <a:ext cx="769763" cy="400110"/>
          </a:xfrm>
          <a:prstGeom prst="rect">
            <a:avLst/>
          </a:prstGeom>
          <a:noFill/>
        </p:spPr>
        <p:txBody>
          <a:bodyPr wrap="none" rtlCol="0">
            <a:spAutoFit/>
          </a:bodyPr>
          <a:lstStyle/>
          <a:p>
            <a:r>
              <a:rPr lang="en-US" sz="2000" b="1" smtClean="0">
                <a:solidFill>
                  <a:srgbClr val="0070C0"/>
                </a:solidFill>
                <a:latin typeface="Arial" pitchFamily="34" charset="0"/>
                <a:cs typeface="Arial" pitchFamily="34" charset="0"/>
              </a:rPr>
              <a:t>20kg</a:t>
            </a:r>
            <a:endParaRPr lang="en-US" sz="2000" b="1" dirty="0">
              <a:solidFill>
                <a:srgbClr val="0070C0"/>
              </a:solidFill>
              <a:latin typeface="Arial" pitchFamily="34" charset="0"/>
              <a:cs typeface="Arial" pitchFamily="34" charset="0"/>
            </a:endParaRPr>
          </a:p>
        </p:txBody>
      </p:sp>
      <p:sp>
        <p:nvSpPr>
          <p:cNvPr id="18" name="TextBox 17"/>
          <p:cNvSpPr txBox="1"/>
          <p:nvPr/>
        </p:nvSpPr>
        <p:spPr>
          <a:xfrm>
            <a:off x="6001684" y="5029200"/>
            <a:ext cx="769763" cy="400110"/>
          </a:xfrm>
          <a:prstGeom prst="rect">
            <a:avLst/>
          </a:prstGeom>
          <a:noFill/>
        </p:spPr>
        <p:txBody>
          <a:bodyPr wrap="none" rtlCol="0">
            <a:spAutoFit/>
          </a:bodyPr>
          <a:lstStyle/>
          <a:p>
            <a:r>
              <a:rPr lang="en-US" sz="2000" b="1" smtClean="0">
                <a:solidFill>
                  <a:srgbClr val="0070C0"/>
                </a:solidFill>
                <a:latin typeface="Arial" pitchFamily="34" charset="0"/>
                <a:cs typeface="Arial" pitchFamily="34" charset="0"/>
              </a:rPr>
              <a:t>25kg</a:t>
            </a:r>
            <a:endParaRPr lang="en-US" sz="2000" b="1" dirty="0">
              <a:solidFill>
                <a:srgbClr val="0070C0"/>
              </a:solidFill>
              <a:latin typeface="Arial" pitchFamily="34" charset="0"/>
              <a:cs typeface="Arial" pitchFamily="34" charset="0"/>
            </a:endParaRPr>
          </a:p>
        </p:txBody>
      </p:sp>
      <p:sp>
        <p:nvSpPr>
          <p:cNvPr id="19" name="TextBox 18"/>
          <p:cNvSpPr txBox="1"/>
          <p:nvPr/>
        </p:nvSpPr>
        <p:spPr>
          <a:xfrm>
            <a:off x="7197916" y="5029200"/>
            <a:ext cx="769763" cy="400110"/>
          </a:xfrm>
          <a:prstGeom prst="rect">
            <a:avLst/>
          </a:prstGeom>
          <a:noFill/>
        </p:spPr>
        <p:txBody>
          <a:bodyPr wrap="none" rtlCol="0">
            <a:spAutoFit/>
          </a:bodyPr>
          <a:lstStyle/>
          <a:p>
            <a:r>
              <a:rPr lang="en-US" sz="2000" b="1" smtClean="0">
                <a:solidFill>
                  <a:srgbClr val="0070C0"/>
                </a:solidFill>
                <a:latin typeface="Arial" pitchFamily="34" charset="0"/>
                <a:cs typeface="Arial" pitchFamily="34" charset="0"/>
              </a:rPr>
              <a:t>23kg</a:t>
            </a:r>
            <a:endParaRPr lang="en-US" sz="2000" b="1" dirty="0">
              <a:solidFill>
                <a:srgbClr val="0070C0"/>
              </a:solidFill>
              <a:latin typeface="Arial" pitchFamily="34" charset="0"/>
              <a:cs typeface="Arial" pitchFamily="34" charset="0"/>
            </a:endParaRPr>
          </a:p>
        </p:txBody>
      </p:sp>
      <p:sp>
        <p:nvSpPr>
          <p:cNvPr id="20" name="TextBox 19"/>
          <p:cNvSpPr txBox="1"/>
          <p:nvPr/>
        </p:nvSpPr>
        <p:spPr>
          <a:xfrm>
            <a:off x="86731" y="4074746"/>
            <a:ext cx="1571418" cy="441352"/>
          </a:xfrm>
          <a:prstGeom prst="rect">
            <a:avLst/>
          </a:prstGeom>
          <a:noFill/>
          <a:ln>
            <a:noFill/>
          </a:ln>
        </p:spPr>
        <p:txBody>
          <a:bodyPr wrap="square" lIns="71323" tIns="35662" rIns="71323" bIns="35662" rtlCol="0">
            <a:spAutoFit/>
          </a:bodyPr>
          <a:lstStyle/>
          <a:p>
            <a:r>
              <a:rPr lang="en-US" sz="2400" b="1" smtClean="0">
                <a:solidFill>
                  <a:srgbClr val="0070C0"/>
                </a:solidFill>
                <a:latin typeface="Arial" panose="020B0604020202020204" pitchFamily="34" charset="0"/>
                <a:ea typeface="Arial-Rounded" panose="020B0500000000000000" pitchFamily="34" charset="0"/>
                <a:cs typeface="Arial" panose="020B0604020202020204" pitchFamily="34" charset="0"/>
              </a:rPr>
              <a:t>a) Số?</a:t>
            </a:r>
            <a:endParaRPr lang="en-US" sz="2400" b="1"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sp>
        <p:nvSpPr>
          <p:cNvPr id="21" name="TextBox 20"/>
          <p:cNvSpPr txBox="1"/>
          <p:nvPr/>
        </p:nvSpPr>
        <p:spPr>
          <a:xfrm>
            <a:off x="119220" y="5634223"/>
            <a:ext cx="8796180" cy="441352"/>
          </a:xfrm>
          <a:prstGeom prst="rect">
            <a:avLst/>
          </a:prstGeom>
          <a:noFill/>
          <a:ln>
            <a:noFill/>
          </a:ln>
        </p:spPr>
        <p:txBody>
          <a:bodyPr wrap="square" lIns="71323" tIns="35662" rIns="71323" bIns="35662" rtlCol="0">
            <a:spAutoFit/>
          </a:bodyPr>
          <a:lstStyle/>
          <a:p>
            <a:r>
              <a:rPr lang="en-US" sz="2400" b="1" smtClean="0">
                <a:solidFill>
                  <a:srgbClr val="0070C0"/>
                </a:solidFill>
                <a:latin typeface="Arial" panose="020B0604020202020204" pitchFamily="34" charset="0"/>
                <a:ea typeface="Arial-Rounded" panose="020B0500000000000000" pitchFamily="34" charset="0"/>
                <a:cs typeface="Arial" panose="020B0604020202020204" pitchFamily="34" charset="0"/>
              </a:rPr>
              <a:t>a) Bạn nào cân nặng nhất? Bạn nào cân nhẹ nhất?</a:t>
            </a:r>
            <a:endParaRPr lang="en-US" sz="2400" b="1"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TextBox 21"/>
          <p:cNvSpPr txBox="1"/>
          <p:nvPr/>
        </p:nvSpPr>
        <p:spPr>
          <a:xfrm>
            <a:off x="119220" y="5659076"/>
            <a:ext cx="8796180" cy="441352"/>
          </a:xfrm>
          <a:prstGeom prst="rect">
            <a:avLst/>
          </a:prstGeom>
          <a:solidFill>
            <a:schemeClr val="bg1"/>
          </a:solidFill>
          <a:ln>
            <a:noFill/>
          </a:ln>
        </p:spPr>
        <p:txBody>
          <a:bodyPr wrap="square" lIns="71323" tIns="35662" rIns="71323" bIns="35662" rtlCol="0">
            <a:spAutoFit/>
          </a:bodyPr>
          <a:lstStyle/>
          <a:p>
            <a:r>
              <a:rPr lang="en-US" sz="2400" b="1">
                <a:solidFill>
                  <a:srgbClr val="0070C0"/>
                </a:solidFill>
                <a:latin typeface="Arial" panose="020B0604020202020204" pitchFamily="34" charset="0"/>
                <a:ea typeface="Arial-Rounded" panose="020B0500000000000000" pitchFamily="34" charset="0"/>
                <a:cs typeface="Arial" panose="020B0604020202020204" pitchFamily="34" charset="0"/>
              </a:rPr>
              <a:t>b</a:t>
            </a:r>
            <a:r>
              <a:rPr lang="en-US" sz="2400" b="1" smtClean="0">
                <a:solidFill>
                  <a:srgbClr val="0070C0"/>
                </a:solidFill>
                <a:latin typeface="Arial" panose="020B0604020202020204" pitchFamily="34" charset="0"/>
                <a:ea typeface="Arial-Rounded" panose="020B0500000000000000" pitchFamily="34" charset="0"/>
                <a:cs typeface="Arial" panose="020B0604020202020204" pitchFamily="34" charset="0"/>
              </a:rPr>
              <a:t>) Bạn nào cân nặng nhất? Bạn nào cân nhẹ nhất?</a:t>
            </a:r>
            <a:endParaRPr lang="en-US" sz="2400" b="1"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sp>
        <p:nvSpPr>
          <p:cNvPr id="23" name="TextBox 22"/>
          <p:cNvSpPr txBox="1"/>
          <p:nvPr/>
        </p:nvSpPr>
        <p:spPr>
          <a:xfrm>
            <a:off x="128995" y="5591220"/>
            <a:ext cx="8796180" cy="810684"/>
          </a:xfrm>
          <a:prstGeom prst="rect">
            <a:avLst/>
          </a:prstGeom>
          <a:solidFill>
            <a:schemeClr val="bg1"/>
          </a:solidFill>
          <a:ln>
            <a:noFill/>
          </a:ln>
        </p:spPr>
        <p:txBody>
          <a:bodyPr wrap="square" lIns="71323" tIns="35662" rIns="71323" bIns="35662" rtlCol="0">
            <a:spAutoFit/>
          </a:bodyPr>
          <a:lstStyle/>
          <a:p>
            <a:r>
              <a:rPr lang="en-US" sz="2400" b="1">
                <a:solidFill>
                  <a:srgbClr val="FF0000"/>
                </a:solidFill>
                <a:latin typeface="Arial" panose="020B0604020202020204" pitchFamily="34" charset="0"/>
                <a:ea typeface="Arial-Rounded" panose="020B0500000000000000" pitchFamily="34" charset="0"/>
                <a:cs typeface="Arial" panose="020B0604020202020204" pitchFamily="34" charset="0"/>
              </a:rPr>
              <a:t>b</a:t>
            </a:r>
            <a:r>
              <a:rPr lang="en-US" sz="2400" b="1" smtClean="0">
                <a:solidFill>
                  <a:srgbClr val="FF0000"/>
                </a:solidFill>
                <a:latin typeface="Arial" panose="020B0604020202020204" pitchFamily="34" charset="0"/>
                <a:ea typeface="Arial-Rounded" panose="020B0500000000000000" pitchFamily="34" charset="0"/>
                <a:cs typeface="Arial" panose="020B0604020202020204" pitchFamily="34" charset="0"/>
              </a:rPr>
              <a:t>) Bạn Nam cân nặng nhất là 25kg. </a:t>
            </a:r>
          </a:p>
          <a:p>
            <a:r>
              <a:rPr lang="en-US" sz="2400" b="1">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b="1"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b="1" smtClean="0">
                <a:solidFill>
                  <a:srgbClr val="FF0000"/>
                </a:solidFill>
                <a:latin typeface="Arial" panose="020B0604020202020204" pitchFamily="34" charset="0"/>
                <a:ea typeface="Arial-Rounded" panose="020B0500000000000000" pitchFamily="34" charset="0"/>
                <a:cs typeface="Arial" panose="020B0604020202020204" pitchFamily="34" charset="0"/>
              </a:rPr>
              <a:t>Bạn Rô-bốt cân nhẹ nhất là 20kg.</a:t>
            </a:r>
            <a:endParaRPr lang="en-US" sz="24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45067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843" y="533400"/>
            <a:ext cx="8360957" cy="933795"/>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Bằng cái cân đĩa, cân đồng hồ, cân bàn đồng hồ, hãy tập cân một số đồ vật xung quanh em.</a:t>
            </a:r>
          </a:p>
        </p:txBody>
      </p:sp>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Arial" panose="020B0604020202020204" pitchFamily="34" charset="0"/>
                <a:ea typeface="微软雅黑" panose="020B0503020204020204" pitchFamily="34" charset="-122"/>
                <a:cs typeface="Arial" panose="020B0604020202020204" pitchFamily="34" charset="0"/>
              </a:rPr>
              <a:t>2</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656" b="91016" l="28162" r="88309">
                        <a14:foregroundMark x1="61985" y1="43359" x2="61985" y2="43359"/>
                        <a14:foregroundMark x1="56250" y1="33724" x2="56250" y2="33724"/>
                        <a14:foregroundMark x1="61397" y1="30729" x2="51691" y2="35807"/>
                        <a14:backgroundMark x1="58235" y1="33594" x2="58309" y2="28646"/>
                      </a14:backgroundRemoval>
                    </a14:imgEffect>
                  </a14:imgLayer>
                </a14:imgProps>
              </a:ext>
              <a:ext uri="{28A0092B-C50C-407E-A947-70E740481C1C}">
                <a14:useLocalDpi xmlns:a14="http://schemas.microsoft.com/office/drawing/2010/main" val="0"/>
              </a:ext>
            </a:extLst>
          </a:blip>
          <a:srcRect l="28690" t="26459" r="13412" b="10261"/>
          <a:stretch/>
        </p:blipFill>
        <p:spPr bwMode="auto">
          <a:xfrm>
            <a:off x="2114581" y="2426110"/>
            <a:ext cx="4482596" cy="276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586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843" y="533400"/>
            <a:ext cx="8208557" cy="1795569"/>
          </a:xfrm>
          <a:prstGeom prst="rect">
            <a:avLst/>
          </a:prstGeom>
          <a:noFill/>
          <a:ln>
            <a:noFill/>
          </a:ln>
        </p:spPr>
        <p:txBody>
          <a:bodyPr wrap="square" lIns="71323" tIns="35662" rIns="71323" bIns="35662" rtlCol="0">
            <a:spAutoFit/>
          </a:bodyPr>
          <a:lstStyle/>
          <a:p>
            <a:pPr algn="just"/>
            <a:r>
              <a:rPr lang="en-US" sz="2800" b="1" dirty="0">
                <a:latin typeface="Arial" panose="020B0604020202020204" pitchFamily="34" charset="0"/>
                <a:ea typeface="Arial-Rounded" panose="020B0500000000000000" pitchFamily="34" charset="0"/>
                <a:cs typeface="Arial" panose="020B0604020202020204" pitchFamily="34" charset="0"/>
              </a:rPr>
              <a:t>Rót hết nước từ bình của Việt và Mai được các cốc nước (như hình vẽ). Bình nước của bạn nào chứa được nhiều nước hơn và nhiều hơn mấy cốc?</a:t>
            </a:r>
          </a:p>
        </p:txBody>
      </p:sp>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Arial" panose="020B0604020202020204" pitchFamily="34" charset="0"/>
                <a:ea typeface="微软雅黑" panose="020B0503020204020204" pitchFamily="34" charset="-122"/>
                <a:cs typeface="Arial" panose="020B0604020202020204" pitchFamily="34" charset="0"/>
              </a:rPr>
              <a:t>3</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990" t="37291" r="25764" b="20162"/>
          <a:stretch/>
        </p:blipFill>
        <p:spPr bwMode="auto">
          <a:xfrm>
            <a:off x="4533954" y="2057400"/>
            <a:ext cx="4418317" cy="215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31424" y="4852065"/>
            <a:ext cx="8208557" cy="933795"/>
          </a:xfrm>
          <a:prstGeom prst="rect">
            <a:avLst/>
          </a:prstGeom>
          <a:noFill/>
          <a:ln>
            <a:noFill/>
          </a:ln>
        </p:spPr>
        <p:txBody>
          <a:bodyPr wrap="square" lIns="71323" tIns="35662" rIns="71323" bIns="35662" rtlCol="0">
            <a:spAutoFit/>
          </a:bodyPr>
          <a:lstStyle/>
          <a:p>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Bình nước của Việt chứa được nhiều nước hơn và nhiều hơn 1 cốc.</a:t>
            </a:r>
          </a:p>
        </p:txBody>
      </p:sp>
    </p:spTree>
    <p:extLst>
      <p:ext uri="{BB962C8B-B14F-4D97-AF65-F5344CB8AC3E}">
        <p14:creationId xmlns:p14="http://schemas.microsoft.com/office/powerpoint/2010/main" val="3467754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barn(inVertical)">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4"/>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6" name="组合 23"/>
          <p:cNvGrpSpPr/>
          <p:nvPr/>
        </p:nvGrpSpPr>
        <p:grpSpPr>
          <a:xfrm>
            <a:off x="-10242" y="6205462"/>
            <a:ext cx="9152792" cy="718326"/>
            <a:chOff x="-17585" y="5729324"/>
            <a:chExt cx="12203723" cy="1123362"/>
          </a:xfrm>
        </p:grpSpPr>
        <p:pic>
          <p:nvPicPr>
            <p:cNvPr id="7"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8"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9" name="MH_Other_2">
            <a:extLst>
              <a:ext uri="{FF2B5EF4-FFF2-40B4-BE49-F238E27FC236}">
                <a16:creationId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Arial" panose="020B0604020202020204" pitchFamily="34" charset="0"/>
                <a:ea typeface="微软雅黑" panose="020B0503020204020204" pitchFamily="34" charset="-122"/>
                <a:cs typeface="Arial" panose="020B0604020202020204" pitchFamily="34" charset="0"/>
              </a:rPr>
              <a:t>4</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419" t="29583" r="12353" b="31654"/>
          <a:stretch/>
        </p:blipFill>
        <p:spPr bwMode="auto">
          <a:xfrm>
            <a:off x="904630" y="838739"/>
            <a:ext cx="7334739" cy="228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37671" y="3480619"/>
            <a:ext cx="8904879" cy="502908"/>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a) Lượng nước ở cả hai bình bằng bao nhiêu cốc?</a:t>
            </a:r>
          </a:p>
        </p:txBody>
      </p:sp>
      <p:sp>
        <p:nvSpPr>
          <p:cNvPr id="13" name="TextBox 12"/>
          <p:cNvSpPr txBox="1"/>
          <p:nvPr/>
        </p:nvSpPr>
        <p:spPr>
          <a:xfrm>
            <a:off x="284620" y="3181017"/>
            <a:ext cx="8904879" cy="1795569"/>
          </a:xfrm>
          <a:prstGeom prst="rect">
            <a:avLst/>
          </a:prstGeom>
          <a:solidFill>
            <a:schemeClr val="bg1"/>
          </a:solid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a</a:t>
            </a:r>
            <a:r>
              <a:rPr lang="en-US" sz="2800" b="1">
                <a:latin typeface="Arial" panose="020B0604020202020204" pitchFamily="34" charset="0"/>
                <a:ea typeface="Arial-Rounded" panose="020B0500000000000000" pitchFamily="34" charset="0"/>
                <a:cs typeface="Arial" panose="020B0604020202020204" pitchFamily="34" charset="0"/>
              </a:rPr>
              <a:t>) </a:t>
            </a:r>
            <a:r>
              <a:rPr lang="en-US" sz="2800" b="1" smtClean="0">
                <a:latin typeface="Arial" panose="020B0604020202020204" pitchFamily="34" charset="0"/>
                <a:ea typeface="Arial-Rounded" panose="020B0500000000000000" pitchFamily="34" charset="0"/>
                <a:cs typeface="Arial" panose="020B0604020202020204" pitchFamily="34" charset="0"/>
              </a:rPr>
              <a:t>                                    Bài giải</a:t>
            </a:r>
          </a:p>
          <a:p>
            <a:pPr algn="ctr"/>
            <a:r>
              <a:rPr lang="en-US" sz="2800" b="1" smtClean="0">
                <a:latin typeface="Arial" panose="020B0604020202020204" pitchFamily="34" charset="0"/>
                <a:ea typeface="Arial-Rounded" panose="020B0500000000000000" pitchFamily="34" charset="0"/>
                <a:cs typeface="Arial" panose="020B0604020202020204" pitchFamily="34" charset="0"/>
              </a:rPr>
              <a:t>Lượng </a:t>
            </a:r>
            <a:r>
              <a:rPr lang="en-US" sz="2800" b="1" dirty="0">
                <a:latin typeface="Arial" panose="020B0604020202020204" pitchFamily="34" charset="0"/>
                <a:ea typeface="Arial-Rounded" panose="020B0500000000000000" pitchFamily="34" charset="0"/>
                <a:cs typeface="Arial" panose="020B0604020202020204" pitchFamily="34" charset="0"/>
              </a:rPr>
              <a:t>nước ở cả hai </a:t>
            </a:r>
            <a:r>
              <a:rPr lang="en-US" sz="2800" b="1">
                <a:latin typeface="Arial" panose="020B0604020202020204" pitchFamily="34" charset="0"/>
                <a:ea typeface="Arial-Rounded" panose="020B0500000000000000" pitchFamily="34" charset="0"/>
                <a:cs typeface="Arial" panose="020B0604020202020204" pitchFamily="34" charset="0"/>
              </a:rPr>
              <a:t>bình </a:t>
            </a:r>
            <a:r>
              <a:rPr lang="en-US" sz="2800" b="1" smtClean="0">
                <a:latin typeface="Arial" panose="020B0604020202020204" pitchFamily="34" charset="0"/>
                <a:ea typeface="Arial-Rounded" panose="020B0500000000000000" pitchFamily="34" charset="0"/>
                <a:cs typeface="Arial" panose="020B0604020202020204" pitchFamily="34" charset="0"/>
              </a:rPr>
              <a:t>là</a:t>
            </a:r>
            <a:r>
              <a:rPr lang="en-US" sz="2800" b="1" smtClean="0">
                <a:latin typeface="Arial" panose="020B0604020202020204" pitchFamily="34" charset="0"/>
                <a:ea typeface="Arial-Rounded" panose="020B0500000000000000" pitchFamily="34" charset="0"/>
                <a:cs typeface="Arial" panose="020B0604020202020204" pitchFamily="34" charset="0"/>
              </a:rPr>
              <a:t>:</a:t>
            </a:r>
            <a:endParaRPr lang="en-US" sz="2800" b="1" dirty="0">
              <a:latin typeface="Arial" panose="020B0604020202020204" pitchFamily="34" charset="0"/>
              <a:ea typeface="Arial-Rounded" panose="020B0500000000000000" pitchFamily="34" charset="0"/>
              <a:cs typeface="Arial" panose="020B0604020202020204" pitchFamily="34" charset="0"/>
            </a:endParaRPr>
          </a:p>
          <a:p>
            <a:r>
              <a:rPr lang="en-US" sz="2800" b="1">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smtClean="0">
                <a:solidFill>
                  <a:srgbClr val="FF0000"/>
                </a:solidFill>
                <a:latin typeface="Arial" panose="020B0604020202020204" pitchFamily="34" charset="0"/>
                <a:ea typeface="Arial-Rounded" panose="020B0500000000000000" pitchFamily="34" charset="0"/>
                <a:cs typeface="Arial" panose="020B0604020202020204" pitchFamily="34" charset="0"/>
              </a:rPr>
              <a:t>           9 </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+ 7 = 16 (</a:t>
            </a:r>
            <a:r>
              <a:rPr lang="en-US" sz="2800" b="1">
                <a:solidFill>
                  <a:srgbClr val="FF0000"/>
                </a:solidFill>
                <a:latin typeface="Arial" panose="020B0604020202020204" pitchFamily="34" charset="0"/>
                <a:ea typeface="Arial-Rounded" panose="020B0500000000000000" pitchFamily="34" charset="0"/>
                <a:cs typeface="Arial" panose="020B0604020202020204" pitchFamily="34" charset="0"/>
              </a:rPr>
              <a:t>cốc</a:t>
            </a:r>
            <a:r>
              <a:rPr lang="en-US" sz="2800" b="1" smtClean="0">
                <a:solidFill>
                  <a:srgbClr val="FF0000"/>
                </a:solidFill>
                <a:latin typeface="Arial" panose="020B0604020202020204" pitchFamily="34" charset="0"/>
                <a:ea typeface="Arial-Rounded" panose="020B0500000000000000" pitchFamily="34" charset="0"/>
                <a:cs typeface="Arial" panose="020B0604020202020204" pitchFamily="34" charset="0"/>
              </a:rPr>
              <a:t>)</a:t>
            </a:r>
          </a:p>
          <a:p>
            <a:r>
              <a:rPr lang="en-US" sz="2800" b="1">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smtClean="0">
                <a:solidFill>
                  <a:srgbClr val="FF0000"/>
                </a:solidFill>
                <a:latin typeface="Arial" panose="020B0604020202020204" pitchFamily="34" charset="0"/>
                <a:ea typeface="Arial-Rounded" panose="020B0500000000000000" pitchFamily="34" charset="0"/>
                <a:cs typeface="Arial" panose="020B0604020202020204" pitchFamily="34" charset="0"/>
              </a:rPr>
              <a:t>                                         Đáp số: 16 cốc nước</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p:cNvSpPr txBox="1"/>
          <p:nvPr/>
        </p:nvSpPr>
        <p:spPr>
          <a:xfrm>
            <a:off x="277693" y="4908683"/>
            <a:ext cx="8904879" cy="933795"/>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b) Lượng nước ở bình nào ít hơn và ít hơn bao nhiêu cốc?</a:t>
            </a:r>
          </a:p>
        </p:txBody>
      </p:sp>
      <p:sp>
        <p:nvSpPr>
          <p:cNvPr id="15" name="TextBox 14"/>
          <p:cNvSpPr txBox="1"/>
          <p:nvPr/>
        </p:nvSpPr>
        <p:spPr>
          <a:xfrm>
            <a:off x="359528" y="5024734"/>
            <a:ext cx="8904879" cy="1795569"/>
          </a:xfrm>
          <a:prstGeom prst="rect">
            <a:avLst/>
          </a:prstGeom>
          <a:solidFill>
            <a:schemeClr val="bg1"/>
          </a:solid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b</a:t>
            </a:r>
            <a:r>
              <a:rPr lang="en-US" sz="2800" b="1">
                <a:latin typeface="Arial" panose="020B0604020202020204" pitchFamily="34" charset="0"/>
                <a:ea typeface="Arial-Rounded" panose="020B0500000000000000" pitchFamily="34" charset="0"/>
                <a:cs typeface="Arial" panose="020B0604020202020204" pitchFamily="34" charset="0"/>
              </a:rPr>
              <a:t>) </a:t>
            </a:r>
            <a:r>
              <a:rPr lang="en-US" sz="2800" b="1" smtClean="0">
                <a:latin typeface="Arial" panose="020B0604020202020204" pitchFamily="34" charset="0"/>
                <a:ea typeface="Arial-Rounded" panose="020B0500000000000000" pitchFamily="34" charset="0"/>
                <a:cs typeface="Arial" panose="020B0604020202020204" pitchFamily="34" charset="0"/>
              </a:rPr>
              <a:t>                                   Bài giải</a:t>
            </a:r>
          </a:p>
          <a:p>
            <a:pPr algn="ctr"/>
            <a:r>
              <a:rPr lang="en-US" sz="2800" b="1" smtClean="0">
                <a:latin typeface="Arial" panose="020B0604020202020204" pitchFamily="34" charset="0"/>
                <a:ea typeface="Arial-Rounded" panose="020B0500000000000000" pitchFamily="34" charset="0"/>
                <a:cs typeface="Arial" panose="020B0604020202020204" pitchFamily="34" charset="0"/>
              </a:rPr>
              <a:t>Lượng </a:t>
            </a:r>
            <a:r>
              <a:rPr lang="en-US" sz="2800" b="1" dirty="0">
                <a:latin typeface="Arial" panose="020B0604020202020204" pitchFamily="34" charset="0"/>
                <a:ea typeface="Arial-Rounded" panose="020B0500000000000000" pitchFamily="34" charset="0"/>
                <a:cs typeface="Arial" panose="020B0604020202020204" pitchFamily="34" charset="0"/>
              </a:rPr>
              <a:t>nước ở bình </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B</a:t>
            </a:r>
            <a:r>
              <a:rPr lang="en-US" sz="2800" b="1" dirty="0">
                <a:latin typeface="Arial" panose="020B0604020202020204" pitchFamily="34" charset="0"/>
                <a:ea typeface="Arial-Rounded" panose="020B0500000000000000" pitchFamily="34" charset="0"/>
                <a:cs typeface="Arial" panose="020B0604020202020204" pitchFamily="34" charset="0"/>
              </a:rPr>
              <a:t> ít </a:t>
            </a:r>
            <a:r>
              <a:rPr lang="en-US" sz="2800" b="1">
                <a:latin typeface="Arial" panose="020B0604020202020204" pitchFamily="34" charset="0"/>
                <a:ea typeface="Arial-Rounded" panose="020B0500000000000000" pitchFamily="34" charset="0"/>
                <a:cs typeface="Arial" panose="020B0604020202020204" pitchFamily="34" charset="0"/>
              </a:rPr>
              <a:t>hơn </a:t>
            </a:r>
            <a:r>
              <a:rPr lang="en-US" sz="2800" b="1" smtClean="0">
                <a:latin typeface="Arial" panose="020B0604020202020204" pitchFamily="34" charset="0"/>
                <a:ea typeface="Arial-Rounded" panose="020B0500000000000000" pitchFamily="34" charset="0"/>
                <a:cs typeface="Arial" panose="020B0604020202020204" pitchFamily="34" charset="0"/>
              </a:rPr>
              <a:t>bình </a:t>
            </a:r>
            <a:r>
              <a:rPr lang="en-US" sz="2800" b="1" smtClean="0">
                <a:solidFill>
                  <a:srgbClr val="FF0000"/>
                </a:solidFill>
                <a:latin typeface="Arial" panose="020B0604020202020204" pitchFamily="34" charset="0"/>
                <a:ea typeface="Arial-Rounded" panose="020B0500000000000000" pitchFamily="34" charset="0"/>
                <a:cs typeface="Arial" panose="020B0604020202020204" pitchFamily="34" charset="0"/>
              </a:rPr>
              <a:t>A</a:t>
            </a:r>
            <a:r>
              <a:rPr lang="en-US" sz="2800" b="1" smtClean="0">
                <a:latin typeface="Arial" panose="020B0604020202020204" pitchFamily="34" charset="0"/>
                <a:ea typeface="Arial-Rounded" panose="020B0500000000000000" pitchFamily="34" charset="0"/>
                <a:cs typeface="Arial" panose="020B0604020202020204" pitchFamily="34" charset="0"/>
              </a:rPr>
              <a:t> là:</a:t>
            </a:r>
          </a:p>
          <a:p>
            <a:pPr algn="ctr"/>
            <a:r>
              <a:rPr lang="en-US" sz="2800" b="1" smtClean="0">
                <a:solidFill>
                  <a:srgbClr val="FF0000"/>
                </a:solidFill>
                <a:latin typeface="Arial" panose="020B0604020202020204" pitchFamily="34" charset="0"/>
                <a:ea typeface="Arial-Rounded" panose="020B0500000000000000" pitchFamily="34" charset="0"/>
                <a:cs typeface="Arial" panose="020B0604020202020204" pitchFamily="34" charset="0"/>
              </a:rPr>
              <a:t>9 – 7 = 2 (cốc)</a:t>
            </a:r>
          </a:p>
          <a:p>
            <a:pPr algn="ctr"/>
            <a:r>
              <a:rPr lang="en-US" sz="2800" b="1" smtClean="0">
                <a:solidFill>
                  <a:srgbClr val="FF0000"/>
                </a:solidFill>
                <a:latin typeface="Arial" panose="020B0604020202020204" pitchFamily="34" charset="0"/>
                <a:ea typeface="Arial-Rounded" panose="020B0500000000000000" pitchFamily="34" charset="0"/>
                <a:cs typeface="Arial" panose="020B0604020202020204" pitchFamily="34" charset="0"/>
              </a:rPr>
              <a:t>                            Đáp số: 2 cốc nước</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047820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P spid="14"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0" y="0"/>
            <a:ext cx="9144000" cy="5715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5" name="组合 23"/>
          <p:cNvGrpSpPr/>
          <p:nvPr/>
        </p:nvGrpSpPr>
        <p:grpSpPr>
          <a:xfrm>
            <a:off x="-10242" y="6205462"/>
            <a:ext cx="9152792" cy="718326"/>
            <a:chOff x="-17585" y="5729324"/>
            <a:chExt cx="12203723" cy="1123362"/>
          </a:xfrm>
        </p:grpSpPr>
        <p:pic>
          <p:nvPicPr>
            <p:cNvPr id="6" name="图片 25"/>
            <p:cNvPicPr>
              <a:picLocks noChangeAspect="1"/>
            </p:cNvPicPr>
            <p:nvPr/>
          </p:nvPicPr>
          <p:blipFill rotWithShape="1">
            <a:blip r:embed="rId3"/>
            <a:srcRect r="21459"/>
            <a:stretch/>
          </p:blipFill>
          <p:spPr>
            <a:xfrm>
              <a:off x="5398477" y="5729324"/>
              <a:ext cx="6787661" cy="1123362"/>
            </a:xfrm>
            <a:prstGeom prst="rect">
              <a:avLst/>
            </a:prstGeom>
          </p:spPr>
        </p:pic>
        <p:pic>
          <p:nvPicPr>
            <p:cNvPr id="7" name="图片 24"/>
            <p:cNvPicPr>
              <a:picLocks noChangeAspect="1"/>
            </p:cNvPicPr>
            <p:nvPr/>
          </p:nvPicPr>
          <p:blipFill rotWithShape="1">
            <a:blip r:embed="rId3"/>
            <a:srcRect l="1990"/>
            <a:stretch/>
          </p:blipFill>
          <p:spPr>
            <a:xfrm>
              <a:off x="-17585" y="5729324"/>
              <a:ext cx="8659753" cy="1123362"/>
            </a:xfrm>
            <a:prstGeom prst="rect">
              <a:avLst/>
            </a:prstGeom>
          </p:spPr>
        </p:pic>
      </p:grpSp>
      <p:sp>
        <p:nvSpPr>
          <p:cNvPr id="8" name="MH_Other_2">
            <a:extLst>
              <a:ext uri="{FF2B5EF4-FFF2-40B4-BE49-F238E27FC236}">
                <a16:creationId xmlns:a16="http://schemas.microsoft.com/office/drawing/2014/main" id="{6C38B6A4-EF08-49E1-B809-9812D148BB20}"/>
              </a:ext>
            </a:extLst>
          </p:cNvPr>
          <p:cNvSpPr/>
          <p:nvPr>
            <p:custDataLst>
              <p:tags r:id="rId1"/>
            </p:custDataLst>
          </p:nvPr>
        </p:nvSpPr>
        <p:spPr>
          <a:xfrm>
            <a:off x="128995" y="609600"/>
            <a:ext cx="461066" cy="51235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2500" b="1" dirty="0">
                <a:solidFill>
                  <a:srgbClr val="FFFFFF"/>
                </a:solidFill>
                <a:latin typeface="Arial" panose="020B0604020202020204" pitchFamily="34" charset="0"/>
                <a:ea typeface="微软雅黑" panose="020B0503020204020204" pitchFamily="34" charset="-122"/>
                <a:cs typeface="Arial" panose="020B0604020202020204" pitchFamily="34" charset="0"/>
              </a:rPr>
              <a:t>5</a:t>
            </a:r>
            <a:endParaRPr lang="zh-CN" altLang="en-US" sz="25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Box 9"/>
          <p:cNvSpPr txBox="1"/>
          <p:nvPr/>
        </p:nvSpPr>
        <p:spPr>
          <a:xfrm>
            <a:off x="706843" y="533400"/>
            <a:ext cx="8284757" cy="1364682"/>
          </a:xfrm>
          <a:prstGeom prst="rect">
            <a:avLst/>
          </a:prstGeom>
          <a:noFill/>
          <a:ln>
            <a:noFill/>
          </a:ln>
        </p:spPr>
        <p:txBody>
          <a:bodyPr wrap="square" lIns="71323" tIns="35662" rIns="71323" bIns="35662" rtlCol="0">
            <a:spAutoFit/>
          </a:bodyPr>
          <a:lstStyle/>
          <a:p>
            <a:r>
              <a:rPr lang="en-US" sz="2800" b="1" dirty="0">
                <a:latin typeface="Arial" panose="020B0604020202020204" pitchFamily="34" charset="0"/>
                <a:ea typeface="Arial-Rounded" panose="020B0500000000000000" pitchFamily="34" charset="0"/>
                <a:cs typeface="Arial" panose="020B0604020202020204" pitchFamily="34" charset="0"/>
              </a:rPr>
              <a:t>Dùng ca 1</a:t>
            </a:r>
            <a:r>
              <a:rPr lang="en-US" sz="2800" b="1" i="1" dirty="0">
                <a:latin typeface="Arial" panose="020B0604020202020204" pitchFamily="34" charset="0"/>
                <a:ea typeface="Arial-Rounded" panose="020B0500000000000000" pitchFamily="34" charset="0"/>
                <a:cs typeface="Arial" panose="020B0604020202020204" pitchFamily="34" charset="0"/>
              </a:rPr>
              <a:t>l</a:t>
            </a:r>
            <a:r>
              <a:rPr lang="en-US" sz="2800" b="1" dirty="0">
                <a:latin typeface="Arial" panose="020B0604020202020204" pitchFamily="34" charset="0"/>
                <a:ea typeface="Arial-Rounded" panose="020B0500000000000000" pitchFamily="34" charset="0"/>
                <a:cs typeface="Arial" panose="020B0604020202020204" pitchFamily="34" charset="0"/>
              </a:rPr>
              <a:t>, múc nước ở trong thùng đổ 3 ca đầy vào xô màu vàng và 5 ca đầy vào xô màu đỏ. Hỏi cả 2 xô có bao nhiêu lít nước?</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414" t="45625" r="28235" b="19758"/>
          <a:stretch/>
        </p:blipFill>
        <p:spPr bwMode="auto">
          <a:xfrm>
            <a:off x="1920170" y="2133600"/>
            <a:ext cx="5303660" cy="22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192042" y="4953000"/>
            <a:ext cx="4458744" cy="1364682"/>
          </a:xfrm>
          <a:prstGeom prst="rect">
            <a:avLst/>
          </a:prstGeom>
          <a:noFill/>
          <a:ln>
            <a:noFill/>
          </a:ln>
        </p:spPr>
        <p:txBody>
          <a:bodyPr wrap="square" lIns="71323" tIns="35662" rIns="71323" bIns="35662" rtlCol="0">
            <a:spAutoFit/>
          </a:bodyPr>
          <a:lstStyle/>
          <a:p>
            <a:pPr algn="ctr"/>
            <a:r>
              <a:rPr lang="en-US" sz="2800" b="1" dirty="0" err="1">
                <a:latin typeface="Arial" panose="020B0604020202020204" pitchFamily="34" charset="0"/>
                <a:ea typeface="Arial-Rounded" panose="020B0500000000000000" pitchFamily="34" charset="0"/>
                <a:cs typeface="Arial" panose="020B0604020202020204" pitchFamily="34" charset="0"/>
              </a:rPr>
              <a:t>Bài</a:t>
            </a:r>
            <a:r>
              <a:rPr lang="en-US" sz="2800" b="1" dirty="0">
                <a:latin typeface="Arial" panose="020B0604020202020204" pitchFamily="34" charset="0"/>
                <a:ea typeface="Arial-Rounded" panose="020B0500000000000000" pitchFamily="34" charset="0"/>
                <a:cs typeface="Arial" panose="020B0604020202020204" pitchFamily="34" charset="0"/>
              </a:rPr>
              <a:t> </a:t>
            </a:r>
            <a:r>
              <a:rPr lang="en-US" sz="2800" b="1" dirty="0" err="1">
                <a:latin typeface="Arial" panose="020B0604020202020204" pitchFamily="34" charset="0"/>
                <a:ea typeface="Arial-Rounded" panose="020B0500000000000000" pitchFamily="34" charset="0"/>
                <a:cs typeface="Arial" panose="020B0604020202020204" pitchFamily="34" charset="0"/>
              </a:rPr>
              <a:t>giải</a:t>
            </a:r>
            <a:endParaRPr lang="en-US" sz="2800" b="1" dirty="0">
              <a:latin typeface="Arial" panose="020B0604020202020204" pitchFamily="34" charset="0"/>
              <a:ea typeface="Arial-Rounded" panose="020B0500000000000000" pitchFamily="34" charset="0"/>
              <a:cs typeface="Arial" panose="020B0604020202020204" pitchFamily="34" charset="0"/>
            </a:endParaRPr>
          </a:p>
          <a:p>
            <a:pPr algn="ctr"/>
            <a:r>
              <a:rPr lang="en-US" sz="2800" b="1" dirty="0" err="1">
                <a:latin typeface="Arial" panose="020B0604020202020204" pitchFamily="34" charset="0"/>
                <a:ea typeface="Arial-Rounded" panose="020B0500000000000000" pitchFamily="34" charset="0"/>
                <a:cs typeface="Arial" panose="020B0604020202020204" pitchFamily="34" charset="0"/>
              </a:rPr>
              <a:t>Cả</a:t>
            </a:r>
            <a:r>
              <a:rPr lang="en-US" sz="2800" b="1" dirty="0">
                <a:latin typeface="Arial" panose="020B0604020202020204" pitchFamily="34" charset="0"/>
                <a:ea typeface="Arial-Rounded" panose="020B0500000000000000" pitchFamily="34" charset="0"/>
                <a:cs typeface="Arial" panose="020B0604020202020204" pitchFamily="34" charset="0"/>
              </a:rPr>
              <a:t> 2 xô có số lít nước là: 3 + 5 = 8 (l)</a:t>
            </a:r>
          </a:p>
        </p:txBody>
      </p:sp>
      <p:sp>
        <p:nvSpPr>
          <p:cNvPr id="13" name="TextBox 12"/>
          <p:cNvSpPr txBox="1"/>
          <p:nvPr/>
        </p:nvSpPr>
        <p:spPr>
          <a:xfrm>
            <a:off x="4844305" y="4495800"/>
            <a:ext cx="533472" cy="502908"/>
          </a:xfrm>
          <a:prstGeom prst="rect">
            <a:avLst/>
          </a:prstGeom>
          <a:noFill/>
          <a:ln>
            <a:noFill/>
          </a:ln>
        </p:spPr>
        <p:txBody>
          <a:bodyPr wrap="square" lIns="71323" tIns="35662" rIns="71323" bIns="35662" rtlCol="0">
            <a:spAutoFit/>
          </a:bodyPr>
          <a:lstStyle/>
          <a:p>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3</a:t>
            </a:r>
            <a:r>
              <a:rPr lang="en-US" sz="2800" b="1" i="1" dirty="0">
                <a:solidFill>
                  <a:srgbClr val="FF0000"/>
                </a:solidFill>
                <a:latin typeface="Arial" panose="020B0604020202020204" pitchFamily="34" charset="0"/>
                <a:ea typeface="Arial-Rounded" panose="020B0500000000000000" pitchFamily="34" charset="0"/>
                <a:cs typeface="Arial" panose="020B0604020202020204" pitchFamily="34" charset="0"/>
              </a:rPr>
              <a:t>l</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p:cNvSpPr txBox="1"/>
          <p:nvPr/>
        </p:nvSpPr>
        <p:spPr>
          <a:xfrm>
            <a:off x="6330441" y="4460636"/>
            <a:ext cx="533472" cy="502908"/>
          </a:xfrm>
          <a:prstGeom prst="rect">
            <a:avLst/>
          </a:prstGeom>
          <a:noFill/>
          <a:ln>
            <a:noFill/>
          </a:ln>
        </p:spPr>
        <p:txBody>
          <a:bodyPr wrap="square" lIns="71323" tIns="35662" rIns="71323" bIns="35662" rtlCol="0">
            <a:spAutoFit/>
          </a:bodyPr>
          <a:lstStyle/>
          <a:p>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5</a:t>
            </a:r>
            <a:r>
              <a:rPr lang="en-US" sz="2800" b="1" i="1" dirty="0">
                <a:solidFill>
                  <a:srgbClr val="FF0000"/>
                </a:solidFill>
                <a:latin typeface="Arial" panose="020B0604020202020204" pitchFamily="34" charset="0"/>
                <a:ea typeface="Arial-Rounded" panose="020B0500000000000000" pitchFamily="34" charset="0"/>
                <a:cs typeface="Arial" panose="020B0604020202020204" pitchFamily="34" charset="0"/>
              </a:rPr>
              <a:t>l</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16" name="TextBox 15">
            <a:extLst>
              <a:ext uri="{FF2B5EF4-FFF2-40B4-BE49-F238E27FC236}">
                <a16:creationId xmlns:a16="http://schemas.microsoft.com/office/drawing/2014/main" id="{B3F79EB4-9046-4BA5-BB5A-ADC28B3AA52F}"/>
              </a:ext>
            </a:extLst>
          </p:cNvPr>
          <p:cNvSpPr txBox="1"/>
          <p:nvPr/>
        </p:nvSpPr>
        <p:spPr>
          <a:xfrm>
            <a:off x="2819400" y="6334780"/>
            <a:ext cx="470960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Đáp</a:t>
            </a: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số</a:t>
            </a:r>
            <a:r>
              <a:rPr kumimoji="0" lang="en-US" sz="2800" b="1"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u="none" strike="noStrike" kern="1200" cap="none" spc="0" normalizeH="0" baseline="0" noProof="0" smtClean="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8l </a:t>
            </a:r>
            <a:r>
              <a:rPr kumimoji="0" lang="en-US" sz="2800" b="1"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spTree>
    <p:extLst>
      <p:ext uri="{BB962C8B-B14F-4D97-AF65-F5344CB8AC3E}">
        <p14:creationId xmlns:p14="http://schemas.microsoft.com/office/powerpoint/2010/main" val="4224649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P spid="13"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94288"/>
          </a:xfrm>
          <a:prstGeom prst="rect">
            <a:avLst/>
          </a:prstGeom>
        </p:spPr>
      </p:pic>
      <p:pic>
        <p:nvPicPr>
          <p:cNvPr id="1026" name="Picture 2"/>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7892" y="2194001"/>
            <a:ext cx="9180286" cy="301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rot="21257417">
            <a:off x="44758" y="3570570"/>
            <a:ext cx="3922929" cy="627864"/>
          </a:xfrm>
          <a:prstGeom prst="rect">
            <a:avLst/>
          </a:prstGeom>
          <a:noFill/>
        </p:spPr>
        <p:txBody>
          <a:bodyPr wrap="square" rtlCol="0">
            <a:prstTxWarp prst="textArchUp">
              <a:avLst>
                <a:gd name="adj" fmla="val 11958812"/>
              </a:avLst>
            </a:prstTxWarp>
            <a:spAutoFit/>
          </a:bodyPr>
          <a:lstStyle/>
          <a:p>
            <a:r>
              <a:rPr lang="en-US" sz="3600" b="1" smtClean="0">
                <a:solidFill>
                  <a:srgbClr val="FF0000"/>
                </a:solidFill>
                <a:latin typeface="Arial" pitchFamily="34" charset="0"/>
                <a:cs typeface="Arial" pitchFamily="34" charset="0"/>
              </a:rPr>
              <a:t>Yêu cầu cần đạt</a:t>
            </a:r>
            <a:endParaRPr lang="en-US" sz="3600" b="1" dirty="0">
              <a:solidFill>
                <a:srgbClr val="FF0000"/>
              </a:solidFill>
              <a:latin typeface="Arial" pitchFamily="34" charset="0"/>
              <a:cs typeface="Arial" pitchFamily="34" charset="0"/>
            </a:endParaRPr>
          </a:p>
        </p:txBody>
      </p:sp>
      <p:sp>
        <p:nvSpPr>
          <p:cNvPr id="28" name="TextBox 27"/>
          <p:cNvSpPr txBox="1"/>
          <p:nvPr/>
        </p:nvSpPr>
        <p:spPr>
          <a:xfrm>
            <a:off x="23256" y="1274094"/>
            <a:ext cx="4572000" cy="1384995"/>
          </a:xfrm>
          <a:prstGeom prst="rect">
            <a:avLst/>
          </a:prstGeom>
          <a:noFill/>
        </p:spPr>
        <p:txBody>
          <a:bodyPr wrap="square" rtlCol="0">
            <a:spAutoFit/>
          </a:bodyPr>
          <a:lstStyle/>
          <a:p>
            <a:pPr algn="just"/>
            <a:r>
              <a:rPr lang="en-US" sz="2800" b="1">
                <a:solidFill>
                  <a:srgbClr val="002060"/>
                </a:solidFill>
                <a:latin typeface="Arial" pitchFamily="34" charset="0"/>
                <a:cs typeface="Arial" pitchFamily="34" charset="0"/>
              </a:rPr>
              <a:t>1</a:t>
            </a:r>
            <a:r>
              <a:rPr lang="en-US" sz="2800" b="1" smtClean="0">
                <a:solidFill>
                  <a:srgbClr val="002060"/>
                </a:solidFill>
                <a:latin typeface="Arial" pitchFamily="34" charset="0"/>
                <a:cs typeface="Arial" pitchFamily="34" charset="0"/>
              </a:rPr>
              <a:t>. </a:t>
            </a:r>
            <a:r>
              <a:rPr lang="en-US" sz="2800" smtClean="0">
                <a:solidFill>
                  <a:srgbClr val="000000"/>
                </a:solidFill>
                <a:latin typeface="Times New Roman" panose="02020603050405020304" pitchFamily="18" charset="0"/>
                <a:ea typeface="Calibri" panose="020F0502020204030204" pitchFamily="34" charset="0"/>
              </a:rPr>
              <a:t>Sử dụng được cân bàn đồng hồ để cân sức khỏe.</a:t>
            </a:r>
            <a:endParaRPr lang="vi-VN" sz="2800" dirty="0">
              <a:latin typeface="Times New Roman" panose="02020603050405020304" pitchFamily="18" charset="0"/>
              <a:ea typeface="Times New Roman" panose="02020603050405020304" pitchFamily="18" charset="0"/>
            </a:endParaRPr>
          </a:p>
          <a:p>
            <a:pPr algn="just"/>
            <a:r>
              <a:rPr lang="en-US" sz="2800" b="1" dirty="0">
                <a:solidFill>
                  <a:srgbClr val="002060"/>
                </a:solidFill>
                <a:latin typeface="Arial" pitchFamily="34" charset="0"/>
                <a:cs typeface="Arial" pitchFamily="34" charset="0"/>
              </a:rPr>
              <a:t> </a:t>
            </a:r>
          </a:p>
        </p:txBody>
      </p:sp>
      <p:sp>
        <p:nvSpPr>
          <p:cNvPr id="29" name="TextBox 28"/>
          <p:cNvSpPr txBox="1"/>
          <p:nvPr/>
        </p:nvSpPr>
        <p:spPr>
          <a:xfrm>
            <a:off x="583445" y="3933183"/>
            <a:ext cx="6858000" cy="954107"/>
          </a:xfrm>
          <a:prstGeom prst="rect">
            <a:avLst/>
          </a:prstGeom>
          <a:noFill/>
        </p:spPr>
        <p:txBody>
          <a:bodyPr wrap="square" rtlCol="0">
            <a:spAutoFit/>
          </a:bodyPr>
          <a:lstStyle/>
          <a:p>
            <a:pPr algn="just"/>
            <a:r>
              <a:rPr lang="en-US" sz="2800" b="1" dirty="0">
                <a:solidFill>
                  <a:srgbClr val="002060"/>
                </a:solidFill>
                <a:latin typeface="Arial" pitchFamily="34" charset="0"/>
                <a:cs typeface="Arial" pitchFamily="34" charset="0"/>
              </a:rPr>
              <a:t>3</a:t>
            </a:r>
            <a:r>
              <a:rPr lang="en-US" sz="2800" b="1">
                <a:solidFill>
                  <a:srgbClr val="002060"/>
                </a:solidFill>
                <a:latin typeface="Arial" pitchFamily="34" charset="0"/>
                <a:cs typeface="Arial" pitchFamily="34" charset="0"/>
              </a:rPr>
              <a:t>.</a:t>
            </a:r>
            <a:r>
              <a:rPr lang="en-US" sz="2800">
                <a:solidFill>
                  <a:srgbClr val="000000"/>
                </a:solidFill>
                <a:latin typeface="Times New Roman" panose="02020603050405020304" pitchFamily="18" charset="0"/>
                <a:ea typeface="Calibri" panose="020F0502020204030204" pitchFamily="34" charset="0"/>
              </a:rPr>
              <a:t> </a:t>
            </a:r>
            <a:r>
              <a:rPr lang="en-US" sz="2800" smtClean="0">
                <a:solidFill>
                  <a:srgbClr val="000000"/>
                </a:solidFill>
                <a:latin typeface="Times New Roman" panose="02020603050405020304" pitchFamily="18" charset="0"/>
                <a:ea typeface="Calibri" panose="020F0502020204030204" pitchFamily="34" charset="0"/>
              </a:rPr>
              <a:t>Sử dụng ca 1l, cốc để đo lượng nước. </a:t>
            </a:r>
            <a:endParaRPr lang="vi-VN" sz="2800" dirty="0">
              <a:latin typeface="Times New Roman" panose="02020603050405020304" pitchFamily="18" charset="0"/>
              <a:ea typeface="Times New Roman" panose="02020603050405020304" pitchFamily="18" charset="0"/>
            </a:endParaRPr>
          </a:p>
          <a:p>
            <a:pPr algn="just"/>
            <a:endParaRPr lang="en-US" sz="2800" b="1" dirty="0">
              <a:solidFill>
                <a:srgbClr val="002060"/>
              </a:solidFill>
              <a:latin typeface="Arial" pitchFamily="34" charset="0"/>
              <a:cs typeface="Arial" pitchFamily="34" charset="0"/>
            </a:endParaRPr>
          </a:p>
        </p:txBody>
      </p:sp>
      <p:sp>
        <p:nvSpPr>
          <p:cNvPr id="30" name="TextBox 29"/>
          <p:cNvSpPr txBox="1"/>
          <p:nvPr/>
        </p:nvSpPr>
        <p:spPr>
          <a:xfrm>
            <a:off x="4067824" y="1815856"/>
            <a:ext cx="5140995" cy="954107"/>
          </a:xfrm>
          <a:prstGeom prst="rect">
            <a:avLst/>
          </a:prstGeom>
          <a:noFill/>
        </p:spPr>
        <p:txBody>
          <a:bodyPr wrap="square" rtlCol="0">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2</a:t>
            </a:r>
            <a:r>
              <a:rPr lang="en-US" sz="2800" b="1">
                <a:solidFill>
                  <a:srgbClr val="00206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 dụng cân đồng hồ để cân </a:t>
            </a:r>
          </a:p>
          <a:p>
            <a:pPr algn="just"/>
            <a:r>
              <a:rPr lang="en-US" sz="28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số đồ vật.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33600" y="4885945"/>
            <a:ext cx="6858000" cy="954107"/>
          </a:xfrm>
          <a:prstGeom prst="rect">
            <a:avLst/>
          </a:prstGeom>
          <a:noFill/>
        </p:spPr>
        <p:txBody>
          <a:bodyPr wrap="square" rtlCol="0">
            <a:spAutoFit/>
          </a:bodyPr>
          <a:lstStyle/>
          <a:p>
            <a:pPr algn="just"/>
            <a:r>
              <a:rPr lang="en-US" sz="2800" b="1" dirty="0">
                <a:solidFill>
                  <a:srgbClr val="002060"/>
                </a:solidFill>
                <a:latin typeface="Arial" pitchFamily="34" charset="0"/>
                <a:cs typeface="Arial" pitchFamily="34" charset="0"/>
              </a:rPr>
              <a:t>4</a:t>
            </a:r>
            <a:r>
              <a:rPr lang="en-US" sz="2800" b="1" smtClean="0">
                <a:solidFill>
                  <a:srgbClr val="002060"/>
                </a:solidFill>
                <a:latin typeface="Arial" pitchFamily="34" charset="0"/>
                <a:cs typeface="Arial" pitchFamily="34" charset="0"/>
              </a:rPr>
              <a:t>.</a:t>
            </a:r>
            <a:r>
              <a:rPr lang="en-US" sz="2800" smtClean="0">
                <a:solidFill>
                  <a:srgbClr val="000000"/>
                </a:solidFill>
                <a:latin typeface="Times New Roman" panose="02020603050405020304" pitchFamily="18" charset="0"/>
                <a:ea typeface="Calibri" panose="020F0502020204030204" pitchFamily="34" charset="0"/>
              </a:rPr>
              <a:t> Vận dụng vào giải các bài toán thực tế liên quan đến đơn vị ki-lô-gam, lít.</a:t>
            </a:r>
            <a:endParaRPr lang="en-US" sz="2800" b="1" dirty="0">
              <a:solidFill>
                <a:srgbClr val="002060"/>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965738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p:bldP spid="30"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493</Words>
  <Application>Microsoft Office PowerPoint</Application>
  <PresentationFormat>On-screen Show (4:3)</PresentationFormat>
  <Paragraphs>65</Paragraphs>
  <Slides>11</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微软雅黑</vt:lpstr>
      <vt:lpstr>宋体</vt:lpstr>
      <vt:lpstr>Arial</vt:lpstr>
      <vt:lpstr>Arial-Rounded</vt:lpstr>
      <vt:lpstr>Calibri</vt:lpstr>
      <vt:lpstr>iCiel Crocante</vt:lpstr>
      <vt:lpstr>iCiel PONY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42</cp:revision>
  <dcterms:created xsi:type="dcterms:W3CDTF">2021-06-12T14:35:08Z</dcterms:created>
  <dcterms:modified xsi:type="dcterms:W3CDTF">2022-10-30T08:57:05Z</dcterms:modified>
</cp:coreProperties>
</file>