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86" r:id="rId3"/>
    <p:sldId id="274" r:id="rId4"/>
    <p:sldId id="271" r:id="rId5"/>
    <p:sldId id="288" r:id="rId6"/>
    <p:sldId id="272" r:id="rId7"/>
    <p:sldId id="281" r:id="rId8"/>
    <p:sldId id="287" r:id="rId9"/>
    <p:sldId id="285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xmlns="" id="{BBE401F6-A2B7-4C6D-86F9-9969B3BD5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xmlns="" id="{02EA0700-EF0A-444B-BA48-4C8356D2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xmlns="" id="{58898619-9F00-4842-9408-85A057BA0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4AA95-4F6A-4401-854F-8468575EB3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xmlns="" id="{BBE401F6-A2B7-4C6D-86F9-9969B3BD5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xmlns="" id="{02EA0700-EF0A-444B-BA48-4C8356D2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xmlns="" id="{58898619-9F00-4842-9408-85A057BA0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4AA95-4F6A-4401-854F-8468575EB3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6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xmlns="" id="{43FB91B2-EBDF-44A1-991D-724E423705F5}"/>
              </a:ext>
            </a:extLst>
          </p:cNvPr>
          <p:cNvSpPr/>
          <p:nvPr userDrawn="1"/>
        </p:nvSpPr>
        <p:spPr>
          <a:xfrm>
            <a:off x="0" y="2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xmlns="" id="{FDACE1E3-2DD8-4914-A896-24EBB1E95307}"/>
              </a:ext>
            </a:extLst>
          </p:cNvPr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ABCCFBA9-A853-466D-A452-F4FAE60C9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9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D19DC862-D4FC-4722-971A-DE0FE2BCB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6" y="2908302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>
            <a:extLst>
              <a:ext uri="{FF2B5EF4-FFF2-40B4-BE49-F238E27FC236}">
                <a16:creationId xmlns:a16="http://schemas.microsoft.com/office/drawing/2014/main" xmlns="" id="{3FEC2FAB-540E-4FEC-97C8-4EB8BFF6A1ED}"/>
              </a:ext>
            </a:extLst>
          </p:cNvPr>
          <p:cNvSpPr/>
          <p:nvPr userDrawn="1"/>
        </p:nvSpPr>
        <p:spPr>
          <a:xfrm>
            <a:off x="0" y="5654677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xmlns="" id="{50D87489-330C-4F48-963A-D0931ADEA952}"/>
              </a:ext>
            </a:extLst>
          </p:cNvPr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92F969DC-902A-4ED3-83A4-B9A4D6A325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72985A74-0BFE-4B36-8C04-18E7108B5B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4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A8788034-A09D-441E-A619-E585FEC47E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4BF70725-F1B2-4743-98B8-0C206223E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0896F6D8-3962-40CA-96A8-535E23E82E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F5C76B0A-2EC8-4484-A5AC-2560C6B7B1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4" y="4648202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xmlns="" id="{A7753048-C392-4639-A54D-14AC53EDF8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9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8BB7729A-039D-4115-99CA-7B5885EA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455A-2796-42FC-96C7-69B2E721BEF7}" type="datetimeFigureOut">
              <a:rPr lang="zh-CN" altLang="en-US"/>
              <a:pPr>
                <a:defRPr/>
              </a:pPr>
              <a:t>2022/10/18</a:t>
            </a:fld>
            <a:endParaRPr lang="zh-CN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D2DE1930-9C18-44BC-988C-BA40672E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2206D415-003F-4B05-BE3E-F70289E2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CDAE2E2-91E4-4E42-9567-8BAEAE69BB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3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3.em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347834" y="2381528"/>
            <a:ext cx="68218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Giải</a:t>
            </a:r>
            <a:r>
              <a:rPr lang="en-US" altLang="zh-CN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bài toán về ít hơn một số </a:t>
            </a:r>
            <a:r>
              <a:rPr lang="en-US" altLang="zh-CN" sz="3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đơn</a:t>
            </a:r>
            <a:r>
              <a:rPr lang="en-US" altLang="zh-CN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vị</a:t>
            </a:r>
            <a:endParaRPr lang="en-US" altLang="zh-CN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(</a:t>
            </a:r>
            <a:r>
              <a:rPr lang="en-US" altLang="zh-CN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51)</a:t>
            </a:r>
            <a:endParaRPr lang="zh-CN" altLang="en-U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1295" y="299307"/>
            <a:ext cx="7588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13: BÀI TOÁN VỀ NHIỀU HƠN,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ÍT HƠN MỘT SỐ ĐƠN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(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14909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DE7603-2A6B-4D71-8066-01A5C1965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48" y="2910484"/>
            <a:ext cx="280988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D96BBC-50E6-4CA4-9D26-9DFA3CA0D544}"/>
              </a:ext>
            </a:extLst>
          </p:cNvPr>
          <p:cNvSpPr txBox="1"/>
          <p:nvPr/>
        </p:nvSpPr>
        <p:spPr>
          <a:xfrm>
            <a:off x="2566853" y="2379776"/>
            <a:ext cx="35714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333399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Yêu cầu cần đạt</a:t>
            </a:r>
            <a:endParaRPr lang="en-US" sz="2700" b="1" dirty="0">
              <a:solidFill>
                <a:srgbClr val="333399">
                  <a:lumMod val="7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A8FDE7-79E8-49A1-BFA8-37EABCF14E52}"/>
              </a:ext>
            </a:extLst>
          </p:cNvPr>
          <p:cNvSpPr txBox="1"/>
          <p:nvPr/>
        </p:nvSpPr>
        <p:spPr>
          <a:xfrm>
            <a:off x="2223136" y="2963004"/>
            <a:ext cx="4701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Nhận biết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được, giải và trình bày được bài giải bài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toán về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ít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hơn một số đơn vị.</a:t>
            </a:r>
            <a:endParaRPr lang="en-US" b="1" dirty="0">
              <a:solidFill>
                <a:srgbClr val="00B05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43A08C-5283-4EF8-B574-728DFC00BD5D}"/>
              </a:ext>
            </a:extLst>
          </p:cNvPr>
          <p:cNvSpPr txBox="1"/>
          <p:nvPr/>
        </p:nvSpPr>
        <p:spPr>
          <a:xfrm>
            <a:off x="2223136" y="3684732"/>
            <a:ext cx="4987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Củng cố thêm về bài toán nhiều hơn một số đơn vị ở phần luyện tập.</a:t>
            </a:r>
            <a:endParaRPr lang="en-US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5BBC3F67-AB47-412F-BE8A-3329EF0A6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04" y="3686525"/>
            <a:ext cx="28217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7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</a:t>
            </a:r>
            <a:r>
              <a:rPr lang="en-US" sz="28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(cái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lang="en-US" sz="2400" b="1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</a:t>
            </a:r>
            <a:r>
              <a:rPr lang="en-US" sz="240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/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" name="Rectangle: Rounded Corners 20"/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406204" y="1566787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Tóm </a:t>
            </a:r>
            <a:r>
              <a:rPr lang="en-US" sz="280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tắt        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3814336" y="3190090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0548" y="4027673"/>
            <a:ext cx="6409703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Có hai tàu chở hàng ra đảo. Tàu thứ nhất chở được 20 thùng hàng. Tàu thứ hai chở nhiều hơn thùng thứ nhất 8 thùng hàng. Hỏi tàu thứ hai chở được bao nhiêu thùng hàng?</a:t>
            </a:r>
            <a:endParaRPr lang="en-US" sz="27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7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7736" y="107453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62333" y="4232796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917712" y="4462802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28885" y="1101115"/>
            <a:ext cx="534618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Giải bài toán theo tóm tắt sau: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68797" y="3674926"/>
            <a:ext cx="6858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</a:t>
            </a:r>
            <a:r>
              <a:rPr lang="en-US" sz="28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chở được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thùng </a:t>
            </a:r>
            <a:r>
              <a:rPr lang="en-US" sz="28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hàng </a:t>
            </a:r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algn="ctr"/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+ 8 = 28 (thùng)</a:t>
            </a:r>
          </a:p>
          <a:p>
            <a:r>
              <a:rPr lang="en-US" sz="280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28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-123291" y="1466542"/>
            <a:ext cx="5076291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toán:</a:t>
            </a:r>
            <a:r>
              <a:rPr lang="en-US" sz="24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Có hai tàu chở hàng ra đảo. Tàu thứ nhất chở được 20 thùng hàng. Tàu thứ hai chở nhiều hơn thùng thứ nhất 8 thùng hàng. Hỏi tàu thứ hai chở được bao nhiêu thùng hàng?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329156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1000" y="4953000"/>
            <a:ext cx="297846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8599" y="3547848"/>
            <a:ext cx="5590391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(ng</a:t>
            </a:r>
            <a:r>
              <a:rPr lang="vi-V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Đáp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số: 7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vi-VN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b="1" dirty="0">
              <a:solidFill>
                <a:srgbClr val="FF0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9679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88141"/>
            <a:ext cx="10585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88620" y="199251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13608" y="1588141"/>
            <a:ext cx="1101085" cy="469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2049011"/>
            <a:ext cx="1079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83948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29499" y="5075617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DE7603-2A6B-4D71-8066-01A5C1965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48" y="2910484"/>
            <a:ext cx="280988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D96BBC-50E6-4CA4-9D26-9DFA3CA0D544}"/>
              </a:ext>
            </a:extLst>
          </p:cNvPr>
          <p:cNvSpPr txBox="1"/>
          <p:nvPr/>
        </p:nvSpPr>
        <p:spPr>
          <a:xfrm>
            <a:off x="2566853" y="2379776"/>
            <a:ext cx="35714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333399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Yêu cầu cần đạt</a:t>
            </a:r>
            <a:endParaRPr lang="en-US" sz="2700" b="1" dirty="0">
              <a:solidFill>
                <a:srgbClr val="333399">
                  <a:lumMod val="7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A8FDE7-79E8-49A1-BFA8-37EABCF14E52}"/>
              </a:ext>
            </a:extLst>
          </p:cNvPr>
          <p:cNvSpPr txBox="1"/>
          <p:nvPr/>
        </p:nvSpPr>
        <p:spPr>
          <a:xfrm>
            <a:off x="2223136" y="2963004"/>
            <a:ext cx="4701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Nhận biết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được, giải và trình bày được bài giải bài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toán về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ít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hơn một số đơn vị.</a:t>
            </a:r>
            <a:endParaRPr lang="en-US" b="1" dirty="0">
              <a:solidFill>
                <a:srgbClr val="00B05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43A08C-5283-4EF8-B574-728DFC00BD5D}"/>
              </a:ext>
            </a:extLst>
          </p:cNvPr>
          <p:cNvSpPr txBox="1"/>
          <p:nvPr/>
        </p:nvSpPr>
        <p:spPr>
          <a:xfrm>
            <a:off x="2223136" y="3684732"/>
            <a:ext cx="4987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Củng cố thêm về bài toán nhiều hơn một số đơn vị ở phần luyện tập.</a:t>
            </a:r>
            <a:endParaRPr lang="en-US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5BBC3F67-AB47-412F-BE8A-3329EF0A6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04" y="3686525"/>
            <a:ext cx="28217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2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552</Words>
  <Application>Microsoft Office PowerPoint</Application>
  <PresentationFormat>On-screen Show (4:3)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宋体</vt:lpstr>
      <vt:lpstr>Arial</vt:lpstr>
      <vt:lpstr>Calibri</vt:lpstr>
      <vt:lpstr>iCiel Cadena</vt:lpstr>
      <vt:lpstr>Pony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80</cp:revision>
  <cp:lastPrinted>2021-05-29T03:54:29Z</cp:lastPrinted>
  <dcterms:created xsi:type="dcterms:W3CDTF">2021-05-29T03:43:30Z</dcterms:created>
  <dcterms:modified xsi:type="dcterms:W3CDTF">2022-10-18T06:35:42Z</dcterms:modified>
</cp:coreProperties>
</file>