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2"/>
  </p:notesMasterIdLst>
  <p:sldIdLst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56" r:id="rId12"/>
    <p:sldId id="257" r:id="rId13"/>
    <p:sldId id="258" r:id="rId14"/>
    <p:sldId id="259" r:id="rId15"/>
    <p:sldId id="260" r:id="rId16"/>
    <p:sldId id="261" r:id="rId17"/>
    <p:sldId id="262" r:id="rId18"/>
    <p:sldId id="274" r:id="rId19"/>
    <p:sldId id="263" r:id="rId20"/>
    <p:sldId id="264" r:id="rId21"/>
  </p:sldIdLst>
  <p:sldSz cx="9144000" cy="6858000" type="screen4x3"/>
  <p:notesSz cx="6858000" cy="9144000"/>
  <p:embeddedFontLst>
    <p:embeddedFont>
      <p:font typeface="Arial Black" panose="020B0A04020102020204" pitchFamily="34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ixRGcqVvkGw/N7qgHyTqCvVyJP4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2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5652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2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58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19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15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39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45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57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20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24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50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47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3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.png"/><Relationship Id="rId7" Type="http://schemas.openxmlformats.org/officeDocument/2006/relationships/slide" Target="slide5.xml"/><Relationship Id="rId12" Type="http://schemas.openxmlformats.org/officeDocument/2006/relationships/image" Target="../media/image7.png"/><Relationship Id="rId17" Type="http://schemas.openxmlformats.org/officeDocument/2006/relationships/slide" Target="slide9.xml"/><Relationship Id="rId25" Type="http://schemas.openxmlformats.org/officeDocument/2006/relationships/image" Target="../media/image10.gif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3.png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openxmlformats.org/officeDocument/2006/relationships/slide" Target="slide7.xml"/><Relationship Id="rId24" Type="http://schemas.openxmlformats.org/officeDocument/2006/relationships/image" Target="../media/image5.png"/><Relationship Id="rId5" Type="http://schemas.openxmlformats.org/officeDocument/2006/relationships/image" Target="../media/image1.png"/><Relationship Id="rId15" Type="http://schemas.openxmlformats.org/officeDocument/2006/relationships/image" Target="../media/image8.png"/><Relationship Id="rId23" Type="http://schemas.openxmlformats.org/officeDocument/2006/relationships/image" Target="../media/image4.gif"/><Relationship Id="rId10" Type="http://schemas.openxmlformats.org/officeDocument/2006/relationships/slide" Target="slide6.xml"/><Relationship Id="rId19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slide" Target="slide8.xml"/><Relationship Id="rId22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3.xml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2.wmf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3.xml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2.wmf"/><Relationship Id="rId1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3.xml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2.wmf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3.xml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2.wmf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3.xml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3.xml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6245533" y="1951283"/>
            <a:ext cx="2935940" cy="3913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6422572" y="4939393"/>
            <a:ext cx="2721429" cy="1175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49130" y="4887973"/>
            <a:ext cx="1265766" cy="89781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22991" y="-771525"/>
            <a:ext cx="457200" cy="457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7882" y="1951283"/>
            <a:ext cx="6512216" cy="830997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 defTabSz="685800">
              <a:buClrTx/>
              <a:defRPr/>
            </a:pPr>
            <a:r>
              <a:rPr lang="en-US" sz="6600" b="1" kern="120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Nhím</a:t>
            </a:r>
            <a:r>
              <a:rPr lang="en-US" sz="6600" b="1" kern="120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6600" b="1" kern="120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Nâu</a:t>
            </a:r>
            <a:r>
              <a:rPr lang="en-US" sz="6600" b="1" kern="120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6600" b="1" kern="120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</a:t>
            </a:r>
            <a:r>
              <a:rPr lang="en-US" sz="6600" b="1" kern="120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6600" b="1" kern="120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endParaRPr lang="en-US" sz="6600" b="1" kern="120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l="4193" t="2191" r="2693" b="6031"/>
          <a:stretch/>
        </p:blipFill>
        <p:spPr>
          <a:xfrm>
            <a:off x="84296" y="3790951"/>
            <a:ext cx="2333028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descr="7025f93bab81e29a45dfc8ebfbf481b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4623" y="2457450"/>
            <a:ext cx="2681339" cy="505269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/>
          <p:nvPr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 cap="flat" cmpd="sng">
            <a:solidFill>
              <a:srgbClr val="DC5D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" name="Google Shape;87;p1"/>
          <p:cNvGrpSpPr/>
          <p:nvPr/>
        </p:nvGrpSpPr>
        <p:grpSpPr>
          <a:xfrm>
            <a:off x="1321706" y="-37467"/>
            <a:ext cx="7648122" cy="2018182"/>
            <a:chOff x="2180216" y="1968007"/>
            <a:chExt cx="6699183" cy="2018182"/>
          </a:xfrm>
        </p:grpSpPr>
        <p:sp>
          <p:nvSpPr>
            <p:cNvPr id="88" name="Google Shape;88;p1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>
                <a:gd name="adj" fmla="val 16667"/>
              </a:avLst>
            </a:prstGeom>
            <a:solidFill>
              <a:srgbClr val="CCC0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>
              <a:solidFill>
                <a:srgbClr val="7188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>
              <a:solidFill>
                <a:srgbClr val="7188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1"/>
          <p:cNvSpPr txBox="1"/>
          <p:nvPr/>
        </p:nvSpPr>
        <p:spPr>
          <a:xfrm>
            <a:off x="1272050" y="457200"/>
            <a:ext cx="893875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249024"/>
                </a:solidFill>
                <a:latin typeface="Arial"/>
                <a:ea typeface="Arial"/>
                <a:cs typeface="Arial"/>
                <a:sym typeface="Arial"/>
              </a:rPr>
              <a:t>NGÀY - THÁNG</a:t>
            </a:r>
            <a:endParaRPr sz="7200" b="0" i="0" u="none" strike="noStrike" cap="none">
              <a:solidFill>
                <a:srgbClr val="2490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5">
            <a:alphaModFix/>
          </a:blip>
          <a:srcRect l="44582"/>
          <a:stretch/>
        </p:blipFill>
        <p:spPr>
          <a:xfrm>
            <a:off x="0" y="-237679"/>
            <a:ext cx="2417323" cy="201701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199232" y="326499"/>
            <a:ext cx="221809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Bài 30</a:t>
            </a:r>
            <a:endParaRPr sz="4000" b="1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1208661" y="2486037"/>
            <a:ext cx="6448099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Tiết 1: Khám phá</a:t>
            </a:r>
            <a:endParaRPr sz="5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	Hoạt động</a:t>
            </a:r>
            <a:endParaRPr sz="5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1675187" y="6433940"/>
            <a:ext cx="78360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Bản quyền : FB Đặng Nhật Linh- https://www.facebook.com/nhat.linh.3557440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2"/>
          <p:cNvGrpSpPr/>
          <p:nvPr/>
        </p:nvGrpSpPr>
        <p:grpSpPr>
          <a:xfrm>
            <a:off x="138211" y="1698470"/>
            <a:ext cx="8806778" cy="5032118"/>
            <a:chOff x="-263" y="783"/>
            <a:chExt cx="19167" cy="9080"/>
          </a:xfrm>
        </p:grpSpPr>
        <p:pic>
          <p:nvPicPr>
            <p:cNvPr id="102" name="Google Shape;102;p2" descr="999ba5066198f2db59d550c4dbd2090b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63" y="783"/>
              <a:ext cx="19167" cy="9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Google Shape;103;p2"/>
            <p:cNvSpPr txBox="1"/>
            <p:nvPr/>
          </p:nvSpPr>
          <p:spPr>
            <a:xfrm>
              <a:off x="662" y="2357"/>
              <a:ext cx="4894" cy="1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DC5D3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104;p2"/>
            <p:cNvSpPr txBox="1"/>
            <p:nvPr/>
          </p:nvSpPr>
          <p:spPr>
            <a:xfrm>
              <a:off x="7049" y="2263"/>
              <a:ext cx="4664" cy="1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DC5D3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105;p2"/>
            <p:cNvSpPr txBox="1"/>
            <p:nvPr/>
          </p:nvSpPr>
          <p:spPr>
            <a:xfrm>
              <a:off x="13206" y="2398"/>
              <a:ext cx="4795" cy="1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DC5D3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6" name="Google Shape;106;p2"/>
          <p:cNvSpPr/>
          <p:nvPr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 cap="flat" cmpd="sng">
            <a:solidFill>
              <a:srgbClr val="DC5D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07" name="Google Shape;107;p2"/>
          <p:cNvPicPr preferRelativeResize="0"/>
          <p:nvPr/>
        </p:nvPicPr>
        <p:blipFill rotWithShape="1">
          <a:blip r:embed="rId4">
            <a:alphaModFix/>
          </a:blip>
          <a:srcRect l="15806" t="12258" r="11253" b="65141"/>
          <a:stretch/>
        </p:blipFill>
        <p:spPr>
          <a:xfrm>
            <a:off x="1796623" y="1"/>
            <a:ext cx="5490002" cy="227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2712" y="5258626"/>
            <a:ext cx="1290918" cy="159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34372" y="4918465"/>
            <a:ext cx="1409628" cy="17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 txBox="1"/>
          <p:nvPr/>
        </p:nvSpPr>
        <p:spPr>
          <a:xfrm>
            <a:off x="2865132" y="190596"/>
            <a:ext cx="451699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CDB4FC-2FA7-4F52-BA04-AB0AA52F1AD0}"/>
              </a:ext>
            </a:extLst>
          </p:cNvPr>
          <p:cNvSpPr txBox="1"/>
          <p:nvPr/>
        </p:nvSpPr>
        <p:spPr>
          <a:xfrm>
            <a:off x="789788" y="2584795"/>
            <a:ext cx="1773682" cy="2893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HS nhận biết được số ngày trong tháng, ngày tròn tháng thông qua tờ lịch tháng 1, 11, 12.</a:t>
            </a:r>
            <a:endParaRPr lang="en-US" sz="1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E373DA-9B7F-4034-93A0-45AC21282ADE}"/>
              </a:ext>
            </a:extLst>
          </p:cNvPr>
          <p:cNvSpPr txBox="1"/>
          <p:nvPr/>
        </p:nvSpPr>
        <p:spPr>
          <a:xfrm>
            <a:off x="3554876" y="2488423"/>
            <a:ext cx="2142996" cy="2185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 thực hành, luyện tập sẽ phát triển năng lực tư duy và lập luận, năng lực giải quyết vấn đề.</a:t>
            </a:r>
            <a:endParaRPr lang="en-US" sz="1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E1457D-D8BE-40BF-88B4-BD77AE7467D5}"/>
              </a:ext>
            </a:extLst>
          </p:cNvPr>
          <p:cNvSpPr txBox="1"/>
          <p:nvPr/>
        </p:nvSpPr>
        <p:spPr>
          <a:xfrm>
            <a:off x="6440846" y="2631458"/>
            <a:ext cx="1909226" cy="324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 quan sát, nhận xét, khái quát hóa để giải bài toán sẽ hình thành và phát triển năng lực giải quyết vấn đề và sáng tạo.</a:t>
            </a:r>
            <a:endParaRPr lang="en-US" sz="1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 l="21745" t="25707" r="10361" b="11792"/>
          <a:stretch/>
        </p:blipFill>
        <p:spPr>
          <a:xfrm>
            <a:off x="381000" y="381000"/>
            <a:ext cx="7878791" cy="407789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>
            <a:off x="152400" y="5533262"/>
            <a:ext cx="90242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Tháng 4, tháng 6, tháng 9, tháng 11 có 30 ngày</a:t>
            </a:r>
            <a:endParaRPr/>
          </a:p>
        </p:txBody>
      </p:sp>
      <p:sp>
        <p:nvSpPr>
          <p:cNvPr id="118" name="Google Shape;118;p3"/>
          <p:cNvSpPr txBox="1"/>
          <p:nvPr/>
        </p:nvSpPr>
        <p:spPr>
          <a:xfrm>
            <a:off x="211994" y="4435414"/>
            <a:ext cx="834001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Tháng 1, tháng 3, tháng 5, tháng 7, tháng 8, tháng 10, tháng 12 có 31 ngày</a:t>
            </a:r>
            <a:endParaRPr/>
          </a:p>
        </p:txBody>
      </p:sp>
      <p:sp>
        <p:nvSpPr>
          <p:cNvPr id="119" name="Google Shape;119;p3"/>
          <p:cNvSpPr txBox="1"/>
          <p:nvPr/>
        </p:nvSpPr>
        <p:spPr>
          <a:xfrm>
            <a:off x="166224" y="6118037"/>
            <a:ext cx="5701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Tháng 2 có 28 hoặc 29 ngày.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" name="Google Shape;120;p3"/>
          <p:cNvGrpSpPr/>
          <p:nvPr/>
        </p:nvGrpSpPr>
        <p:grpSpPr>
          <a:xfrm>
            <a:off x="93969" y="108547"/>
            <a:ext cx="8897632" cy="6602506"/>
            <a:chOff x="134471" y="121024"/>
            <a:chExt cx="11944115" cy="6602506"/>
          </a:xfrm>
        </p:grpSpPr>
        <p:cxnSp>
          <p:nvCxnSpPr>
            <p:cNvPr id="121" name="Google Shape;121;p3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2" name="Google Shape;122;p3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3" name="Google Shape;123;p3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4" name="Google Shape;124;p3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25" name="Google Shape;125;p3"/>
          <p:cNvPicPr preferRelativeResize="0"/>
          <p:nvPr/>
        </p:nvPicPr>
        <p:blipFill rotWithShape="1">
          <a:blip r:embed="rId4">
            <a:alphaModFix/>
          </a:blip>
          <a:srcRect l="11773" t="25426" r="61018" b="51783"/>
          <a:stretch/>
        </p:blipFill>
        <p:spPr>
          <a:xfrm>
            <a:off x="211994" y="79414"/>
            <a:ext cx="2455006" cy="1156686"/>
          </a:xfrm>
          <a:prstGeom prst="bracketPair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5">
            <a:alphaModFix/>
          </a:blip>
          <a:srcRect l="37348" t="19463" b="18295"/>
          <a:stretch/>
        </p:blipFill>
        <p:spPr>
          <a:xfrm rot="2528252">
            <a:off x="7444142" y="653057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/>
          <p:cNvPicPr preferRelativeResize="0"/>
          <p:nvPr/>
        </p:nvPicPr>
        <p:blipFill rotWithShape="1">
          <a:blip r:embed="rId5">
            <a:alphaModFix/>
          </a:blip>
          <a:srcRect l="37348" t="19463" b="18295"/>
          <a:stretch/>
        </p:blipFill>
        <p:spPr>
          <a:xfrm rot="850378">
            <a:off x="7186700" y="403086"/>
            <a:ext cx="2730613" cy="69814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"/>
          <p:cNvSpPr/>
          <p:nvPr/>
        </p:nvSpPr>
        <p:spPr>
          <a:xfrm>
            <a:off x="1073325" y="196334"/>
            <a:ext cx="8534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Bản quyền : FB Đặng Nhật Linh- https://www.facebook.com/nhat.linh.3557440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4"/>
          <p:cNvPicPr preferRelativeResize="0"/>
          <p:nvPr/>
        </p:nvPicPr>
        <p:blipFill rotWithShape="1">
          <a:blip r:embed="rId3">
            <a:alphaModFix/>
          </a:blip>
          <a:srcRect l="23470" t="27829" r="22959" b="19811"/>
          <a:stretch/>
        </p:blipFill>
        <p:spPr>
          <a:xfrm>
            <a:off x="967727" y="1766724"/>
            <a:ext cx="6970143" cy="38301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" name="Google Shape;134;p4"/>
          <p:cNvGrpSpPr/>
          <p:nvPr/>
        </p:nvGrpSpPr>
        <p:grpSpPr>
          <a:xfrm>
            <a:off x="134471" y="74188"/>
            <a:ext cx="8933329" cy="6649342"/>
            <a:chOff x="134471" y="121024"/>
            <a:chExt cx="11944115" cy="6602506"/>
          </a:xfrm>
        </p:grpSpPr>
        <p:cxnSp>
          <p:nvCxnSpPr>
            <p:cNvPr id="135" name="Google Shape;135;p4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39" name="Google Shape;13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77048" y="4909664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5">
            <a:alphaModFix/>
          </a:blip>
          <a:srcRect l="37348" t="19463" b="18295"/>
          <a:stretch/>
        </p:blipFill>
        <p:spPr>
          <a:xfrm rot="850378">
            <a:off x="6651493" y="184323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5">
            <a:alphaModFix/>
          </a:blip>
          <a:srcRect l="37348" t="19463" b="18295"/>
          <a:stretch/>
        </p:blipFill>
        <p:spPr>
          <a:xfrm rot="2528252">
            <a:off x="7117179" y="515865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56949" y="5258625"/>
            <a:ext cx="1721224" cy="15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/>
          <p:nvPr/>
        </p:nvSpPr>
        <p:spPr>
          <a:xfrm>
            <a:off x="967727" y="1111852"/>
            <a:ext cx="6201597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Tìm hai con vật có cùng ngày sinh: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1001" y="87078"/>
            <a:ext cx="2590799" cy="96171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"/>
          <p:cNvSpPr/>
          <p:nvPr/>
        </p:nvSpPr>
        <p:spPr>
          <a:xfrm>
            <a:off x="182821" y="1042337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3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" name="Google Shape;146;p4"/>
          <p:cNvCxnSpPr/>
          <p:nvPr/>
        </p:nvCxnSpPr>
        <p:spPr>
          <a:xfrm flipH="1">
            <a:off x="2438400" y="3398859"/>
            <a:ext cx="2514600" cy="94454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47" name="Google Shape;147;p4"/>
          <p:cNvCxnSpPr/>
          <p:nvPr/>
        </p:nvCxnSpPr>
        <p:spPr>
          <a:xfrm flipH="1">
            <a:off x="5257800" y="3398859"/>
            <a:ext cx="1219201" cy="55272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48" name="Google Shape;148;p4"/>
          <p:cNvCxnSpPr/>
          <p:nvPr/>
        </p:nvCxnSpPr>
        <p:spPr>
          <a:xfrm rot="10800000">
            <a:off x="3581400" y="3398859"/>
            <a:ext cx="3276600" cy="55272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49" name="Google Shape;149;p4"/>
          <p:cNvSpPr/>
          <p:nvPr/>
        </p:nvSpPr>
        <p:spPr>
          <a:xfrm>
            <a:off x="1295400" y="6432163"/>
            <a:ext cx="9677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Bản quyền : FB Đặng Nhật Linh- https://www.facebook.com/nhat.linh.3557440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5"/>
          <p:cNvPicPr preferRelativeResize="0"/>
          <p:nvPr/>
        </p:nvPicPr>
        <p:blipFill rotWithShape="1">
          <a:blip r:embed="rId3">
            <a:alphaModFix/>
          </a:blip>
          <a:srcRect l="50255" t="40330" r="6384" b="17687"/>
          <a:stretch/>
        </p:blipFill>
        <p:spPr>
          <a:xfrm>
            <a:off x="1066800" y="1403805"/>
            <a:ext cx="7504595" cy="40850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Google Shape;155;p5"/>
          <p:cNvGrpSpPr/>
          <p:nvPr/>
        </p:nvGrpSpPr>
        <p:grpSpPr>
          <a:xfrm>
            <a:off x="134471" y="74188"/>
            <a:ext cx="8933329" cy="6649342"/>
            <a:chOff x="134471" y="121024"/>
            <a:chExt cx="11944115" cy="6602506"/>
          </a:xfrm>
        </p:grpSpPr>
        <p:cxnSp>
          <p:nvCxnSpPr>
            <p:cNvPr id="156" name="Google Shape;156;p5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7" name="Google Shape;157;p5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8" name="Google Shape;158;p5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9" name="Google Shape;159;p5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60" name="Google Shape;160;p5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6979075" y="184323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5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7590017" y="515865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26590" y="5488876"/>
            <a:ext cx="1574390" cy="146293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5"/>
          <p:cNvSpPr/>
          <p:nvPr/>
        </p:nvSpPr>
        <p:spPr>
          <a:xfrm>
            <a:off x="934084" y="520949"/>
            <a:ext cx="6906643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a) Nêu các ngày còn thiếu trong tờ lịch tháng 12 dưới đây: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182821" y="312145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5"/>
          <p:cNvSpPr txBox="1"/>
          <p:nvPr/>
        </p:nvSpPr>
        <p:spPr>
          <a:xfrm>
            <a:off x="3505200" y="3530025"/>
            <a:ext cx="771378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 sz="2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5"/>
          <p:cNvSpPr txBox="1"/>
          <p:nvPr/>
        </p:nvSpPr>
        <p:spPr>
          <a:xfrm>
            <a:off x="5867400" y="3072825"/>
            <a:ext cx="771378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2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5"/>
          <p:cNvSpPr txBox="1"/>
          <p:nvPr/>
        </p:nvSpPr>
        <p:spPr>
          <a:xfrm>
            <a:off x="5069059" y="3537059"/>
            <a:ext cx="771378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endParaRPr sz="2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5"/>
          <p:cNvSpPr txBox="1"/>
          <p:nvPr/>
        </p:nvSpPr>
        <p:spPr>
          <a:xfrm>
            <a:off x="2726788" y="4114800"/>
            <a:ext cx="771378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sz="2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5"/>
          <p:cNvSpPr txBox="1"/>
          <p:nvPr/>
        </p:nvSpPr>
        <p:spPr>
          <a:xfrm>
            <a:off x="4276578" y="4114800"/>
            <a:ext cx="771378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endParaRPr sz="2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5"/>
          <p:cNvSpPr txBox="1"/>
          <p:nvPr/>
        </p:nvSpPr>
        <p:spPr>
          <a:xfrm>
            <a:off x="7424880" y="4091408"/>
            <a:ext cx="771378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endParaRPr sz="2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5"/>
          <p:cNvSpPr txBox="1"/>
          <p:nvPr/>
        </p:nvSpPr>
        <p:spPr>
          <a:xfrm>
            <a:off x="3498166" y="4572000"/>
            <a:ext cx="771378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  <a:endParaRPr sz="2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77048" y="4909664"/>
            <a:ext cx="1879504" cy="17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5"/>
          <p:cNvSpPr/>
          <p:nvPr/>
        </p:nvSpPr>
        <p:spPr>
          <a:xfrm>
            <a:off x="1495278" y="6307132"/>
            <a:ext cx="10287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Bản quyền : FB Đặng Nhật Linh- https://www.facebook.com/nhat.linh.3557440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6"/>
          <p:cNvPicPr preferRelativeResize="0"/>
          <p:nvPr/>
        </p:nvPicPr>
        <p:blipFill rotWithShape="1">
          <a:blip r:embed="rId3">
            <a:alphaModFix/>
          </a:blip>
          <a:srcRect l="50255" t="40330" r="6384" b="17687"/>
          <a:stretch/>
        </p:blipFill>
        <p:spPr>
          <a:xfrm>
            <a:off x="1066800" y="1009752"/>
            <a:ext cx="7504595" cy="40850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" name="Google Shape;181;p6"/>
          <p:cNvGrpSpPr/>
          <p:nvPr/>
        </p:nvGrpSpPr>
        <p:grpSpPr>
          <a:xfrm>
            <a:off x="134471" y="92673"/>
            <a:ext cx="8933329" cy="6689127"/>
            <a:chOff x="134471" y="121024"/>
            <a:chExt cx="11944115" cy="6602506"/>
          </a:xfrm>
        </p:grpSpPr>
        <p:cxnSp>
          <p:nvCxnSpPr>
            <p:cNvPr id="182" name="Google Shape;182;p6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3" name="Google Shape;183;p6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4" name="Google Shape;184;p6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5" name="Google Shape;185;p6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86" name="Google Shape;186;p6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850378">
            <a:off x="7081812" y="367736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6"/>
          <p:cNvPicPr preferRelativeResize="0"/>
          <p:nvPr/>
        </p:nvPicPr>
        <p:blipFill rotWithShape="1">
          <a:blip r:embed="rId4">
            <a:alphaModFix/>
          </a:blip>
          <a:srcRect l="37348" t="19463" b="18295"/>
          <a:stretch/>
        </p:blipFill>
        <p:spPr>
          <a:xfrm rot="2528252">
            <a:off x="7339255" y="593648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26590" y="5395064"/>
            <a:ext cx="1574390" cy="146293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6"/>
          <p:cNvSpPr/>
          <p:nvPr/>
        </p:nvSpPr>
        <p:spPr>
          <a:xfrm>
            <a:off x="934084" y="427137"/>
            <a:ext cx="6906643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b) Xem tờ lịch tháng 12 và trả lời: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6"/>
          <p:cNvSpPr/>
          <p:nvPr/>
        </p:nvSpPr>
        <p:spPr>
          <a:xfrm>
            <a:off x="182821" y="218333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6"/>
          <p:cNvSpPr txBox="1"/>
          <p:nvPr/>
        </p:nvSpPr>
        <p:spPr>
          <a:xfrm>
            <a:off x="3505200" y="3135972"/>
            <a:ext cx="771378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 sz="2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6"/>
          <p:cNvSpPr txBox="1"/>
          <p:nvPr/>
        </p:nvSpPr>
        <p:spPr>
          <a:xfrm>
            <a:off x="5867400" y="2678772"/>
            <a:ext cx="771378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2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6"/>
          <p:cNvSpPr txBox="1"/>
          <p:nvPr/>
        </p:nvSpPr>
        <p:spPr>
          <a:xfrm>
            <a:off x="5069059" y="3143006"/>
            <a:ext cx="771378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endParaRPr sz="2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6"/>
          <p:cNvSpPr txBox="1"/>
          <p:nvPr/>
        </p:nvSpPr>
        <p:spPr>
          <a:xfrm>
            <a:off x="2726788" y="3720747"/>
            <a:ext cx="771378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sz="2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6"/>
          <p:cNvSpPr txBox="1"/>
          <p:nvPr/>
        </p:nvSpPr>
        <p:spPr>
          <a:xfrm>
            <a:off x="4276578" y="3720747"/>
            <a:ext cx="771378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endParaRPr sz="2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6"/>
          <p:cNvSpPr txBox="1"/>
          <p:nvPr/>
        </p:nvSpPr>
        <p:spPr>
          <a:xfrm>
            <a:off x="7391400" y="3720747"/>
            <a:ext cx="771378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endParaRPr sz="2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6"/>
          <p:cNvSpPr txBox="1"/>
          <p:nvPr/>
        </p:nvSpPr>
        <p:spPr>
          <a:xfrm>
            <a:off x="3498166" y="4177947"/>
            <a:ext cx="771378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  <a:endParaRPr sz="2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6"/>
          <p:cNvSpPr/>
          <p:nvPr/>
        </p:nvSpPr>
        <p:spPr>
          <a:xfrm>
            <a:off x="4366302" y="2145372"/>
            <a:ext cx="681654" cy="533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6"/>
          <p:cNvSpPr/>
          <p:nvPr/>
        </p:nvSpPr>
        <p:spPr>
          <a:xfrm>
            <a:off x="5877558" y="4167767"/>
            <a:ext cx="681654" cy="533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6"/>
          <p:cNvSpPr/>
          <p:nvPr/>
        </p:nvSpPr>
        <p:spPr>
          <a:xfrm>
            <a:off x="1480930" y="5486400"/>
            <a:ext cx="802190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Ngày đầu tiên của tháng 12 là thứ mấy?</a:t>
            </a:r>
            <a:endParaRPr sz="2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6"/>
          <p:cNvSpPr/>
          <p:nvPr/>
        </p:nvSpPr>
        <p:spPr>
          <a:xfrm>
            <a:off x="1447800" y="5029200"/>
            <a:ext cx="6906643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Tháng 12 có bao nhiêu ngày?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6"/>
          <p:cNvSpPr/>
          <p:nvPr/>
        </p:nvSpPr>
        <p:spPr>
          <a:xfrm>
            <a:off x="1540476" y="5029200"/>
            <a:ext cx="6906643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Tháng 12 có </a:t>
            </a: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31 ngày.</a:t>
            </a:r>
            <a:endParaRPr sz="2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6"/>
          <p:cNvSpPr/>
          <p:nvPr/>
        </p:nvSpPr>
        <p:spPr>
          <a:xfrm>
            <a:off x="1443794" y="6072583"/>
            <a:ext cx="802190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Ngày cuối cùng của tháng 12 là thứ mấy?</a:t>
            </a:r>
            <a:endParaRPr sz="28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6"/>
          <p:cNvSpPr/>
          <p:nvPr/>
        </p:nvSpPr>
        <p:spPr>
          <a:xfrm>
            <a:off x="1480930" y="5530410"/>
            <a:ext cx="802190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Ngày đầu tiên của tháng 12 là </a:t>
            </a: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thứ tư</a:t>
            </a:r>
            <a:endParaRPr sz="2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6"/>
          <p:cNvSpPr/>
          <p:nvPr/>
        </p:nvSpPr>
        <p:spPr>
          <a:xfrm>
            <a:off x="1447800" y="6028891"/>
            <a:ext cx="802190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Ngày cuối cùng của tháng 12 là </a:t>
            </a: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thứ sáu.</a:t>
            </a:r>
            <a:endParaRPr sz="2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6"/>
          <p:cNvSpPr/>
          <p:nvPr/>
        </p:nvSpPr>
        <p:spPr>
          <a:xfrm>
            <a:off x="1066800" y="92673"/>
            <a:ext cx="1295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Bản quyền : FB Đặng Nhật Linh- https://www.facebook.com/nhat.linh.3557440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7"/>
          <p:cNvGrpSpPr/>
          <p:nvPr/>
        </p:nvGrpSpPr>
        <p:grpSpPr>
          <a:xfrm>
            <a:off x="134471" y="92673"/>
            <a:ext cx="8933329" cy="6689127"/>
            <a:chOff x="134471" y="121024"/>
            <a:chExt cx="11944115" cy="6602506"/>
          </a:xfrm>
        </p:grpSpPr>
        <p:cxnSp>
          <p:nvCxnSpPr>
            <p:cNvPr id="212" name="Google Shape;212;p7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3" name="Google Shape;213;p7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4" name="Google Shape;214;p7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" name="Google Shape;215;p7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16" name="Google Shape;216;p7"/>
          <p:cNvPicPr preferRelativeResize="0"/>
          <p:nvPr/>
        </p:nvPicPr>
        <p:blipFill rotWithShape="1">
          <a:blip r:embed="rId3">
            <a:alphaModFix/>
          </a:blip>
          <a:srcRect l="37348" t="19463" b="18295"/>
          <a:stretch/>
        </p:blipFill>
        <p:spPr>
          <a:xfrm rot="850378">
            <a:off x="7081812" y="367736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7"/>
          <p:cNvPicPr preferRelativeResize="0"/>
          <p:nvPr/>
        </p:nvPicPr>
        <p:blipFill rotWithShape="1">
          <a:blip r:embed="rId3">
            <a:alphaModFix/>
          </a:blip>
          <a:srcRect l="37348" t="19463" b="18295"/>
          <a:stretch/>
        </p:blipFill>
        <p:spPr>
          <a:xfrm rot="2528252">
            <a:off x="7339255" y="593648"/>
            <a:ext cx="2215728" cy="69814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7"/>
          <p:cNvSpPr/>
          <p:nvPr/>
        </p:nvSpPr>
        <p:spPr>
          <a:xfrm>
            <a:off x="934084" y="427137"/>
            <a:ext cx="6906643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b) Xem tờ lịch tháng 1 và trả lời: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7"/>
          <p:cNvSpPr/>
          <p:nvPr/>
        </p:nvSpPr>
        <p:spPr>
          <a:xfrm>
            <a:off x="182821" y="218333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</a:rPr>
              <a:t>3</a:t>
            </a:r>
            <a:endParaRPr sz="3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7912" y="5175037"/>
            <a:ext cx="1628957" cy="153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 l="36982" t="29348" r="6854" b="16250"/>
          <a:stretch/>
        </p:blipFill>
        <p:spPr>
          <a:xfrm>
            <a:off x="903808" y="990600"/>
            <a:ext cx="7275443" cy="397968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7"/>
          <p:cNvSpPr/>
          <p:nvPr/>
        </p:nvSpPr>
        <p:spPr>
          <a:xfrm>
            <a:off x="332357" y="5175038"/>
            <a:ext cx="6906643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Tháng 1 có bao nhiêu ngày?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7"/>
          <p:cNvSpPr/>
          <p:nvPr/>
        </p:nvSpPr>
        <p:spPr>
          <a:xfrm>
            <a:off x="305290" y="5181125"/>
            <a:ext cx="6906643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Tháng 1 có </a:t>
            </a: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31 ngày</a:t>
            </a:r>
            <a:endParaRPr sz="2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305290" y="5718852"/>
            <a:ext cx="814182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Ngày Tết Dương lich 1 tháng 1 là thứ mấy?</a:t>
            </a:r>
            <a:endParaRPr sz="2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7"/>
          <p:cNvSpPr/>
          <p:nvPr/>
        </p:nvSpPr>
        <p:spPr>
          <a:xfrm>
            <a:off x="316372" y="5715000"/>
            <a:ext cx="814182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Ngày Tết Dương lich 1 tháng 1 là </a:t>
            </a: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thứ bảy.</a:t>
            </a:r>
            <a:endParaRPr sz="2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6096000" y="1944850"/>
            <a:ext cx="681654" cy="533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316491" y="6216210"/>
            <a:ext cx="814182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Ngày 1 tháng 2 cùng năm là thứ mấy?</a:t>
            </a:r>
            <a:endParaRPr sz="2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305291" y="6216210"/>
            <a:ext cx="814182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Ngày 1 tháng 2 cùng năm là </a:t>
            </a: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thứ ba.</a:t>
            </a:r>
            <a:endParaRPr sz="2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7"/>
          <p:cNvSpPr txBox="1"/>
          <p:nvPr/>
        </p:nvSpPr>
        <p:spPr>
          <a:xfrm>
            <a:off x="3098800" y="4110242"/>
            <a:ext cx="762000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0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1066800" y="169894"/>
            <a:ext cx="11658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Bản quyền : FB Đặng Nhật Linh- https://www.facebook.com/nhat.linh.3557440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2"/>
          <p:cNvGrpSpPr/>
          <p:nvPr/>
        </p:nvGrpSpPr>
        <p:grpSpPr>
          <a:xfrm>
            <a:off x="138211" y="1698470"/>
            <a:ext cx="8806778" cy="5032118"/>
            <a:chOff x="-263" y="783"/>
            <a:chExt cx="19167" cy="9080"/>
          </a:xfrm>
        </p:grpSpPr>
        <p:pic>
          <p:nvPicPr>
            <p:cNvPr id="102" name="Google Shape;102;p2" descr="999ba5066198f2db59d550c4dbd2090b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63" y="783"/>
              <a:ext cx="19167" cy="9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Google Shape;103;p2"/>
            <p:cNvSpPr txBox="1"/>
            <p:nvPr/>
          </p:nvSpPr>
          <p:spPr>
            <a:xfrm>
              <a:off x="662" y="2357"/>
              <a:ext cx="4894" cy="1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104;p2"/>
            <p:cNvSpPr txBox="1"/>
            <p:nvPr/>
          </p:nvSpPr>
          <p:spPr>
            <a:xfrm>
              <a:off x="7049" y="2263"/>
              <a:ext cx="4664" cy="1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105;p2"/>
            <p:cNvSpPr txBox="1"/>
            <p:nvPr/>
          </p:nvSpPr>
          <p:spPr>
            <a:xfrm>
              <a:off x="13206" y="2398"/>
              <a:ext cx="4795" cy="1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6" name="Google Shape;106;p2"/>
          <p:cNvSpPr/>
          <p:nvPr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 cap="flat" cmpd="sng">
            <a:solidFill>
              <a:srgbClr val="DC5D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07" name="Google Shape;107;p2"/>
          <p:cNvPicPr preferRelativeResize="0"/>
          <p:nvPr/>
        </p:nvPicPr>
        <p:blipFill rotWithShape="1">
          <a:blip r:embed="rId4">
            <a:alphaModFix/>
          </a:blip>
          <a:srcRect l="15806" t="12258" r="11253" b="65141"/>
          <a:stretch/>
        </p:blipFill>
        <p:spPr>
          <a:xfrm>
            <a:off x="1796623" y="1"/>
            <a:ext cx="5490002" cy="227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2712" y="5258626"/>
            <a:ext cx="1290918" cy="159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34372" y="4918465"/>
            <a:ext cx="1409628" cy="17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 txBox="1"/>
          <p:nvPr/>
        </p:nvSpPr>
        <p:spPr>
          <a:xfrm>
            <a:off x="2865132" y="190596"/>
            <a:ext cx="451699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Yêu cầu cần đạt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CDB4FC-2FA7-4F52-BA04-AB0AA52F1AD0}"/>
              </a:ext>
            </a:extLst>
          </p:cNvPr>
          <p:cNvSpPr txBox="1"/>
          <p:nvPr/>
        </p:nvSpPr>
        <p:spPr>
          <a:xfrm>
            <a:off x="789788" y="2584795"/>
            <a:ext cx="1773682" cy="2893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HS nhận biết được số ngày trong tháng, ngày tròn tháng thông qua tờ lịch tháng 1, 11, 12.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E373DA-9B7F-4034-93A0-45AC21282ADE}"/>
              </a:ext>
            </a:extLst>
          </p:cNvPr>
          <p:cNvSpPr txBox="1"/>
          <p:nvPr/>
        </p:nvSpPr>
        <p:spPr>
          <a:xfrm>
            <a:off x="3554876" y="2488423"/>
            <a:ext cx="2142996" cy="2185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Qua thực hành, luyện tập sẽ phát triển năng lực tư duy và lập luận, năng lực giải quyết vấn đề.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E1457D-D8BE-40BF-88B4-BD77AE7467D5}"/>
              </a:ext>
            </a:extLst>
          </p:cNvPr>
          <p:cNvSpPr txBox="1"/>
          <p:nvPr/>
        </p:nvSpPr>
        <p:spPr>
          <a:xfrm>
            <a:off x="6440846" y="2631458"/>
            <a:ext cx="1909226" cy="324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Qua quan sát, nhận xét, khái quát hóa để giải bài toán sẽ hình thành và phát triển năng lực giải quyết vấn đề và sáng tạo.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228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p8"/>
          <p:cNvGrpSpPr/>
          <p:nvPr/>
        </p:nvGrpSpPr>
        <p:grpSpPr>
          <a:xfrm>
            <a:off x="100854" y="121024"/>
            <a:ext cx="8958086" cy="6602506"/>
            <a:chOff x="134471" y="121024"/>
            <a:chExt cx="11944115" cy="6602506"/>
          </a:xfrm>
        </p:grpSpPr>
        <p:cxnSp>
          <p:nvCxnSpPr>
            <p:cNvPr id="236" name="Google Shape;236;p8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7" name="Google Shape;237;p8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8" name="Google Shape;238;p8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" name="Google Shape;239;p8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40" name="Google Shape;240;p8"/>
          <p:cNvPicPr preferRelativeResize="0"/>
          <p:nvPr/>
        </p:nvPicPr>
        <p:blipFill rotWithShape="1">
          <a:blip r:embed="rId3">
            <a:alphaModFix/>
          </a:blip>
          <a:srcRect l="15806" t="12258" r="11253" b="65141"/>
          <a:stretch/>
        </p:blipFill>
        <p:spPr>
          <a:xfrm>
            <a:off x="1796623" y="1"/>
            <a:ext cx="5490002" cy="227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8"/>
          <p:cNvPicPr preferRelativeResize="0"/>
          <p:nvPr/>
        </p:nvPicPr>
        <p:blipFill rotWithShape="1">
          <a:blip r:embed="rId4">
            <a:alphaModFix/>
          </a:blip>
          <a:srcRect l="4193" t="2191" r="2693" b="6031"/>
          <a:stretch/>
        </p:blipFill>
        <p:spPr>
          <a:xfrm>
            <a:off x="-23129" y="2938717"/>
            <a:ext cx="2333028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8" descr="7025f93bab81e29a45dfc8ebfbf481b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6211" y="1652794"/>
            <a:ext cx="2681339" cy="50526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3" name="Google Shape;243;p8"/>
          <p:cNvGrpSpPr/>
          <p:nvPr/>
        </p:nvGrpSpPr>
        <p:grpSpPr>
          <a:xfrm>
            <a:off x="0" y="4352544"/>
            <a:ext cx="9212580" cy="2505456"/>
            <a:chOff x="-91440" y="4352544"/>
            <a:chExt cx="12283440" cy="2505456"/>
          </a:xfrm>
        </p:grpSpPr>
        <p:pic>
          <p:nvPicPr>
            <p:cNvPr id="244" name="Google Shape;244;p8"/>
            <p:cNvPicPr preferRelativeResize="0"/>
            <p:nvPr/>
          </p:nvPicPr>
          <p:blipFill rotWithShape="1">
            <a:blip r:embed="rId6">
              <a:alphaModFix/>
            </a:blip>
            <a:srcRect t="45600" r="48882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8"/>
            <p:cNvPicPr preferRelativeResize="0"/>
            <p:nvPr/>
          </p:nvPicPr>
          <p:blipFill rotWithShape="1">
            <a:blip r:embed="rId6">
              <a:alphaModFix/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6" name="Google Shape;246;p8"/>
          <p:cNvSpPr txBox="1"/>
          <p:nvPr/>
        </p:nvSpPr>
        <p:spPr>
          <a:xfrm>
            <a:off x="1143385" y="1813252"/>
            <a:ext cx="7262318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-"/>
            </a:pPr>
            <a:r>
              <a:rPr lang="en-US" sz="3600" b="1">
                <a:solidFill>
                  <a:srgbClr val="002060"/>
                </a:solidFill>
                <a:latin typeface="+mn-lt"/>
                <a:sym typeface="Arial"/>
              </a:rPr>
              <a:t>Rèn kĩ năng xem ngày - tháng</a:t>
            </a:r>
            <a:endParaRPr sz="3600" b="1">
              <a:solidFill>
                <a:srgbClr val="002060"/>
              </a:solidFill>
              <a:latin typeface="+mn-lt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-"/>
            </a:pPr>
            <a:r>
              <a:rPr lang="en-US" sz="3600" b="1">
                <a:solidFill>
                  <a:srgbClr val="002060"/>
                </a:solidFill>
                <a:latin typeface="+mn-lt"/>
                <a:sym typeface="Arial"/>
              </a:rPr>
              <a:t>Xem trước bài sau : </a:t>
            </a:r>
            <a:endParaRPr>
              <a:latin typeface="+mn-l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2060"/>
                </a:solidFill>
                <a:latin typeface="+mn-lt"/>
                <a:sym typeface="Arial"/>
              </a:rPr>
              <a:t>“Luyện tập” trang 117 - 118</a:t>
            </a:r>
            <a:endParaRPr sz="3600" b="1">
              <a:solidFill>
                <a:srgbClr val="002060"/>
              </a:solidFill>
              <a:latin typeface="+mn-lt"/>
              <a:sym typeface="Arial"/>
            </a:endParaRPr>
          </a:p>
        </p:txBody>
      </p:sp>
      <p:sp>
        <p:nvSpPr>
          <p:cNvPr id="247" name="Google Shape;247;p8"/>
          <p:cNvSpPr txBox="1"/>
          <p:nvPr/>
        </p:nvSpPr>
        <p:spPr>
          <a:xfrm>
            <a:off x="2503511" y="100040"/>
            <a:ext cx="407622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Củng cố - dặn dò</a:t>
            </a:r>
            <a:endParaRPr sz="4000">
              <a:solidFill>
                <a:srgbClr val="FF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9"/>
          <p:cNvGrpSpPr/>
          <p:nvPr/>
        </p:nvGrpSpPr>
        <p:grpSpPr>
          <a:xfrm>
            <a:off x="100854" y="121024"/>
            <a:ext cx="8958086" cy="6602506"/>
            <a:chOff x="134471" y="121024"/>
            <a:chExt cx="11944115" cy="6602506"/>
          </a:xfrm>
        </p:grpSpPr>
        <p:cxnSp>
          <p:nvCxnSpPr>
            <p:cNvPr id="254" name="Google Shape;254;p9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5" name="Google Shape;255;p9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6" name="Google Shape;256;p9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7" name="Google Shape;257;p9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58" name="Google Shape;258;p9"/>
          <p:cNvPicPr preferRelativeResize="0"/>
          <p:nvPr/>
        </p:nvPicPr>
        <p:blipFill rotWithShape="1">
          <a:blip r:embed="rId3">
            <a:alphaModFix/>
          </a:blip>
          <a:srcRect l="37348" t="19463" b="18295"/>
          <a:stretch/>
        </p:blipFill>
        <p:spPr>
          <a:xfrm rot="850378">
            <a:off x="7415206" y="193124"/>
            <a:ext cx="2047960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9"/>
          <p:cNvPicPr preferRelativeResize="0"/>
          <p:nvPr/>
        </p:nvPicPr>
        <p:blipFill rotWithShape="1">
          <a:blip r:embed="rId3">
            <a:alphaModFix/>
          </a:blip>
          <a:srcRect l="37348" t="19463" b="18295"/>
          <a:stretch/>
        </p:blipFill>
        <p:spPr>
          <a:xfrm rot="2528252">
            <a:off x="7764470" y="524666"/>
            <a:ext cx="1661796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9"/>
          <p:cNvPicPr preferRelativeResize="0"/>
          <p:nvPr/>
        </p:nvPicPr>
        <p:blipFill rotWithShape="1">
          <a:blip r:embed="rId4">
            <a:alphaModFix/>
          </a:blip>
          <a:srcRect l="4193" t="2191" r="2693" b="6031"/>
          <a:stretch/>
        </p:blipFill>
        <p:spPr>
          <a:xfrm>
            <a:off x="85060" y="2938717"/>
            <a:ext cx="2333028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9" descr="7025f93bab81e29a45dfc8ebfbf481b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97497" y="1835122"/>
            <a:ext cx="2681339" cy="50526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9"/>
          <p:cNvGrpSpPr/>
          <p:nvPr/>
        </p:nvGrpSpPr>
        <p:grpSpPr>
          <a:xfrm>
            <a:off x="0" y="4352544"/>
            <a:ext cx="9212580" cy="2505456"/>
            <a:chOff x="-91440" y="4352544"/>
            <a:chExt cx="12283440" cy="2505456"/>
          </a:xfrm>
        </p:grpSpPr>
        <p:pic>
          <p:nvPicPr>
            <p:cNvPr id="263" name="Google Shape;263;p9"/>
            <p:cNvPicPr preferRelativeResize="0"/>
            <p:nvPr/>
          </p:nvPicPr>
          <p:blipFill rotWithShape="1">
            <a:blip r:embed="rId6">
              <a:alphaModFix/>
            </a:blip>
            <a:srcRect t="45600" r="48882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9"/>
            <p:cNvPicPr preferRelativeResize="0"/>
            <p:nvPr/>
          </p:nvPicPr>
          <p:blipFill rotWithShape="1">
            <a:blip r:embed="rId6">
              <a:alphaModFix/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5" name="Google Shape;26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14066">
            <a:off x="151424" y="471816"/>
            <a:ext cx="1524347" cy="72406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9"/>
          <p:cNvSpPr txBox="1"/>
          <p:nvPr/>
        </p:nvSpPr>
        <p:spPr>
          <a:xfrm>
            <a:off x="948736" y="1664284"/>
            <a:ext cx="752558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Tạm biệt và hẹn gặp lại các con vào những tiết học sau!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6422572" y="4939393"/>
            <a:ext cx="2721429" cy="1175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2991" y="-771525"/>
            <a:ext cx="457200" cy="4572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361277" y="1005589"/>
            <a:ext cx="8313492" cy="4759367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24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685800">
              <a:buClrTx/>
              <a:buFont typeface="Wingdings" panose="05000000000000000000" pitchFamily="2" charset="2"/>
              <a:buChar char="Ø"/>
              <a:defRPr/>
            </a:pP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con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 defTabSz="685800">
              <a:buClrTx/>
              <a:buFont typeface="Wingdings" panose="05000000000000000000" pitchFamily="2" charset="2"/>
              <a:buChar char="Ø"/>
              <a:defRPr/>
            </a:pP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chướng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 defTabSz="685800">
              <a:buClrTx/>
              <a:buFont typeface="Wingdings" panose="05000000000000000000" pitchFamily="2" charset="2"/>
              <a:buChar char="Ø"/>
              <a:defRPr/>
            </a:pP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chướng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7931693" y="4172293"/>
            <a:ext cx="1373016" cy="1830398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49130" y="4887973"/>
            <a:ext cx="1265766" cy="89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1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136760" y="4589564"/>
            <a:ext cx="1158041" cy="1091003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1441534" y="3390668"/>
            <a:ext cx="1500686" cy="1171437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2721361" y="4218670"/>
            <a:ext cx="1149046" cy="1361036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3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/>
        </p:blipFill>
        <p:spPr>
          <a:xfrm>
            <a:off x="3786674" y="3644458"/>
            <a:ext cx="1466166" cy="1294935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/>
        </p:blipFill>
        <p:spPr>
          <a:xfrm>
            <a:off x="4379494" y="4690666"/>
            <a:ext cx="1404416" cy="1206671"/>
          </a:xfrm>
          <a:prstGeom prst="rect">
            <a:avLst/>
          </a:prstGeom>
        </p:spPr>
      </p:pic>
      <p:pic>
        <p:nvPicPr>
          <p:cNvPr id="28" name="o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490" b="83724" l="54832" r="61933">
                        <a14:foregroundMark x1="58638" y1="74609" x2="58638" y2="74609"/>
                        <a14:foregroundMark x1="57687" y1="76823" x2="57687" y2="76823"/>
                        <a14:foregroundMark x1="57906" y1="78125" x2="57906" y2="78125"/>
                        <a14:foregroundMark x1="58785" y1="78125" x2="58785" y2="78125"/>
                        <a14:foregroundMark x1="58785" y1="78125" x2="57687" y2="76172"/>
                      </a14:backgroundRemoval>
                    </a14:imgEffect>
                  </a14:imgLayer>
                </a14:imgProps>
              </a:ext>
            </a:extLst>
          </a:blip>
          <a:srcRect l="54593" t="70041" r="38009" b="16362"/>
          <a:stretch/>
        </p:blipFill>
        <p:spPr>
          <a:xfrm>
            <a:off x="5764485" y="4589564"/>
            <a:ext cx="1082843" cy="1468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6422572" y="4939393"/>
            <a:ext cx="2721429" cy="1175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7007128" y="2962564"/>
            <a:ext cx="2201429" cy="2934773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44771" y="4892107"/>
            <a:ext cx="1056774" cy="749573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522991" y="-771525"/>
            <a:ext cx="457200" cy="457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22" y="857250"/>
            <a:ext cx="1444754" cy="144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363434" y="1371601"/>
            <a:ext cx="8417132" cy="2976029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18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1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100" b="1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326641" y="943303"/>
            <a:ext cx="2219917" cy="6857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</a:p>
        </p:txBody>
      </p:sp>
      <p:sp>
        <p:nvSpPr>
          <p:cNvPr id="4" name="Đáp án"/>
          <p:cNvSpPr/>
          <p:nvPr/>
        </p:nvSpPr>
        <p:spPr>
          <a:xfrm>
            <a:off x="696463" y="3688899"/>
            <a:ext cx="7850874" cy="12109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73749" y="1990456"/>
            <a:ext cx="5700921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sáng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22991" y="-771525"/>
            <a:ext cx="457200" cy="4572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7285541" y="5062098"/>
            <a:ext cx="1690557" cy="938652"/>
          </a:xfrm>
          <a:prstGeom prst="rect">
            <a:avLst/>
          </a:prstGeom>
        </p:spPr>
      </p:pic>
      <p:pic>
        <p:nvPicPr>
          <p:cNvPr id="1026" name="Picture 2" descr="Cách vẽ đồng hồ báo thức mới nhất 2021 - Vẽ.vn">
            <a:extLst>
              <a:ext uri="{FF2B5EF4-FFF2-40B4-BE49-F238E27FC236}">
                <a16:creationId xmlns:a16="http://schemas.microsoft.com/office/drawing/2014/main" id="{EAABE71F-5FA6-4824-9F82-EE728ED36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677" y="1762842"/>
            <a:ext cx="1769024" cy="1763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57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953277" y="1241015"/>
            <a:ext cx="7841464" cy="3351114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18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1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100" b="1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84974" y="943303"/>
            <a:ext cx="2061584" cy="627817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</a:p>
        </p:txBody>
      </p:sp>
      <p:sp>
        <p:nvSpPr>
          <p:cNvPr id="4" name="Đáp án"/>
          <p:cNvSpPr/>
          <p:nvPr/>
        </p:nvSpPr>
        <p:spPr>
          <a:xfrm>
            <a:off x="1198393" y="3898490"/>
            <a:ext cx="7290921" cy="110857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15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3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990688" y="2430111"/>
            <a:ext cx="5402982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65" y="943303"/>
            <a:ext cx="702123" cy="84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266923" y="1229053"/>
            <a:ext cx="371517" cy="36622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55599" y="-771525"/>
            <a:ext cx="424591" cy="424591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7406118" y="5062098"/>
            <a:ext cx="1569980" cy="871704"/>
          </a:xfrm>
          <a:prstGeom prst="rect">
            <a:avLst/>
          </a:prstGeom>
        </p:spPr>
      </p:pic>
      <p:pic>
        <p:nvPicPr>
          <p:cNvPr id="2050" name="Picture 2" descr="Dạy bé vẽ và tô màu chiếc đồng hồ báo thức | How to Draw a Alarm Clock for  Kids. mới nhất 2021 - Vẽ.vn">
            <a:extLst>
              <a:ext uri="{FF2B5EF4-FFF2-40B4-BE49-F238E27FC236}">
                <a16:creationId xmlns:a16="http://schemas.microsoft.com/office/drawing/2014/main" id="{93241EC9-0864-4694-A114-47B31A70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480" y="2090649"/>
            <a:ext cx="2424434" cy="135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00050" y="1371601"/>
            <a:ext cx="8443700" cy="3660608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18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1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100" b="1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326641" y="943303"/>
            <a:ext cx="2219917" cy="6857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</a:p>
        </p:txBody>
      </p:sp>
      <p:sp>
        <p:nvSpPr>
          <p:cNvPr id="4" name="Đáp án"/>
          <p:cNvSpPr/>
          <p:nvPr/>
        </p:nvSpPr>
        <p:spPr>
          <a:xfrm>
            <a:off x="696463" y="3688899"/>
            <a:ext cx="7850874" cy="12109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18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13152" y="1953168"/>
            <a:ext cx="5442837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sáng</a:t>
            </a:r>
            <a:endParaRPr lang="en-US" sz="3300" b="1" kern="1200" dirty="0">
              <a:ln w="0"/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22991" y="-771525"/>
            <a:ext cx="457200" cy="4572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7285541" y="5062098"/>
            <a:ext cx="1690557" cy="9386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42A786-9B0F-4213-8972-726D44F0E31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883" t="6279" r="11883" b="4582"/>
          <a:stretch/>
        </p:blipFill>
        <p:spPr>
          <a:xfrm>
            <a:off x="7240019" y="1903355"/>
            <a:ext cx="1516905" cy="147086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5201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38415" y="1401490"/>
            <a:ext cx="8443700" cy="3660608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18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1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100" b="1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326641" y="943303"/>
            <a:ext cx="2219917" cy="6857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</a:p>
        </p:txBody>
      </p:sp>
      <p:sp>
        <p:nvSpPr>
          <p:cNvPr id="4" name="Đáp án"/>
          <p:cNvSpPr/>
          <p:nvPr/>
        </p:nvSpPr>
        <p:spPr>
          <a:xfrm>
            <a:off x="696463" y="3688899"/>
            <a:ext cx="7850874" cy="12109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8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18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5796" y="1953168"/>
            <a:ext cx="5612716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Cho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đang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tối</a:t>
            </a:r>
            <a:endParaRPr lang="en-US" sz="3300" b="1" kern="1200" dirty="0">
              <a:ln w="0"/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22991" y="-771525"/>
            <a:ext cx="457200" cy="4572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7285541" y="5062098"/>
            <a:ext cx="1690557" cy="9386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FF15D19-7424-43B7-8D2C-6E0720B7C6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62947" y="1401490"/>
            <a:ext cx="2342663" cy="219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00050" y="1371601"/>
            <a:ext cx="8443700" cy="3660608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18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1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100" b="1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326641" y="943303"/>
            <a:ext cx="2219917" cy="6857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</a:p>
        </p:txBody>
      </p:sp>
      <p:sp>
        <p:nvSpPr>
          <p:cNvPr id="4" name="Đáp án"/>
          <p:cNvSpPr/>
          <p:nvPr/>
        </p:nvSpPr>
        <p:spPr>
          <a:xfrm>
            <a:off x="696463" y="3688899"/>
            <a:ext cx="7850874" cy="12109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24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49646" y="1953168"/>
            <a:ext cx="5769849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22991" y="-771525"/>
            <a:ext cx="457200" cy="4572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7285541" y="5062098"/>
            <a:ext cx="1690557" cy="9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00050" y="1371601"/>
            <a:ext cx="8443700" cy="3660608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18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1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100" b="1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326641" y="943303"/>
            <a:ext cx="2219917" cy="6857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7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</a:p>
        </p:txBody>
      </p:sp>
      <p:sp>
        <p:nvSpPr>
          <p:cNvPr id="4" name="Đáp án"/>
          <p:cNvSpPr/>
          <p:nvPr/>
        </p:nvSpPr>
        <p:spPr>
          <a:xfrm>
            <a:off x="696463" y="3688899"/>
            <a:ext cx="7850874" cy="12109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60 </a:t>
            </a:r>
            <a:r>
              <a:rPr lang="en-US" sz="18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85714" y="1953168"/>
            <a:ext cx="5697715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00" b="1" kern="1200" dirty="0" err="1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r>
              <a:rPr lang="en-US" sz="3300" b="1" kern="1200" dirty="0">
                <a:ln w="0"/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  <a:defRPr/>
            </a:pPr>
            <a:r>
              <a:rPr lang="en-US" altLang="en-US" sz="2100" kern="1200">
                <a:solidFill>
                  <a:srgbClr val="DC2608"/>
                </a:solidFill>
                <a:ea typeface="+mn-ea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22991" y="-771525"/>
            <a:ext cx="457200" cy="4572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7285541" y="5062098"/>
            <a:ext cx="1690557" cy="9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843</Words>
  <Application>Microsoft Office PowerPoint</Application>
  <PresentationFormat>On-screen Show (4:3)</PresentationFormat>
  <Paragraphs>194</Paragraphs>
  <Slides>19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 Black</vt:lpstr>
      <vt:lpstr>Arial</vt:lpstr>
      <vt:lpstr>Times New Roman</vt:lpstr>
      <vt:lpstr>Calibri</vt:lpstr>
      <vt:lpstr>Wingdings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Thu Hường</cp:lastModifiedBy>
  <cp:revision>1</cp:revision>
  <dcterms:created xsi:type="dcterms:W3CDTF">2021-06-08T08:50:02Z</dcterms:created>
  <dcterms:modified xsi:type="dcterms:W3CDTF">2021-12-19T09:56:40Z</dcterms:modified>
</cp:coreProperties>
</file>