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68" r:id="rId15"/>
  </p:sldIdLst>
  <p:sldSz cx="12192000" cy="6858000"/>
  <p:notesSz cx="6858000" cy="9144000"/>
  <p:embeddedFontLst>
    <p:embeddedFont>
      <p:font typeface="Calibri" panose="020F050202020403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 roundtripDataSignature="AMtx7mizTUV+MJiJBHpOlpBnsui1H+vQ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42755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US"/>
              <a:t>Thầy cô ấn vào số câu để đến phần câu hỏi.</a:t>
            </a:r>
            <a:endParaRPr/>
          </a:p>
          <a:p>
            <a:pPr marL="171450" lvl="0" indent="-171450" algn="l" rtl="0">
              <a:spcBef>
                <a:spcPts val="0"/>
              </a:spcBef>
              <a:spcAft>
                <a:spcPts val="0"/>
              </a:spcAft>
              <a:buClr>
                <a:schemeClr val="dk1"/>
              </a:buClr>
              <a:buSzPts val="1200"/>
              <a:buFont typeface="Calibri"/>
              <a:buChar char="-"/>
            </a:pPr>
            <a:r>
              <a:rPr lang="en-US"/>
              <a:t>Trả lời câu hỏi xog ấn nút trở về để về màn hình đầu tiên. Sau đó ấn chuột vào bạn nhỏ đang bơi để đi chuyển chặng 1, lần lượt với các chặng 2,3,4.</a:t>
            </a:r>
            <a:endParaRPr/>
          </a:p>
          <a:p>
            <a:pPr marL="171450" lvl="0" indent="-95250" algn="l" rtl="0">
              <a:spcBef>
                <a:spcPts val="0"/>
              </a:spcBef>
              <a:spcAft>
                <a:spcPts val="0"/>
              </a:spcAft>
              <a:buClr>
                <a:schemeClr val="dk1"/>
              </a:buClr>
              <a:buSzPts val="1200"/>
              <a:buFont typeface="Calibri"/>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Thầy cô ấn chuột vào vị trí bất kì để hiện đáp án</a:t>
            </a:r>
            <a:endParaRPr/>
          </a:p>
          <a:p>
            <a:pPr marL="0" lvl="0" indent="0" algn="l" rtl="0">
              <a:spcBef>
                <a:spcPts val="0"/>
              </a:spcBef>
              <a:spcAft>
                <a:spcPts val="0"/>
              </a:spcAft>
              <a:buNone/>
            </a:pPr>
            <a:r>
              <a:rPr lang="en-US"/>
              <a:t>- Ấn chuột vào nút trở về để quay lại màn hình bắt đầu.</a:t>
            </a:r>
            <a:endParaRPr/>
          </a:p>
        </p:txBody>
      </p:sp>
      <p:sp>
        <p:nvSpPr>
          <p:cNvPr id="140" name="Google Shape;1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5" name="Google Shape;85;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仅标题">
  <p:cSld name="1_仅标题">
    <p:spTree>
      <p:nvGrpSpPr>
        <p:cNvPr id="1" name="Shape 31"/>
        <p:cNvGrpSpPr/>
        <p:nvPr/>
      </p:nvGrpSpPr>
      <p:grpSpPr>
        <a:xfrm>
          <a:off x="0" y="0"/>
          <a:ext cx="0" cy="0"/>
          <a:chOff x="0" y="0"/>
          <a:chExt cx="0" cy="0"/>
        </a:xfrm>
      </p:grpSpPr>
      <p:sp>
        <p:nvSpPr>
          <p:cNvPr id="32" name="Google Shape;32;p19"/>
          <p:cNvSpPr/>
          <p:nvPr/>
        </p:nvSpPr>
        <p:spPr>
          <a:xfrm>
            <a:off x="0" y="3"/>
            <a:ext cx="12192000" cy="5758149"/>
          </a:xfrm>
          <a:prstGeom prst="rect">
            <a:avLst/>
          </a:prstGeom>
          <a:solidFill>
            <a:srgbClr val="B1DE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99">
              <a:solidFill>
                <a:schemeClr val="lt1"/>
              </a:solidFill>
              <a:latin typeface="Calibri"/>
              <a:ea typeface="Calibri"/>
              <a:cs typeface="Calibri"/>
              <a:sym typeface="Calibri"/>
            </a:endParaRPr>
          </a:p>
        </p:txBody>
      </p:sp>
      <p:sp>
        <p:nvSpPr>
          <p:cNvPr id="33" name="Google Shape;33;p19"/>
          <p:cNvSpPr/>
          <p:nvPr/>
        </p:nvSpPr>
        <p:spPr>
          <a:xfrm>
            <a:off x="0" y="3349128"/>
            <a:ext cx="12192000" cy="2305624"/>
          </a:xfrm>
          <a:prstGeom prst="rect">
            <a:avLst/>
          </a:prstGeom>
          <a:solidFill>
            <a:srgbClr val="7FCD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99">
              <a:solidFill>
                <a:schemeClr val="lt1"/>
              </a:solidFill>
              <a:latin typeface="Calibri"/>
              <a:ea typeface="Calibri"/>
              <a:cs typeface="Calibri"/>
              <a:sym typeface="Calibri"/>
            </a:endParaRPr>
          </a:p>
        </p:txBody>
      </p:sp>
      <p:pic>
        <p:nvPicPr>
          <p:cNvPr id="34" name="Google Shape;34;p19"/>
          <p:cNvPicPr preferRelativeResize="0"/>
          <p:nvPr/>
        </p:nvPicPr>
        <p:blipFill rotWithShape="1">
          <a:blip r:embed="rId2">
            <a:alphaModFix/>
          </a:blip>
          <a:srcRect/>
          <a:stretch/>
        </p:blipFill>
        <p:spPr>
          <a:xfrm>
            <a:off x="1508642" y="3676182"/>
            <a:ext cx="1367967" cy="818475"/>
          </a:xfrm>
          <a:prstGeom prst="rect">
            <a:avLst/>
          </a:prstGeom>
          <a:noFill/>
          <a:ln>
            <a:noFill/>
          </a:ln>
        </p:spPr>
      </p:pic>
      <p:pic>
        <p:nvPicPr>
          <p:cNvPr id="35" name="Google Shape;35;p19"/>
          <p:cNvPicPr preferRelativeResize="0"/>
          <p:nvPr/>
        </p:nvPicPr>
        <p:blipFill rotWithShape="1">
          <a:blip r:embed="rId3">
            <a:alphaModFix/>
          </a:blip>
          <a:srcRect/>
          <a:stretch/>
        </p:blipFill>
        <p:spPr>
          <a:xfrm>
            <a:off x="9528827" y="2907956"/>
            <a:ext cx="2435276" cy="1457061"/>
          </a:xfrm>
          <a:prstGeom prst="rect">
            <a:avLst/>
          </a:prstGeom>
          <a:noFill/>
          <a:ln>
            <a:noFill/>
          </a:ln>
        </p:spPr>
      </p:pic>
      <p:sp>
        <p:nvSpPr>
          <p:cNvPr id="36" name="Google Shape;36;p19"/>
          <p:cNvSpPr/>
          <p:nvPr/>
        </p:nvSpPr>
        <p:spPr>
          <a:xfrm>
            <a:off x="0" y="5654752"/>
            <a:ext cx="12192000" cy="1203248"/>
          </a:xfrm>
          <a:prstGeom prst="rect">
            <a:avLst/>
          </a:prstGeom>
          <a:solidFill>
            <a:srgbClr val="CED6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99">
              <a:solidFill>
                <a:schemeClr val="lt1"/>
              </a:solidFill>
              <a:latin typeface="Calibri"/>
              <a:ea typeface="Calibri"/>
              <a:cs typeface="Calibri"/>
              <a:sym typeface="Calibri"/>
            </a:endParaRPr>
          </a:p>
        </p:txBody>
      </p:sp>
      <p:sp>
        <p:nvSpPr>
          <p:cNvPr id="37" name="Google Shape;37;p19"/>
          <p:cNvSpPr/>
          <p:nvPr/>
        </p:nvSpPr>
        <p:spPr>
          <a:xfrm>
            <a:off x="0" y="5372103"/>
            <a:ext cx="12192000" cy="532941"/>
          </a:xfrm>
          <a:prstGeom prst="rect">
            <a:avLst/>
          </a:prstGeom>
          <a:solidFill>
            <a:srgbClr val="80BB4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399">
              <a:solidFill>
                <a:schemeClr val="lt1"/>
              </a:solidFill>
              <a:latin typeface="Calibri"/>
              <a:ea typeface="Calibri"/>
              <a:cs typeface="Calibri"/>
              <a:sym typeface="Calibri"/>
            </a:endParaRPr>
          </a:p>
        </p:txBody>
      </p:sp>
      <p:pic>
        <p:nvPicPr>
          <p:cNvPr id="38" name="Google Shape;38;p19"/>
          <p:cNvPicPr preferRelativeResize="0"/>
          <p:nvPr/>
        </p:nvPicPr>
        <p:blipFill rotWithShape="1">
          <a:blip r:embed="rId4">
            <a:alphaModFix/>
          </a:blip>
          <a:srcRect/>
          <a:stretch/>
        </p:blipFill>
        <p:spPr>
          <a:xfrm>
            <a:off x="2192627" y="220338"/>
            <a:ext cx="7725907" cy="6037244"/>
          </a:xfrm>
          <a:prstGeom prst="rect">
            <a:avLst/>
          </a:prstGeom>
          <a:noFill/>
          <a:ln>
            <a:noFill/>
          </a:ln>
        </p:spPr>
      </p:pic>
      <p:pic>
        <p:nvPicPr>
          <p:cNvPr id="39" name="Google Shape;39;p19"/>
          <p:cNvPicPr preferRelativeResize="0"/>
          <p:nvPr/>
        </p:nvPicPr>
        <p:blipFill rotWithShape="1">
          <a:blip r:embed="rId5">
            <a:alphaModFix/>
          </a:blip>
          <a:srcRect/>
          <a:stretch/>
        </p:blipFill>
        <p:spPr>
          <a:xfrm>
            <a:off x="328801" y="5654757"/>
            <a:ext cx="3727652" cy="719113"/>
          </a:xfrm>
          <a:prstGeom prst="rect">
            <a:avLst/>
          </a:prstGeom>
          <a:noFill/>
          <a:ln>
            <a:noFill/>
          </a:ln>
        </p:spPr>
      </p:pic>
      <p:pic>
        <p:nvPicPr>
          <p:cNvPr id="40" name="Google Shape;40;p19"/>
          <p:cNvPicPr preferRelativeResize="0"/>
          <p:nvPr/>
        </p:nvPicPr>
        <p:blipFill rotWithShape="1">
          <a:blip r:embed="rId5">
            <a:alphaModFix/>
          </a:blip>
          <a:srcRect/>
          <a:stretch/>
        </p:blipFill>
        <p:spPr>
          <a:xfrm>
            <a:off x="8170362" y="5654756"/>
            <a:ext cx="3727652" cy="719113"/>
          </a:xfrm>
          <a:prstGeom prst="rect">
            <a:avLst/>
          </a:prstGeom>
          <a:noFill/>
          <a:ln>
            <a:noFill/>
          </a:ln>
        </p:spPr>
      </p:pic>
      <p:pic>
        <p:nvPicPr>
          <p:cNvPr id="41" name="Google Shape;41;p19"/>
          <p:cNvPicPr preferRelativeResize="0"/>
          <p:nvPr/>
        </p:nvPicPr>
        <p:blipFill rotWithShape="1">
          <a:blip r:embed="rId3">
            <a:alphaModFix/>
          </a:blip>
          <a:srcRect/>
          <a:stretch/>
        </p:blipFill>
        <p:spPr>
          <a:xfrm>
            <a:off x="213145" y="448795"/>
            <a:ext cx="2665931" cy="1595064"/>
          </a:xfrm>
          <a:prstGeom prst="rect">
            <a:avLst/>
          </a:prstGeom>
          <a:noFill/>
          <a:ln>
            <a:noFill/>
          </a:ln>
        </p:spPr>
      </p:pic>
      <p:pic>
        <p:nvPicPr>
          <p:cNvPr id="42" name="Google Shape;42;p19"/>
          <p:cNvPicPr preferRelativeResize="0"/>
          <p:nvPr/>
        </p:nvPicPr>
        <p:blipFill rotWithShape="1">
          <a:blip r:embed="rId6">
            <a:alphaModFix/>
          </a:blip>
          <a:srcRect/>
          <a:stretch/>
        </p:blipFill>
        <p:spPr>
          <a:xfrm>
            <a:off x="6340401" y="5377068"/>
            <a:ext cx="1977089" cy="1327611"/>
          </a:xfrm>
          <a:prstGeom prst="rect">
            <a:avLst/>
          </a:prstGeom>
          <a:noFill/>
          <a:ln>
            <a:noFill/>
          </a:ln>
        </p:spPr>
      </p:pic>
      <p:pic>
        <p:nvPicPr>
          <p:cNvPr id="43" name="Google Shape;43;p19"/>
          <p:cNvPicPr preferRelativeResize="0"/>
          <p:nvPr/>
        </p:nvPicPr>
        <p:blipFill rotWithShape="1">
          <a:blip r:embed="rId7">
            <a:alphaModFix/>
          </a:blip>
          <a:srcRect/>
          <a:stretch/>
        </p:blipFill>
        <p:spPr>
          <a:xfrm>
            <a:off x="9464051" y="4648053"/>
            <a:ext cx="932800" cy="1916023"/>
          </a:xfrm>
          <a:prstGeom prst="rect">
            <a:avLst/>
          </a:prstGeom>
          <a:noFill/>
          <a:ln>
            <a:noFill/>
          </a:ln>
        </p:spPr>
      </p:pic>
      <p:pic>
        <p:nvPicPr>
          <p:cNvPr id="44" name="Google Shape;44;p19"/>
          <p:cNvPicPr preferRelativeResize="0"/>
          <p:nvPr/>
        </p:nvPicPr>
        <p:blipFill rotWithShape="1">
          <a:blip r:embed="rId8">
            <a:alphaModFix/>
          </a:blip>
          <a:srcRect/>
          <a:stretch/>
        </p:blipFill>
        <p:spPr>
          <a:xfrm>
            <a:off x="1374633" y="4523516"/>
            <a:ext cx="1533823" cy="2175240"/>
          </a:xfrm>
          <a:prstGeom prst="rect">
            <a:avLst/>
          </a:prstGeom>
          <a:noFill/>
          <a:ln>
            <a:noFill/>
          </a:ln>
        </p:spPr>
      </p:pic>
      <p:sp>
        <p:nvSpPr>
          <p:cNvPr id="45" name="Google Shape;4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6.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slide" Target="slide3.xml"/><Relationship Id="rId1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06" name="Google Shape;106;p1"/>
          <p:cNvPicPr preferRelativeResize="0">
            <a:picLocks noGrp="1"/>
          </p:cNvPicPr>
          <p:nvPr>
            <p:ph type="body" idx="1"/>
          </p:nvPr>
        </p:nvPicPr>
        <p:blipFill rotWithShape="1">
          <a:blip r:embed="rId3">
            <a:alphaModFix/>
          </a:blip>
          <a:srcRect/>
          <a:stretch/>
        </p:blipFill>
        <p:spPr>
          <a:xfrm>
            <a:off x="0" y="1295400"/>
            <a:ext cx="12192000" cy="5562600"/>
          </a:xfrm>
          <a:prstGeom prst="rect">
            <a:avLst/>
          </a:prstGeom>
          <a:noFill/>
          <a:ln>
            <a:noFill/>
          </a:ln>
        </p:spPr>
      </p:pic>
      <p:sp>
        <p:nvSpPr>
          <p:cNvPr id="107" name="Google Shape;107;p1"/>
          <p:cNvSpPr txBox="1"/>
          <p:nvPr/>
        </p:nvSpPr>
        <p:spPr>
          <a:xfrm>
            <a:off x="0" y="0"/>
            <a:ext cx="12192000" cy="1295400"/>
          </a:xfrm>
          <a:prstGeom prst="rect">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9356"/>
              </a:buClr>
              <a:buSzPts val="5400"/>
              <a:buFont typeface="Times New Roman"/>
              <a:buNone/>
            </a:pPr>
            <a:r>
              <a:rPr lang="en-US" sz="5400" b="1" i="0" u="none" strike="noStrike" cap="none">
                <a:solidFill>
                  <a:srgbClr val="FF9356"/>
                </a:solidFill>
                <a:latin typeface="+mn-lt"/>
                <a:ea typeface="Times New Roman"/>
                <a:cs typeface="Times New Roman"/>
                <a:sym typeface="Times New Roman"/>
              </a:rPr>
              <a:t>CUỘC THI BƠI LỘI</a:t>
            </a:r>
            <a:endParaRPr>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250"/>
        <p:cNvGrpSpPr/>
        <p:nvPr/>
      </p:nvGrpSpPr>
      <p:grpSpPr>
        <a:xfrm>
          <a:off x="0" y="0"/>
          <a:ext cx="0" cy="0"/>
          <a:chOff x="0" y="0"/>
          <a:chExt cx="0" cy="0"/>
        </a:xfrm>
      </p:grpSpPr>
      <p:grpSp>
        <p:nvGrpSpPr>
          <p:cNvPr id="251" name="Google Shape;251;p10"/>
          <p:cNvGrpSpPr/>
          <p:nvPr/>
        </p:nvGrpSpPr>
        <p:grpSpPr>
          <a:xfrm>
            <a:off x="-228440" y="-115614"/>
            <a:ext cx="12420440" cy="6858000"/>
            <a:chOff x="-228440" y="0"/>
            <a:chExt cx="12420440" cy="6858000"/>
          </a:xfrm>
        </p:grpSpPr>
        <p:sp>
          <p:nvSpPr>
            <p:cNvPr id="252" name="Google Shape;252;p10"/>
            <p:cNvSpPr/>
            <p:nvPr/>
          </p:nvSpPr>
          <p:spPr>
            <a:xfrm>
              <a:off x="318053" y="304801"/>
              <a:ext cx="11449878" cy="6294782"/>
            </a:xfrm>
            <a:prstGeom prst="roundRect">
              <a:avLst>
                <a:gd name="adj" fmla="val 16667"/>
              </a:avLst>
            </a:prstGeom>
            <a:solidFill>
              <a:schemeClr val="lt1"/>
            </a:solidFill>
            <a:ln w="38100" cap="flat" cmpd="sng">
              <a:solidFill>
                <a:srgbClr val="99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3" name="Google Shape;253;p10"/>
            <p:cNvPicPr preferRelativeResize="0"/>
            <p:nvPr/>
          </p:nvPicPr>
          <p:blipFill rotWithShape="1">
            <a:blip r:embed="rId3">
              <a:alphaModFix/>
            </a:blip>
            <a:srcRect r="83500" b="67837"/>
            <a:stretch/>
          </p:blipFill>
          <p:spPr>
            <a:xfrm>
              <a:off x="0" y="0"/>
              <a:ext cx="1121664" cy="1228881"/>
            </a:xfrm>
            <a:prstGeom prst="rect">
              <a:avLst/>
            </a:prstGeom>
            <a:noFill/>
            <a:ln>
              <a:noFill/>
            </a:ln>
          </p:spPr>
        </p:pic>
        <p:pic>
          <p:nvPicPr>
            <p:cNvPr id="254" name="Google Shape;254;p10"/>
            <p:cNvPicPr preferRelativeResize="0"/>
            <p:nvPr/>
          </p:nvPicPr>
          <p:blipFill rotWithShape="1">
            <a:blip r:embed="rId4">
              <a:alphaModFix/>
            </a:blip>
            <a:srcRect l="81842" t="-10451" b="9412"/>
            <a:stretch/>
          </p:blipFill>
          <p:spPr>
            <a:xfrm>
              <a:off x="10880397" y="5972384"/>
              <a:ext cx="1311603" cy="885616"/>
            </a:xfrm>
            <a:prstGeom prst="rect">
              <a:avLst/>
            </a:prstGeom>
            <a:noFill/>
            <a:ln>
              <a:noFill/>
            </a:ln>
          </p:spPr>
        </p:pic>
        <p:pic>
          <p:nvPicPr>
            <p:cNvPr id="255" name="Google Shape;255;p10"/>
            <p:cNvPicPr preferRelativeResize="0"/>
            <p:nvPr/>
          </p:nvPicPr>
          <p:blipFill rotWithShape="1">
            <a:blip r:embed="rId5">
              <a:alphaModFix/>
            </a:blip>
            <a:srcRect l="24896" r="20119" b="33390"/>
            <a:stretch/>
          </p:blipFill>
          <p:spPr>
            <a:xfrm flipH="1">
              <a:off x="-228440" y="6356813"/>
              <a:ext cx="2276695" cy="501187"/>
            </a:xfrm>
            <a:prstGeom prst="rect">
              <a:avLst/>
            </a:prstGeom>
            <a:noFill/>
            <a:ln>
              <a:noFill/>
            </a:ln>
          </p:spPr>
        </p:pic>
        <p:pic>
          <p:nvPicPr>
            <p:cNvPr id="256" name="Google Shape;256;p10"/>
            <p:cNvPicPr preferRelativeResize="0"/>
            <p:nvPr/>
          </p:nvPicPr>
          <p:blipFill rotWithShape="1">
            <a:blip r:embed="rId6">
              <a:alphaModFix/>
            </a:blip>
            <a:srcRect l="73099" r="2958" b="67481"/>
            <a:stretch/>
          </p:blipFill>
          <p:spPr>
            <a:xfrm>
              <a:off x="10343036" y="0"/>
              <a:ext cx="1848964" cy="1411491"/>
            </a:xfrm>
            <a:prstGeom prst="rect">
              <a:avLst/>
            </a:prstGeom>
            <a:noFill/>
            <a:ln>
              <a:noFill/>
            </a:ln>
          </p:spPr>
        </p:pic>
      </p:grpSp>
      <p:sp>
        <p:nvSpPr>
          <p:cNvPr id="257" name="Google Shape;257;p10"/>
          <p:cNvSpPr/>
          <p:nvPr/>
        </p:nvSpPr>
        <p:spPr>
          <a:xfrm>
            <a:off x="1360356" y="446791"/>
            <a:ext cx="614755" cy="614828"/>
          </a:xfrm>
          <a:prstGeom prst="ellipse">
            <a:avLst/>
          </a:prstGeom>
          <a:solidFill>
            <a:srgbClr val="00B05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3200" b="1">
                <a:solidFill>
                  <a:srgbClr val="FFFFFF"/>
                </a:solidFill>
                <a:latin typeface="Arial"/>
                <a:ea typeface="Arial"/>
                <a:cs typeface="Arial"/>
                <a:sym typeface="Arial"/>
              </a:rPr>
              <a:t>2</a:t>
            </a:r>
            <a:endParaRPr sz="3200" b="1">
              <a:solidFill>
                <a:srgbClr val="FFFFFF"/>
              </a:solidFill>
              <a:latin typeface="Arial"/>
              <a:ea typeface="Arial"/>
              <a:cs typeface="Arial"/>
              <a:sym typeface="Arial"/>
            </a:endParaRPr>
          </a:p>
        </p:txBody>
      </p:sp>
      <p:sp>
        <p:nvSpPr>
          <p:cNvPr id="258" name="Google Shape;258;p10"/>
          <p:cNvSpPr/>
          <p:nvPr/>
        </p:nvSpPr>
        <p:spPr>
          <a:xfrm>
            <a:off x="2117665" y="543712"/>
            <a:ext cx="1164657" cy="517907"/>
          </a:xfrm>
          <a:prstGeom prst="roundRect">
            <a:avLst>
              <a:gd name="adj" fmla="val 16667"/>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Số ?</a:t>
            </a:r>
            <a:endParaRPr sz="2400">
              <a:solidFill>
                <a:schemeClr val="dk1"/>
              </a:solidFill>
              <a:latin typeface="Arial"/>
              <a:ea typeface="Arial"/>
              <a:cs typeface="Arial"/>
              <a:sym typeface="Arial"/>
            </a:endParaRPr>
          </a:p>
        </p:txBody>
      </p:sp>
      <p:pic>
        <p:nvPicPr>
          <p:cNvPr id="259" name="Google Shape;259;p10"/>
          <p:cNvPicPr preferRelativeResize="0"/>
          <p:nvPr/>
        </p:nvPicPr>
        <p:blipFill rotWithShape="1">
          <a:blip r:embed="rId7">
            <a:alphaModFix/>
          </a:blip>
          <a:srcRect l="29808" t="30716" r="50508" b="46837"/>
          <a:stretch/>
        </p:blipFill>
        <p:spPr>
          <a:xfrm>
            <a:off x="1360356" y="950784"/>
            <a:ext cx="4163709" cy="2670983"/>
          </a:xfrm>
          <a:prstGeom prst="rect">
            <a:avLst/>
          </a:prstGeom>
          <a:noFill/>
          <a:ln>
            <a:noFill/>
          </a:ln>
        </p:spPr>
      </p:pic>
      <p:pic>
        <p:nvPicPr>
          <p:cNvPr id="260" name="Google Shape;260;p10"/>
          <p:cNvPicPr preferRelativeResize="0"/>
          <p:nvPr/>
        </p:nvPicPr>
        <p:blipFill rotWithShape="1">
          <a:blip r:embed="rId8">
            <a:alphaModFix/>
          </a:blip>
          <a:srcRect l="51128" t="30716" r="31224" b="45800"/>
          <a:stretch/>
        </p:blipFill>
        <p:spPr>
          <a:xfrm>
            <a:off x="6501123" y="315145"/>
            <a:ext cx="4255382" cy="3185160"/>
          </a:xfrm>
          <a:prstGeom prst="rect">
            <a:avLst/>
          </a:prstGeom>
          <a:noFill/>
          <a:ln>
            <a:noFill/>
          </a:ln>
        </p:spPr>
      </p:pic>
      <p:grpSp>
        <p:nvGrpSpPr>
          <p:cNvPr id="261" name="Google Shape;261;p10"/>
          <p:cNvGrpSpPr/>
          <p:nvPr/>
        </p:nvGrpSpPr>
        <p:grpSpPr>
          <a:xfrm>
            <a:off x="3565117" y="3953466"/>
            <a:ext cx="5939945" cy="1815882"/>
            <a:chOff x="3661255" y="4069080"/>
            <a:chExt cx="5939945" cy="1815882"/>
          </a:xfrm>
        </p:grpSpPr>
        <p:sp>
          <p:nvSpPr>
            <p:cNvPr id="262" name="Google Shape;262;p10"/>
            <p:cNvSpPr txBox="1"/>
            <p:nvPr/>
          </p:nvSpPr>
          <p:spPr>
            <a:xfrm>
              <a:off x="3661255" y="4069080"/>
              <a:ext cx="5939945" cy="1815882"/>
            </a:xfrm>
            <a:prstGeom prst="rect">
              <a:avLst/>
            </a:prstGeom>
            <a:solidFill>
              <a:srgbClr val="FBE4D4"/>
            </a:solid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2800">
                  <a:solidFill>
                    <a:schemeClr val="dk1"/>
                  </a:solidFill>
                  <a:latin typeface="Arial"/>
                  <a:ea typeface="Arial"/>
                  <a:cs typeface="Arial"/>
                  <a:sym typeface="Arial"/>
                </a:rPr>
                <a:t>a) Con ngỗng cân nặng            kg.</a:t>
              </a:r>
              <a:endParaRPr/>
            </a:p>
            <a:p>
              <a:pPr marL="0" marR="0" lvl="0" indent="0" algn="l" rtl="0">
                <a:lnSpc>
                  <a:spcPct val="200000"/>
                </a:lnSpc>
                <a:spcBef>
                  <a:spcPts val="0"/>
                </a:spcBef>
                <a:spcAft>
                  <a:spcPts val="0"/>
                </a:spcAft>
                <a:buNone/>
              </a:pPr>
              <a:r>
                <a:rPr lang="en-US" sz="2800">
                  <a:solidFill>
                    <a:schemeClr val="dk1"/>
                  </a:solidFill>
                  <a:latin typeface="Arial"/>
                  <a:ea typeface="Arial"/>
                  <a:cs typeface="Arial"/>
                  <a:sym typeface="Arial"/>
                </a:rPr>
                <a:t>b) Con gà cân nặng           kg.</a:t>
              </a:r>
              <a:endParaRPr sz="2800">
                <a:solidFill>
                  <a:schemeClr val="dk1"/>
                </a:solidFill>
                <a:latin typeface="Arial"/>
                <a:ea typeface="Arial"/>
                <a:cs typeface="Arial"/>
                <a:sym typeface="Arial"/>
              </a:endParaRPr>
            </a:p>
          </p:txBody>
        </p:sp>
        <p:sp>
          <p:nvSpPr>
            <p:cNvPr id="263" name="Google Shape;263;p10"/>
            <p:cNvSpPr/>
            <p:nvPr/>
          </p:nvSpPr>
          <p:spPr>
            <a:xfrm>
              <a:off x="7650020" y="4357376"/>
              <a:ext cx="610896" cy="577515"/>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a:t>
              </a:r>
              <a:endParaRPr/>
            </a:p>
          </p:txBody>
        </p:sp>
        <p:sp>
          <p:nvSpPr>
            <p:cNvPr id="264" name="Google Shape;264;p10"/>
            <p:cNvSpPr/>
            <p:nvPr/>
          </p:nvSpPr>
          <p:spPr>
            <a:xfrm>
              <a:off x="7155103" y="5128472"/>
              <a:ext cx="610896" cy="577515"/>
            </a:xfrm>
            <a:prstGeom prst="roundRect">
              <a:avLst>
                <a:gd name="adj" fmla="val 16667"/>
              </a:avLst>
            </a:prstGeom>
            <a:solidFill>
              <a:schemeClr val="lt1"/>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a:t>
              </a:r>
              <a:endParaRPr/>
            </a:p>
          </p:txBody>
        </p:sp>
      </p:grpSp>
      <p:sp>
        <p:nvSpPr>
          <p:cNvPr id="265" name="Google Shape;265;p10"/>
          <p:cNvSpPr/>
          <p:nvPr/>
        </p:nvSpPr>
        <p:spPr>
          <a:xfrm>
            <a:off x="7553882" y="4240695"/>
            <a:ext cx="666751" cy="577515"/>
          </a:xfrm>
          <a:prstGeom prst="roundRect">
            <a:avLst>
              <a:gd name="adj" fmla="val 16667"/>
            </a:avLst>
          </a:prstGeom>
          <a:solidFill>
            <a:srgbClr val="FEE599"/>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7</a:t>
            </a:r>
            <a:endParaRPr sz="3200">
              <a:solidFill>
                <a:schemeClr val="dk1"/>
              </a:solidFill>
              <a:latin typeface="Arial"/>
              <a:ea typeface="Arial"/>
              <a:cs typeface="Arial"/>
              <a:sym typeface="Arial"/>
            </a:endParaRPr>
          </a:p>
        </p:txBody>
      </p:sp>
      <p:sp>
        <p:nvSpPr>
          <p:cNvPr id="266" name="Google Shape;266;p10"/>
          <p:cNvSpPr/>
          <p:nvPr/>
        </p:nvSpPr>
        <p:spPr>
          <a:xfrm>
            <a:off x="7031037" y="5012857"/>
            <a:ext cx="666751" cy="577515"/>
          </a:xfrm>
          <a:prstGeom prst="roundRect">
            <a:avLst>
              <a:gd name="adj" fmla="val 16667"/>
            </a:avLst>
          </a:prstGeom>
          <a:solidFill>
            <a:srgbClr val="FEE599"/>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3</a:t>
            </a:r>
            <a:endParaRPr sz="3200">
              <a:solidFill>
                <a:schemeClr val="dk1"/>
              </a:solidFill>
              <a:latin typeface="Arial"/>
              <a:ea typeface="Arial"/>
              <a:cs typeface="Arial"/>
              <a:sym typeface="Arial"/>
            </a:endParaRPr>
          </a:p>
        </p:txBody>
      </p:sp>
      <p:sp>
        <p:nvSpPr>
          <p:cNvPr id="19" name="Rectangle: Rounded Corners 18">
            <a:extLst>
              <a:ext uri="{FF2B5EF4-FFF2-40B4-BE49-F238E27FC236}">
                <a16:creationId xmlns:a16="http://schemas.microsoft.com/office/drawing/2014/main" id="{3579E9F3-0E12-49A3-9D7D-417DD6147112}"/>
              </a:ext>
            </a:extLst>
          </p:cNvPr>
          <p:cNvSpPr/>
          <p:nvPr/>
        </p:nvSpPr>
        <p:spPr>
          <a:xfrm>
            <a:off x="1217802" y="6014652"/>
            <a:ext cx="10301536" cy="75654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a:solidFill>
                  <a:srgbClr val="002060"/>
                </a:solidFill>
              </a:rPr>
              <a:t>Tổng số ki – lô – gam ở các quả cân chính là số cân nặng của con vật ở đĩa bên trái.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par>
                                <p:cTn id="8" presetID="10" presetClass="entr" presetSubtype="0" fill="hold" nodeType="withEffect">
                                  <p:stCondLst>
                                    <p:cond delay="0"/>
                                  </p:stCondLst>
                                  <p:childTnLst>
                                    <p:set>
                                      <p:cBhvr>
                                        <p:cTn id="9" dur="1" fill="hold">
                                          <p:stCondLst>
                                            <p:cond delay="0"/>
                                          </p:stCondLst>
                                        </p:cTn>
                                        <p:tgtEl>
                                          <p:spTgt spid="258"/>
                                        </p:tgtEl>
                                        <p:attrNameLst>
                                          <p:attrName>style.visibility</p:attrName>
                                        </p:attrNameLst>
                                      </p:cBhvr>
                                      <p:to>
                                        <p:strVal val="visible"/>
                                      </p:to>
                                    </p:set>
                                    <p:animEffect transition="in" filter="fade">
                                      <p:cBhvr>
                                        <p:cTn id="10" dur="2000"/>
                                        <p:tgtEl>
                                          <p:spTgt spid="2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9"/>
                                        </p:tgtEl>
                                        <p:attrNameLst>
                                          <p:attrName>style.visibility</p:attrName>
                                        </p:attrNameLst>
                                      </p:cBhvr>
                                      <p:to>
                                        <p:strVal val="visible"/>
                                      </p:to>
                                    </p:set>
                                    <p:animEffect transition="in" filter="fade">
                                      <p:cBhvr>
                                        <p:cTn id="15" dur="1000"/>
                                        <p:tgtEl>
                                          <p:spTgt spid="259"/>
                                        </p:tgtEl>
                                      </p:cBhvr>
                                    </p:animEffect>
                                  </p:childTnLst>
                                </p:cTn>
                              </p:par>
                              <p:par>
                                <p:cTn id="16" presetID="10" presetClass="entr" presetSubtype="0" fill="hold" nodeType="withEffect">
                                  <p:stCondLst>
                                    <p:cond delay="0"/>
                                  </p:stCondLst>
                                  <p:childTnLst>
                                    <p:set>
                                      <p:cBhvr>
                                        <p:cTn id="17" dur="1" fill="hold">
                                          <p:stCondLst>
                                            <p:cond delay="0"/>
                                          </p:stCondLst>
                                        </p:cTn>
                                        <p:tgtEl>
                                          <p:spTgt spid="260"/>
                                        </p:tgtEl>
                                        <p:attrNameLst>
                                          <p:attrName>style.visibility</p:attrName>
                                        </p:attrNameLst>
                                      </p:cBhvr>
                                      <p:to>
                                        <p:strVal val="visible"/>
                                      </p:to>
                                    </p:set>
                                    <p:animEffect transition="in" filter="fade">
                                      <p:cBhvr>
                                        <p:cTn id="18" dur="1000"/>
                                        <p:tgtEl>
                                          <p:spTgt spid="2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1"/>
                                        </p:tgtEl>
                                        <p:attrNameLst>
                                          <p:attrName>style.visibility</p:attrName>
                                        </p:attrNameLst>
                                      </p:cBhvr>
                                      <p:to>
                                        <p:strVal val="visible"/>
                                      </p:to>
                                    </p:set>
                                    <p:animEffect transition="in" filter="fade">
                                      <p:cBhvr>
                                        <p:cTn id="23" dur="1000"/>
                                        <p:tgtEl>
                                          <p:spTgt spid="2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5"/>
                                        </p:tgtEl>
                                        <p:attrNameLst>
                                          <p:attrName>style.visibility</p:attrName>
                                        </p:attrNameLst>
                                      </p:cBhvr>
                                      <p:to>
                                        <p:strVal val="visible"/>
                                      </p:to>
                                    </p:set>
                                    <p:animEffect transition="in" filter="fade">
                                      <p:cBhvr>
                                        <p:cTn id="28" dur="1000"/>
                                        <p:tgtEl>
                                          <p:spTgt spid="26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6"/>
                                        </p:tgtEl>
                                        <p:attrNameLst>
                                          <p:attrName>style.visibility</p:attrName>
                                        </p:attrNameLst>
                                      </p:cBhvr>
                                      <p:to>
                                        <p:strVal val="visible"/>
                                      </p:to>
                                    </p:set>
                                    <p:animEffect transition="in" filter="fade">
                                      <p:cBhvr>
                                        <p:cTn id="33" dur="1000"/>
                                        <p:tgtEl>
                                          <p:spTgt spid="26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1"/>
          <p:cNvSpPr/>
          <p:nvPr/>
        </p:nvSpPr>
        <p:spPr>
          <a:xfrm>
            <a:off x="459019" y="2290543"/>
            <a:ext cx="8690578" cy="2964908"/>
          </a:xfrm>
          <a:prstGeom prst="roundRect">
            <a:avLst>
              <a:gd name="adj" fmla="val 12230"/>
            </a:avLst>
          </a:prstGeom>
          <a:solidFill>
            <a:schemeClr val="lt1"/>
          </a:solidFill>
          <a:ln w="76200" cap="flat" cmpd="sng">
            <a:solidFill>
              <a:srgbClr val="89FFD8"/>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73" name="Google Shape;273;p11"/>
          <p:cNvPicPr preferRelativeResize="0"/>
          <p:nvPr/>
        </p:nvPicPr>
        <p:blipFill rotWithShape="1">
          <a:blip r:embed="rId3">
            <a:alphaModFix/>
          </a:blip>
          <a:srcRect l="24896" r="20119" b="33390"/>
          <a:stretch/>
        </p:blipFill>
        <p:spPr>
          <a:xfrm rot="1311728" flipH="1">
            <a:off x="-289935" y="5950943"/>
            <a:ext cx="2276695" cy="501187"/>
          </a:xfrm>
          <a:prstGeom prst="rect">
            <a:avLst/>
          </a:prstGeom>
          <a:noFill/>
          <a:ln>
            <a:noFill/>
          </a:ln>
        </p:spPr>
      </p:pic>
      <p:pic>
        <p:nvPicPr>
          <p:cNvPr id="274" name="Google Shape;274;p11"/>
          <p:cNvPicPr preferRelativeResize="0"/>
          <p:nvPr/>
        </p:nvPicPr>
        <p:blipFill rotWithShape="1">
          <a:blip r:embed="rId4">
            <a:alphaModFix/>
          </a:blip>
          <a:srcRect l="45190" t="39424" r="29224" b="32767"/>
          <a:stretch/>
        </p:blipFill>
        <p:spPr>
          <a:xfrm>
            <a:off x="7158024" y="1001867"/>
            <a:ext cx="5477301" cy="3348683"/>
          </a:xfrm>
          <a:prstGeom prst="rect">
            <a:avLst/>
          </a:prstGeom>
          <a:noFill/>
          <a:ln>
            <a:noFill/>
          </a:ln>
          <a:effectLst>
            <a:outerShdw blurRad="292100" dist="139700" dir="2700000" algn="tl" rotWithShape="0">
              <a:srgbClr val="333333">
                <a:alpha val="64705"/>
              </a:srgbClr>
            </a:outerShdw>
          </a:effectLst>
        </p:spPr>
      </p:pic>
      <p:sp>
        <p:nvSpPr>
          <p:cNvPr id="275" name="Google Shape;275;p11"/>
          <p:cNvSpPr/>
          <p:nvPr/>
        </p:nvSpPr>
        <p:spPr>
          <a:xfrm>
            <a:off x="337049" y="335763"/>
            <a:ext cx="614754" cy="614828"/>
          </a:xfrm>
          <a:prstGeom prst="ellipse">
            <a:avLst/>
          </a:prstGeom>
          <a:solidFill>
            <a:srgbClr val="00B05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3200" b="1">
                <a:solidFill>
                  <a:srgbClr val="FFFFFF"/>
                </a:solidFill>
                <a:latin typeface="Arial"/>
                <a:ea typeface="Arial"/>
                <a:cs typeface="Arial"/>
                <a:sym typeface="Arial"/>
              </a:rPr>
              <a:t>3</a:t>
            </a:r>
            <a:endParaRPr sz="3200" b="1">
              <a:solidFill>
                <a:srgbClr val="FFFFFF"/>
              </a:solidFill>
              <a:latin typeface="Arial"/>
              <a:ea typeface="Arial"/>
              <a:cs typeface="Arial"/>
              <a:sym typeface="Arial"/>
            </a:endParaRPr>
          </a:p>
        </p:txBody>
      </p:sp>
      <p:sp>
        <p:nvSpPr>
          <p:cNvPr id="276" name="Google Shape;276;p11"/>
          <p:cNvSpPr txBox="1"/>
          <p:nvPr/>
        </p:nvSpPr>
        <p:spPr>
          <a:xfrm>
            <a:off x="940501" y="396075"/>
            <a:ext cx="10485670"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2060"/>
                </a:solidFill>
                <a:latin typeface="Arial"/>
                <a:ea typeface="Arial"/>
                <a:cs typeface="Arial"/>
                <a:sym typeface="Arial"/>
              </a:rPr>
              <a:t>Tìm tổng số ki- lô- gam thóc của 2 bao thóc ?</a:t>
            </a:r>
            <a:endParaRPr sz="3200">
              <a:solidFill>
                <a:srgbClr val="002060"/>
              </a:solidFill>
              <a:latin typeface="Arial"/>
              <a:ea typeface="Arial"/>
              <a:cs typeface="Arial"/>
              <a:sym typeface="Arial"/>
            </a:endParaRPr>
          </a:p>
        </p:txBody>
      </p:sp>
      <p:pic>
        <p:nvPicPr>
          <p:cNvPr id="278" name="Google Shape;278;p11"/>
          <p:cNvPicPr preferRelativeResize="0"/>
          <p:nvPr/>
        </p:nvPicPr>
        <p:blipFill rotWithShape="1">
          <a:blip r:embed="rId5">
            <a:alphaModFix/>
          </a:blip>
          <a:srcRect r="83500" b="67837"/>
          <a:stretch/>
        </p:blipFill>
        <p:spPr>
          <a:xfrm rot="1893606">
            <a:off x="152279" y="4540849"/>
            <a:ext cx="1121664" cy="1228881"/>
          </a:xfrm>
          <a:prstGeom prst="rect">
            <a:avLst/>
          </a:prstGeom>
          <a:noFill/>
          <a:ln>
            <a:noFill/>
          </a:ln>
        </p:spPr>
      </p:pic>
      <p:pic>
        <p:nvPicPr>
          <p:cNvPr id="279" name="Google Shape;279;p11"/>
          <p:cNvPicPr preferRelativeResize="0"/>
          <p:nvPr/>
        </p:nvPicPr>
        <p:blipFill rotWithShape="1">
          <a:blip r:embed="rId6">
            <a:alphaModFix/>
          </a:blip>
          <a:srcRect l="81842" t="-10451" b="9412"/>
          <a:stretch/>
        </p:blipFill>
        <p:spPr>
          <a:xfrm>
            <a:off x="10880397" y="5972384"/>
            <a:ext cx="1311603" cy="885616"/>
          </a:xfrm>
          <a:prstGeom prst="rect">
            <a:avLst/>
          </a:prstGeom>
          <a:noFill/>
          <a:ln>
            <a:noFill/>
          </a:ln>
        </p:spPr>
      </p:pic>
      <p:pic>
        <p:nvPicPr>
          <p:cNvPr id="280" name="Google Shape;280;p11"/>
          <p:cNvPicPr preferRelativeResize="0"/>
          <p:nvPr/>
        </p:nvPicPr>
        <p:blipFill rotWithShape="1">
          <a:blip r:embed="rId7">
            <a:alphaModFix/>
          </a:blip>
          <a:srcRect l="73099" r="2958" b="67481"/>
          <a:stretch/>
        </p:blipFill>
        <p:spPr>
          <a:xfrm>
            <a:off x="10324453" y="15136"/>
            <a:ext cx="1848964" cy="1411491"/>
          </a:xfrm>
          <a:prstGeom prst="rect">
            <a:avLst/>
          </a:prstGeom>
          <a:noFill/>
          <a:ln>
            <a:noFill/>
          </a:ln>
        </p:spPr>
      </p:pic>
      <p:grpSp>
        <p:nvGrpSpPr>
          <p:cNvPr id="281" name="Google Shape;281;p11"/>
          <p:cNvGrpSpPr/>
          <p:nvPr/>
        </p:nvGrpSpPr>
        <p:grpSpPr>
          <a:xfrm>
            <a:off x="55342" y="1258912"/>
            <a:ext cx="1106302" cy="1273098"/>
            <a:chOff x="10516632" y="314161"/>
            <a:chExt cx="1100831" cy="1331799"/>
          </a:xfrm>
        </p:grpSpPr>
        <p:sp>
          <p:nvSpPr>
            <p:cNvPr id="282" name="Google Shape;282;p11"/>
            <p:cNvSpPr/>
            <p:nvPr/>
          </p:nvSpPr>
          <p:spPr>
            <a:xfrm>
              <a:off x="10516632" y="936356"/>
              <a:ext cx="1100831" cy="709604"/>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3" name="Google Shape;283;p11"/>
            <p:cNvPicPr preferRelativeResize="0"/>
            <p:nvPr/>
          </p:nvPicPr>
          <p:blipFill rotWithShape="1">
            <a:blip r:embed="rId8">
              <a:alphaModFix/>
            </a:blip>
            <a:srcRect/>
            <a:stretch/>
          </p:blipFill>
          <p:spPr>
            <a:xfrm>
              <a:off x="10588144" y="314161"/>
              <a:ext cx="1029319" cy="976997"/>
            </a:xfrm>
            <a:prstGeom prst="rect">
              <a:avLst/>
            </a:prstGeom>
            <a:noFill/>
            <a:ln>
              <a:noFill/>
            </a:ln>
          </p:spPr>
        </p:pic>
      </p:grpSp>
      <p:sp>
        <p:nvSpPr>
          <p:cNvPr id="284" name="Google Shape;284;p11"/>
          <p:cNvSpPr txBox="1"/>
          <p:nvPr/>
        </p:nvSpPr>
        <p:spPr>
          <a:xfrm>
            <a:off x="1573477" y="2294180"/>
            <a:ext cx="532822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0070C0"/>
                </a:solidFill>
                <a:latin typeface="Arial"/>
                <a:ea typeface="Arial"/>
                <a:cs typeface="Arial"/>
                <a:sym typeface="Arial"/>
              </a:rPr>
              <a:t>Bài giải</a:t>
            </a:r>
            <a:endParaRPr sz="3200">
              <a:solidFill>
                <a:srgbClr val="0070C0"/>
              </a:solidFill>
              <a:latin typeface="Arial"/>
              <a:ea typeface="Arial"/>
              <a:cs typeface="Arial"/>
              <a:sym typeface="Arial"/>
            </a:endParaRPr>
          </a:p>
        </p:txBody>
      </p:sp>
      <p:sp>
        <p:nvSpPr>
          <p:cNvPr id="285" name="Google Shape;285;p11"/>
          <p:cNvSpPr txBox="1"/>
          <p:nvPr/>
        </p:nvSpPr>
        <p:spPr>
          <a:xfrm>
            <a:off x="16687" y="2782594"/>
            <a:ext cx="767422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0070C0"/>
                </a:solidFill>
                <a:latin typeface="Arial"/>
                <a:ea typeface="Arial"/>
                <a:cs typeface="Arial"/>
                <a:sym typeface="Arial"/>
              </a:rPr>
              <a:t>Tổng số ki-lô-gam thóc của 2 bao là: </a:t>
            </a:r>
            <a:endParaRPr sz="3200">
              <a:solidFill>
                <a:srgbClr val="0070C0"/>
              </a:solidFill>
              <a:latin typeface="Arial"/>
              <a:ea typeface="Arial"/>
              <a:cs typeface="Arial"/>
              <a:sym typeface="Arial"/>
            </a:endParaRPr>
          </a:p>
        </p:txBody>
      </p:sp>
      <p:sp>
        <p:nvSpPr>
          <p:cNvPr id="286" name="Google Shape;286;p11"/>
          <p:cNvSpPr txBox="1"/>
          <p:nvPr/>
        </p:nvSpPr>
        <p:spPr>
          <a:xfrm>
            <a:off x="1144412" y="3446501"/>
            <a:ext cx="532822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0070C0"/>
                </a:solidFill>
                <a:latin typeface="Arial"/>
                <a:ea typeface="Arial"/>
                <a:cs typeface="Arial"/>
                <a:sym typeface="Arial"/>
              </a:rPr>
              <a:t>30 + 50 = 80 (kg)</a:t>
            </a:r>
            <a:endParaRPr sz="3200">
              <a:solidFill>
                <a:srgbClr val="0070C0"/>
              </a:solidFill>
              <a:latin typeface="Arial"/>
              <a:ea typeface="Arial"/>
              <a:cs typeface="Arial"/>
              <a:sym typeface="Arial"/>
            </a:endParaRPr>
          </a:p>
        </p:txBody>
      </p:sp>
      <p:sp>
        <p:nvSpPr>
          <p:cNvPr id="287" name="Google Shape;287;p11"/>
          <p:cNvSpPr txBox="1"/>
          <p:nvPr/>
        </p:nvSpPr>
        <p:spPr>
          <a:xfrm>
            <a:off x="2159765" y="4124593"/>
            <a:ext cx="532822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0070C0"/>
                </a:solidFill>
                <a:latin typeface="Arial"/>
                <a:ea typeface="Arial"/>
                <a:cs typeface="Arial"/>
                <a:sym typeface="Arial"/>
              </a:rPr>
              <a:t>Đáp số: 80 kg</a:t>
            </a:r>
            <a:endParaRPr sz="3200">
              <a:solidFill>
                <a:srgbClr val="0070C0"/>
              </a:solidFill>
              <a:latin typeface="Arial"/>
              <a:ea typeface="Arial"/>
              <a:cs typeface="Arial"/>
              <a:sym typeface="Arial"/>
            </a:endParaRPr>
          </a:p>
        </p:txBody>
      </p:sp>
      <p:cxnSp>
        <p:nvCxnSpPr>
          <p:cNvPr id="18" name="Google Shape;313;p12">
            <a:extLst>
              <a:ext uri="{FF2B5EF4-FFF2-40B4-BE49-F238E27FC236}">
                <a16:creationId xmlns:a16="http://schemas.microsoft.com/office/drawing/2014/main" id="{092CBF64-6038-4D89-92BC-4A4B5B57EE2B}"/>
              </a:ext>
            </a:extLst>
          </p:cNvPr>
          <p:cNvCxnSpPr>
            <a:cxnSpLocks/>
          </p:cNvCxnSpPr>
          <p:nvPr/>
        </p:nvCxnSpPr>
        <p:spPr>
          <a:xfrm>
            <a:off x="1755919" y="923810"/>
            <a:ext cx="855201" cy="0"/>
          </a:xfrm>
          <a:prstGeom prst="straightConnector1">
            <a:avLst/>
          </a:prstGeom>
          <a:noFill/>
          <a:ln w="28575" cap="flat" cmpd="sng">
            <a:solidFill>
              <a:srgbClr val="FF0000"/>
            </a:solidFill>
            <a:prstDash val="solid"/>
            <a:miter lim="800000"/>
            <a:headEnd type="none" w="sm" len="sm"/>
            <a:tailEnd type="none" w="sm" len="sm"/>
          </a:ln>
        </p:spPr>
      </p:cxnSp>
      <p:sp>
        <p:nvSpPr>
          <p:cNvPr id="4" name="Rectangle: Rounded Corners 3">
            <a:extLst>
              <a:ext uri="{FF2B5EF4-FFF2-40B4-BE49-F238E27FC236}">
                <a16:creationId xmlns:a16="http://schemas.microsoft.com/office/drawing/2014/main" id="{958EC14C-556D-49E9-AA6B-7AAE374A4600}"/>
              </a:ext>
            </a:extLst>
          </p:cNvPr>
          <p:cNvSpPr/>
          <p:nvPr/>
        </p:nvSpPr>
        <p:spPr>
          <a:xfrm>
            <a:off x="3505200" y="5743865"/>
            <a:ext cx="6889574" cy="8856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002060"/>
                </a:solidFill>
              </a:rPr>
              <a:t>Muốn tìm tổng ta làm thế nào?</a:t>
            </a:r>
          </a:p>
        </p:txBody>
      </p:sp>
      <p:sp>
        <p:nvSpPr>
          <p:cNvPr id="22" name="Rectangle: Rounded Corners 21">
            <a:extLst>
              <a:ext uri="{FF2B5EF4-FFF2-40B4-BE49-F238E27FC236}">
                <a16:creationId xmlns:a16="http://schemas.microsoft.com/office/drawing/2014/main" id="{48E9A8CF-8908-4868-AF84-610160937336}"/>
              </a:ext>
            </a:extLst>
          </p:cNvPr>
          <p:cNvSpPr/>
          <p:nvPr/>
        </p:nvSpPr>
        <p:spPr>
          <a:xfrm>
            <a:off x="3505200" y="5545073"/>
            <a:ext cx="6889574" cy="108440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002060"/>
                </a:solidFill>
              </a:rPr>
              <a:t>Muốn tìm tổng ta lấy các số hạng cộng lại với nhau.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1000"/>
                                        <p:tgtEl>
                                          <p:spTgt spid="2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4"/>
                                        </p:tgtEl>
                                        <p:attrNameLst>
                                          <p:attrName>style.visibility</p:attrName>
                                        </p:attrNameLst>
                                      </p:cBhvr>
                                      <p:to>
                                        <p:strVal val="visible"/>
                                      </p:to>
                                    </p:set>
                                    <p:animEffect transition="in" filter="fade">
                                      <p:cBhvr>
                                        <p:cTn id="17" dur="500"/>
                                        <p:tgtEl>
                                          <p:spTgt spid="2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gtEl>
                                        <p:attrNameLst>
                                          <p:attrName>style.visibility</p:attrName>
                                        </p:attrNameLst>
                                      </p:cBhvr>
                                      <p:to>
                                        <p:strVal val="visible"/>
                                      </p:to>
                                    </p:set>
                                    <p:animEffect transition="in" filter="fade">
                                      <p:cBhvr>
                                        <p:cTn id="22" dur="2000"/>
                                        <p:tgtEl>
                                          <p:spTgt spid="2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4"/>
                                        </p:tgtEl>
                                        <p:attrNameLst>
                                          <p:attrName>style.visibility</p:attrName>
                                        </p:attrNameLst>
                                      </p:cBhvr>
                                      <p:to>
                                        <p:strVal val="visible"/>
                                      </p:to>
                                    </p:set>
                                    <p:animEffect transition="in" filter="fade">
                                      <p:cBhvr>
                                        <p:cTn id="27" dur="500"/>
                                        <p:tgtEl>
                                          <p:spTgt spid="28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5"/>
                                        </p:tgtEl>
                                        <p:attrNameLst>
                                          <p:attrName>style.visibility</p:attrName>
                                        </p:attrNameLst>
                                      </p:cBhvr>
                                      <p:to>
                                        <p:strVal val="visible"/>
                                      </p:to>
                                    </p:set>
                                    <p:animEffect transition="in" filter="fade">
                                      <p:cBhvr>
                                        <p:cTn id="32" dur="500"/>
                                        <p:tgtEl>
                                          <p:spTgt spid="28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6"/>
                                        </p:tgtEl>
                                        <p:attrNameLst>
                                          <p:attrName>style.visibility</p:attrName>
                                        </p:attrNameLst>
                                      </p:cBhvr>
                                      <p:to>
                                        <p:strVal val="visible"/>
                                      </p:to>
                                    </p:set>
                                    <p:animEffect transition="in" filter="fade">
                                      <p:cBhvr>
                                        <p:cTn id="37" dur="500"/>
                                        <p:tgtEl>
                                          <p:spTgt spid="2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7"/>
                                        </p:tgtEl>
                                        <p:attrNameLst>
                                          <p:attrName>style.visibility</p:attrName>
                                        </p:attrNameLst>
                                      </p:cBhvr>
                                      <p:to>
                                        <p:strVal val="visible"/>
                                      </p:to>
                                    </p:set>
                                    <p:animEffect transition="in" filter="fade">
                                      <p:cBhvr>
                                        <p:cTn id="42" dur="500"/>
                                        <p:tgtEl>
                                          <p:spTgt spid="287"/>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272"/>
                                        </p:tgtEl>
                                        <p:attrNameLst>
                                          <p:attrName>style.visibility</p:attrName>
                                        </p:attrNameLst>
                                      </p:cBhvr>
                                      <p:to>
                                        <p:strVal val="visible"/>
                                      </p:to>
                                    </p:set>
                                    <p:animEffect transition="in" filter="fade">
                                      <p:cBhvr>
                                        <p:cTn id="46" dur="500"/>
                                        <p:tgtEl>
                                          <p:spTgt spid="27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12"/>
          <p:cNvPicPr preferRelativeResize="0"/>
          <p:nvPr/>
        </p:nvPicPr>
        <p:blipFill rotWithShape="1">
          <a:blip r:embed="rId3">
            <a:alphaModFix/>
          </a:blip>
          <a:srcRect r="83500" b="67837"/>
          <a:stretch/>
        </p:blipFill>
        <p:spPr>
          <a:xfrm>
            <a:off x="-67435" y="5127932"/>
            <a:ext cx="1121664" cy="1228881"/>
          </a:xfrm>
          <a:prstGeom prst="rect">
            <a:avLst/>
          </a:prstGeom>
          <a:noFill/>
          <a:ln>
            <a:noFill/>
          </a:ln>
        </p:spPr>
      </p:pic>
      <p:pic>
        <p:nvPicPr>
          <p:cNvPr id="294" name="Google Shape;294;p12"/>
          <p:cNvPicPr preferRelativeResize="0"/>
          <p:nvPr/>
        </p:nvPicPr>
        <p:blipFill rotWithShape="1">
          <a:blip r:embed="rId4">
            <a:alphaModFix/>
          </a:blip>
          <a:srcRect l="81842" t="-10451" b="9412"/>
          <a:stretch/>
        </p:blipFill>
        <p:spPr>
          <a:xfrm>
            <a:off x="10880397" y="5972384"/>
            <a:ext cx="1311603" cy="885616"/>
          </a:xfrm>
          <a:prstGeom prst="rect">
            <a:avLst/>
          </a:prstGeom>
          <a:noFill/>
          <a:ln>
            <a:noFill/>
          </a:ln>
        </p:spPr>
      </p:pic>
      <p:pic>
        <p:nvPicPr>
          <p:cNvPr id="295" name="Google Shape;295;p12"/>
          <p:cNvPicPr preferRelativeResize="0"/>
          <p:nvPr/>
        </p:nvPicPr>
        <p:blipFill rotWithShape="1">
          <a:blip r:embed="rId5">
            <a:alphaModFix/>
          </a:blip>
          <a:srcRect l="24896" r="20119" b="33390"/>
          <a:stretch/>
        </p:blipFill>
        <p:spPr>
          <a:xfrm flipH="1">
            <a:off x="-228440" y="6356813"/>
            <a:ext cx="2276695" cy="501187"/>
          </a:xfrm>
          <a:prstGeom prst="rect">
            <a:avLst/>
          </a:prstGeom>
          <a:noFill/>
          <a:ln>
            <a:noFill/>
          </a:ln>
        </p:spPr>
      </p:pic>
      <p:pic>
        <p:nvPicPr>
          <p:cNvPr id="296" name="Google Shape;296;p12"/>
          <p:cNvPicPr preferRelativeResize="0"/>
          <p:nvPr/>
        </p:nvPicPr>
        <p:blipFill rotWithShape="1">
          <a:blip r:embed="rId6">
            <a:alphaModFix/>
          </a:blip>
          <a:srcRect l="73099" r="2958" b="67481"/>
          <a:stretch/>
        </p:blipFill>
        <p:spPr>
          <a:xfrm>
            <a:off x="10343036" y="0"/>
            <a:ext cx="1848964" cy="1411491"/>
          </a:xfrm>
          <a:prstGeom prst="rect">
            <a:avLst/>
          </a:prstGeom>
          <a:noFill/>
          <a:ln>
            <a:noFill/>
          </a:ln>
        </p:spPr>
      </p:pic>
      <p:sp>
        <p:nvSpPr>
          <p:cNvPr id="297" name="Google Shape;297;p12"/>
          <p:cNvSpPr/>
          <p:nvPr/>
        </p:nvSpPr>
        <p:spPr>
          <a:xfrm>
            <a:off x="233190" y="393230"/>
            <a:ext cx="614754" cy="614828"/>
          </a:xfrm>
          <a:prstGeom prst="ellipse">
            <a:avLst/>
          </a:prstGeom>
          <a:solidFill>
            <a:srgbClr val="00B05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3200" b="1">
                <a:solidFill>
                  <a:srgbClr val="FFFFFF"/>
                </a:solidFill>
                <a:latin typeface="Arial"/>
                <a:ea typeface="Arial"/>
                <a:cs typeface="Arial"/>
                <a:sym typeface="Arial"/>
              </a:rPr>
              <a:t>4</a:t>
            </a:r>
            <a:endParaRPr sz="3200" b="1">
              <a:solidFill>
                <a:srgbClr val="FFFFFF"/>
              </a:solidFill>
              <a:latin typeface="Arial"/>
              <a:ea typeface="Arial"/>
              <a:cs typeface="Arial"/>
              <a:sym typeface="Arial"/>
            </a:endParaRPr>
          </a:p>
        </p:txBody>
      </p:sp>
      <p:sp>
        <p:nvSpPr>
          <p:cNvPr id="298" name="Google Shape;298;p12"/>
          <p:cNvSpPr txBox="1"/>
          <p:nvPr/>
        </p:nvSpPr>
        <p:spPr>
          <a:xfrm>
            <a:off x="909906" y="329873"/>
            <a:ext cx="10199371"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al"/>
                <a:ea typeface="Arial"/>
                <a:cs typeface="Arial"/>
                <a:sym typeface="Arial"/>
              </a:rPr>
              <a:t>Ba chú rô-bốt rủ nhau đi cân. Rô-bốt A cân nặng 32kg, rô-bốt B nặng hơn rô-bốt A là 2kg, rô-bốt C nhẹ hơn rô-bốt A là 2kg. Hỏi: </a:t>
            </a:r>
            <a:endParaRPr sz="3200">
              <a:solidFill>
                <a:schemeClr val="dk1"/>
              </a:solidFill>
              <a:latin typeface="Arial"/>
              <a:ea typeface="Arial"/>
              <a:cs typeface="Arial"/>
              <a:sym typeface="Arial"/>
            </a:endParaRPr>
          </a:p>
        </p:txBody>
      </p:sp>
      <p:sp>
        <p:nvSpPr>
          <p:cNvPr id="299" name="Google Shape;299;p12"/>
          <p:cNvSpPr txBox="1"/>
          <p:nvPr/>
        </p:nvSpPr>
        <p:spPr>
          <a:xfrm>
            <a:off x="540567" y="1923991"/>
            <a:ext cx="843322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2060"/>
                </a:solidFill>
                <a:latin typeface="Arial"/>
                <a:ea typeface="Arial"/>
                <a:cs typeface="Arial"/>
                <a:sym typeface="Arial"/>
              </a:rPr>
              <a:t>a) Rô-bốt B cân nặng bao nhiêu ki-lô-gam?  </a:t>
            </a:r>
            <a:endParaRPr sz="3200">
              <a:solidFill>
                <a:srgbClr val="002060"/>
              </a:solidFill>
              <a:latin typeface="Arial"/>
              <a:ea typeface="Arial"/>
              <a:cs typeface="Arial"/>
              <a:sym typeface="Arial"/>
            </a:endParaRPr>
          </a:p>
        </p:txBody>
      </p:sp>
      <p:sp>
        <p:nvSpPr>
          <p:cNvPr id="300" name="Google Shape;300;p12"/>
          <p:cNvSpPr txBox="1"/>
          <p:nvPr/>
        </p:nvSpPr>
        <p:spPr>
          <a:xfrm>
            <a:off x="493397" y="2659158"/>
            <a:ext cx="79828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2060"/>
                </a:solidFill>
                <a:latin typeface="Arial"/>
                <a:ea typeface="Arial"/>
                <a:cs typeface="Arial"/>
                <a:sym typeface="Arial"/>
              </a:rPr>
              <a:t>b) Rô-bốt C cân nặng bao nhiêu ki-lô-gam?  </a:t>
            </a:r>
            <a:endParaRPr sz="3200">
              <a:solidFill>
                <a:srgbClr val="002060"/>
              </a:solidFill>
              <a:latin typeface="Arial"/>
              <a:ea typeface="Arial"/>
              <a:cs typeface="Arial"/>
              <a:sym typeface="Arial"/>
            </a:endParaRPr>
          </a:p>
        </p:txBody>
      </p:sp>
      <p:pic>
        <p:nvPicPr>
          <p:cNvPr id="301" name="Google Shape;301;p12"/>
          <p:cNvPicPr preferRelativeResize="0"/>
          <p:nvPr/>
        </p:nvPicPr>
        <p:blipFill rotWithShape="1">
          <a:blip r:embed="rId7">
            <a:alphaModFix/>
          </a:blip>
          <a:srcRect l="44570" t="44480" r="34946" b="33441"/>
          <a:stretch/>
        </p:blipFill>
        <p:spPr>
          <a:xfrm>
            <a:off x="8386903" y="1322759"/>
            <a:ext cx="3451123" cy="2271253"/>
          </a:xfrm>
          <a:prstGeom prst="rect">
            <a:avLst/>
          </a:prstGeom>
          <a:noFill/>
          <a:ln>
            <a:noFill/>
          </a:ln>
        </p:spPr>
      </p:pic>
      <p:sp>
        <p:nvSpPr>
          <p:cNvPr id="302" name="Google Shape;302;p12"/>
          <p:cNvSpPr/>
          <p:nvPr/>
        </p:nvSpPr>
        <p:spPr>
          <a:xfrm>
            <a:off x="1694208" y="3630716"/>
            <a:ext cx="8690578" cy="2964908"/>
          </a:xfrm>
          <a:prstGeom prst="roundRect">
            <a:avLst>
              <a:gd name="adj" fmla="val 12230"/>
            </a:avLst>
          </a:prstGeom>
          <a:solidFill>
            <a:schemeClr val="lt1"/>
          </a:solidFill>
          <a:ln w="76200" cap="flat" cmpd="sng">
            <a:solidFill>
              <a:srgbClr val="89FFD8"/>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3" name="Google Shape;303;p12"/>
          <p:cNvSpPr txBox="1"/>
          <p:nvPr/>
        </p:nvSpPr>
        <p:spPr>
          <a:xfrm>
            <a:off x="3375387" y="3637248"/>
            <a:ext cx="53282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0070C0"/>
                </a:solidFill>
                <a:latin typeface="Arial"/>
                <a:ea typeface="Arial"/>
                <a:cs typeface="Arial"/>
                <a:sym typeface="Arial"/>
              </a:rPr>
              <a:t>Bài giải</a:t>
            </a:r>
            <a:endParaRPr sz="2800">
              <a:solidFill>
                <a:srgbClr val="0070C0"/>
              </a:solidFill>
              <a:latin typeface="Arial"/>
              <a:ea typeface="Arial"/>
              <a:cs typeface="Arial"/>
              <a:sym typeface="Arial"/>
            </a:endParaRPr>
          </a:p>
        </p:txBody>
      </p:sp>
      <p:sp>
        <p:nvSpPr>
          <p:cNvPr id="304" name="Google Shape;304;p12"/>
          <p:cNvSpPr txBox="1"/>
          <p:nvPr/>
        </p:nvSpPr>
        <p:spPr>
          <a:xfrm>
            <a:off x="2172480" y="4067997"/>
            <a:ext cx="767422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0070C0"/>
                </a:solidFill>
                <a:latin typeface="Arial"/>
                <a:ea typeface="Arial"/>
                <a:cs typeface="Arial"/>
                <a:sym typeface="Arial"/>
              </a:rPr>
              <a:t>a. Cân nặng của rô-bốt B là: </a:t>
            </a:r>
            <a:endParaRPr sz="2800">
              <a:solidFill>
                <a:srgbClr val="0070C0"/>
              </a:solidFill>
              <a:latin typeface="Arial"/>
              <a:ea typeface="Arial"/>
              <a:cs typeface="Arial"/>
              <a:sym typeface="Arial"/>
            </a:endParaRPr>
          </a:p>
        </p:txBody>
      </p:sp>
      <p:sp>
        <p:nvSpPr>
          <p:cNvPr id="305" name="Google Shape;305;p12"/>
          <p:cNvSpPr txBox="1"/>
          <p:nvPr/>
        </p:nvSpPr>
        <p:spPr>
          <a:xfrm>
            <a:off x="3462247" y="4522465"/>
            <a:ext cx="53282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0070C0"/>
                </a:solidFill>
                <a:latin typeface="Arial"/>
                <a:ea typeface="Arial"/>
                <a:cs typeface="Arial"/>
                <a:sym typeface="Arial"/>
              </a:rPr>
              <a:t>32 + 2 = 34 (kg)</a:t>
            </a:r>
            <a:endParaRPr sz="2800">
              <a:solidFill>
                <a:srgbClr val="0070C0"/>
              </a:solidFill>
              <a:latin typeface="Arial"/>
              <a:ea typeface="Arial"/>
              <a:cs typeface="Arial"/>
              <a:sym typeface="Arial"/>
            </a:endParaRPr>
          </a:p>
        </p:txBody>
      </p:sp>
      <p:sp>
        <p:nvSpPr>
          <p:cNvPr id="306" name="Google Shape;306;p12"/>
          <p:cNvSpPr txBox="1"/>
          <p:nvPr/>
        </p:nvSpPr>
        <p:spPr>
          <a:xfrm>
            <a:off x="3375387" y="5941982"/>
            <a:ext cx="53282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0070C0"/>
                </a:solidFill>
                <a:latin typeface="Arial"/>
                <a:ea typeface="Arial"/>
                <a:cs typeface="Arial"/>
                <a:sym typeface="Arial"/>
              </a:rPr>
              <a:t>Đáp số: a. 34 kg, b. 30kg</a:t>
            </a:r>
            <a:endParaRPr sz="2800">
              <a:solidFill>
                <a:srgbClr val="0070C0"/>
              </a:solidFill>
              <a:latin typeface="Arial"/>
              <a:ea typeface="Arial"/>
              <a:cs typeface="Arial"/>
              <a:sym typeface="Arial"/>
            </a:endParaRPr>
          </a:p>
        </p:txBody>
      </p:sp>
      <p:cxnSp>
        <p:nvCxnSpPr>
          <p:cNvPr id="307" name="Google Shape;307;p12"/>
          <p:cNvCxnSpPr>
            <a:cxnSpLocks/>
          </p:cNvCxnSpPr>
          <p:nvPr/>
        </p:nvCxnSpPr>
        <p:spPr>
          <a:xfrm flipV="1">
            <a:off x="7794487" y="834717"/>
            <a:ext cx="3085910" cy="1"/>
          </a:xfrm>
          <a:prstGeom prst="straightConnector1">
            <a:avLst/>
          </a:prstGeom>
          <a:noFill/>
          <a:ln w="28575" cap="flat" cmpd="sng">
            <a:solidFill>
              <a:srgbClr val="FF0000"/>
            </a:solidFill>
            <a:prstDash val="solid"/>
            <a:miter lim="800000"/>
            <a:headEnd type="none" w="sm" len="sm"/>
            <a:tailEnd type="none" w="sm" len="sm"/>
          </a:ln>
        </p:spPr>
      </p:cxnSp>
      <p:cxnSp>
        <p:nvCxnSpPr>
          <p:cNvPr id="308" name="Google Shape;308;p12"/>
          <p:cNvCxnSpPr>
            <a:cxnSpLocks/>
          </p:cNvCxnSpPr>
          <p:nvPr/>
        </p:nvCxnSpPr>
        <p:spPr>
          <a:xfrm>
            <a:off x="8425762" y="1322759"/>
            <a:ext cx="2526718" cy="0"/>
          </a:xfrm>
          <a:prstGeom prst="straightConnector1">
            <a:avLst/>
          </a:prstGeom>
          <a:noFill/>
          <a:ln w="28575" cap="flat" cmpd="sng">
            <a:solidFill>
              <a:srgbClr val="FF0000"/>
            </a:solidFill>
            <a:prstDash val="solid"/>
            <a:miter lim="800000"/>
            <a:headEnd type="none" w="sm" len="sm"/>
            <a:tailEnd type="none" w="sm" len="sm"/>
          </a:ln>
        </p:spPr>
      </p:cxnSp>
      <p:cxnSp>
        <p:nvCxnSpPr>
          <p:cNvPr id="309" name="Google Shape;309;p12"/>
          <p:cNvCxnSpPr>
            <a:cxnSpLocks/>
          </p:cNvCxnSpPr>
          <p:nvPr/>
        </p:nvCxnSpPr>
        <p:spPr>
          <a:xfrm>
            <a:off x="1054229" y="2458385"/>
            <a:ext cx="3430592" cy="0"/>
          </a:xfrm>
          <a:prstGeom prst="straightConnector1">
            <a:avLst/>
          </a:prstGeom>
          <a:noFill/>
          <a:ln w="28575" cap="flat" cmpd="sng">
            <a:solidFill>
              <a:srgbClr val="FF0000"/>
            </a:solidFill>
            <a:prstDash val="solid"/>
            <a:miter lim="800000"/>
            <a:headEnd type="none" w="sm" len="sm"/>
            <a:tailEnd type="none" w="sm" len="sm"/>
          </a:ln>
        </p:spPr>
      </p:cxnSp>
      <p:cxnSp>
        <p:nvCxnSpPr>
          <p:cNvPr id="310" name="Google Shape;310;p12"/>
          <p:cNvCxnSpPr>
            <a:cxnSpLocks/>
          </p:cNvCxnSpPr>
          <p:nvPr/>
        </p:nvCxnSpPr>
        <p:spPr>
          <a:xfrm>
            <a:off x="1054229" y="3206186"/>
            <a:ext cx="3304411" cy="37747"/>
          </a:xfrm>
          <a:prstGeom prst="straightConnector1">
            <a:avLst/>
          </a:prstGeom>
          <a:noFill/>
          <a:ln w="28575" cap="flat" cmpd="sng">
            <a:solidFill>
              <a:srgbClr val="FF0000"/>
            </a:solidFill>
            <a:prstDash val="solid"/>
            <a:miter lim="800000"/>
            <a:headEnd type="none" w="sm" len="sm"/>
            <a:tailEnd type="none" w="sm" len="sm"/>
          </a:ln>
        </p:spPr>
      </p:cxnSp>
      <p:sp>
        <p:nvSpPr>
          <p:cNvPr id="311" name="Google Shape;311;p12"/>
          <p:cNvSpPr txBox="1"/>
          <p:nvPr/>
        </p:nvSpPr>
        <p:spPr>
          <a:xfrm>
            <a:off x="2172479" y="4971621"/>
            <a:ext cx="767422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0070C0"/>
                </a:solidFill>
                <a:latin typeface="Arial"/>
                <a:ea typeface="Arial"/>
                <a:cs typeface="Arial"/>
                <a:sym typeface="Arial"/>
              </a:rPr>
              <a:t>b. Cân nặng của rô-bốt C là: </a:t>
            </a:r>
            <a:endParaRPr sz="2800">
              <a:solidFill>
                <a:srgbClr val="0070C0"/>
              </a:solidFill>
              <a:latin typeface="Arial"/>
              <a:ea typeface="Arial"/>
              <a:cs typeface="Arial"/>
              <a:sym typeface="Arial"/>
            </a:endParaRPr>
          </a:p>
        </p:txBody>
      </p:sp>
      <p:sp>
        <p:nvSpPr>
          <p:cNvPr id="312" name="Google Shape;312;p12"/>
          <p:cNvSpPr txBox="1"/>
          <p:nvPr/>
        </p:nvSpPr>
        <p:spPr>
          <a:xfrm>
            <a:off x="3486169" y="5480762"/>
            <a:ext cx="53282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0070C0"/>
                </a:solidFill>
                <a:latin typeface="Arial"/>
                <a:ea typeface="Arial"/>
                <a:cs typeface="Arial"/>
                <a:sym typeface="Arial"/>
              </a:rPr>
              <a:t>32 – 2 = 30 (kg)</a:t>
            </a:r>
            <a:endParaRPr sz="2800">
              <a:solidFill>
                <a:srgbClr val="0070C0"/>
              </a:solidFill>
              <a:latin typeface="Arial"/>
              <a:ea typeface="Arial"/>
              <a:cs typeface="Arial"/>
              <a:sym typeface="Arial"/>
            </a:endParaRPr>
          </a:p>
        </p:txBody>
      </p:sp>
      <p:cxnSp>
        <p:nvCxnSpPr>
          <p:cNvPr id="313" name="Google Shape;313;p12"/>
          <p:cNvCxnSpPr/>
          <p:nvPr/>
        </p:nvCxnSpPr>
        <p:spPr>
          <a:xfrm>
            <a:off x="2172479" y="1314560"/>
            <a:ext cx="4898085" cy="6531"/>
          </a:xfrm>
          <a:prstGeom prst="straightConnector1">
            <a:avLst/>
          </a:prstGeom>
          <a:noFill/>
          <a:ln w="28575" cap="flat" cmpd="sng">
            <a:solidFill>
              <a:srgbClr val="FF0000"/>
            </a:solidFill>
            <a:prstDash val="solid"/>
            <a:miter lim="800000"/>
            <a:headEnd type="none" w="sm" len="sm"/>
            <a:tailEnd type="none" w="sm" len="sm"/>
          </a:ln>
        </p:spPr>
      </p:cxnSp>
      <p:cxnSp>
        <p:nvCxnSpPr>
          <p:cNvPr id="314" name="Google Shape;314;p12"/>
          <p:cNvCxnSpPr>
            <a:cxnSpLocks/>
          </p:cNvCxnSpPr>
          <p:nvPr/>
        </p:nvCxnSpPr>
        <p:spPr>
          <a:xfrm>
            <a:off x="909906" y="1798748"/>
            <a:ext cx="2221601" cy="0"/>
          </a:xfrm>
          <a:prstGeom prst="straightConnector1">
            <a:avLst/>
          </a:prstGeom>
          <a:noFill/>
          <a:ln w="28575" cap="flat" cmpd="sng">
            <a:solidFill>
              <a:srgbClr val="FF0000"/>
            </a:solidFill>
            <a:prstDash val="solid"/>
            <a:miter lim="800000"/>
            <a:headEnd type="none" w="sm" len="sm"/>
            <a:tailEnd type="none" w="sm" len="sm"/>
          </a:ln>
        </p:spPr>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500"/>
                                        <p:tgtEl>
                                          <p:spTgt spid="2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
                                        </p:tgtEl>
                                        <p:attrNameLst>
                                          <p:attrName>style.visibility</p:attrName>
                                        </p:attrNameLst>
                                      </p:cBhvr>
                                      <p:to>
                                        <p:strVal val="visible"/>
                                      </p:to>
                                    </p:set>
                                    <p:animEffect transition="in" filter="fade">
                                      <p:cBhvr>
                                        <p:cTn id="12" dur="1000"/>
                                        <p:tgtEl>
                                          <p:spTgt spid="2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9"/>
                                        </p:tgtEl>
                                        <p:attrNameLst>
                                          <p:attrName>style.visibility</p:attrName>
                                        </p:attrNameLst>
                                      </p:cBhvr>
                                      <p:to>
                                        <p:strVal val="visible"/>
                                      </p:to>
                                    </p:set>
                                    <p:animEffect transition="in" filter="fade">
                                      <p:cBhvr>
                                        <p:cTn id="17" dur="500"/>
                                        <p:tgtEl>
                                          <p:spTgt spid="299"/>
                                        </p:tgtEl>
                                      </p:cBhvr>
                                    </p:animEffect>
                                  </p:childTnLst>
                                </p:cTn>
                              </p:par>
                              <p:par>
                                <p:cTn id="18" presetID="10" presetClass="entr" presetSubtype="0" fill="hold" nodeType="withEffect">
                                  <p:stCondLst>
                                    <p:cond delay="0"/>
                                  </p:stCondLst>
                                  <p:childTnLst>
                                    <p:set>
                                      <p:cBhvr>
                                        <p:cTn id="19" dur="1" fill="hold">
                                          <p:stCondLst>
                                            <p:cond delay="0"/>
                                          </p:stCondLst>
                                        </p:cTn>
                                        <p:tgtEl>
                                          <p:spTgt spid="300"/>
                                        </p:tgtEl>
                                        <p:attrNameLst>
                                          <p:attrName>style.visibility</p:attrName>
                                        </p:attrNameLst>
                                      </p:cBhvr>
                                      <p:to>
                                        <p:strVal val="visible"/>
                                      </p:to>
                                    </p:set>
                                    <p:animEffect transition="in" filter="fade">
                                      <p:cBhvr>
                                        <p:cTn id="20" dur="500"/>
                                        <p:tgtEl>
                                          <p:spTgt spid="30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
                                        </p:tgtEl>
                                        <p:attrNameLst>
                                          <p:attrName>style.visibility</p:attrName>
                                        </p:attrNameLst>
                                      </p:cBhvr>
                                      <p:to>
                                        <p:strVal val="visible"/>
                                      </p:to>
                                    </p:set>
                                    <p:animEffect transition="in" filter="fade">
                                      <p:cBhvr>
                                        <p:cTn id="25" dur="500"/>
                                        <p:tgtEl>
                                          <p:spTgt spid="30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3"/>
                                        </p:tgtEl>
                                        <p:attrNameLst>
                                          <p:attrName>style.visibility</p:attrName>
                                        </p:attrNameLst>
                                      </p:cBhvr>
                                      <p:to>
                                        <p:strVal val="visible"/>
                                      </p:to>
                                    </p:set>
                                    <p:animEffect transition="in" filter="fade">
                                      <p:cBhvr>
                                        <p:cTn id="30" dur="500"/>
                                        <p:tgtEl>
                                          <p:spTgt spid="3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8"/>
                                        </p:tgtEl>
                                        <p:attrNameLst>
                                          <p:attrName>style.visibility</p:attrName>
                                        </p:attrNameLst>
                                      </p:cBhvr>
                                      <p:to>
                                        <p:strVal val="visible"/>
                                      </p:to>
                                    </p:set>
                                    <p:animEffect transition="in" filter="fade">
                                      <p:cBhvr>
                                        <p:cTn id="35" dur="500"/>
                                        <p:tgtEl>
                                          <p:spTgt spid="30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4"/>
                                        </p:tgtEl>
                                        <p:attrNameLst>
                                          <p:attrName>style.visibility</p:attrName>
                                        </p:attrNameLst>
                                      </p:cBhvr>
                                      <p:to>
                                        <p:strVal val="visible"/>
                                      </p:to>
                                    </p:set>
                                    <p:animEffect transition="in" filter="fade">
                                      <p:cBhvr>
                                        <p:cTn id="40" dur="500"/>
                                        <p:tgtEl>
                                          <p:spTgt spid="3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9"/>
                                        </p:tgtEl>
                                        <p:attrNameLst>
                                          <p:attrName>style.visibility</p:attrName>
                                        </p:attrNameLst>
                                      </p:cBhvr>
                                      <p:to>
                                        <p:strVal val="visible"/>
                                      </p:to>
                                    </p:set>
                                    <p:animEffect transition="in" filter="fade">
                                      <p:cBhvr>
                                        <p:cTn id="45" dur="500"/>
                                        <p:tgtEl>
                                          <p:spTgt spid="30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10"/>
                                        </p:tgtEl>
                                        <p:attrNameLst>
                                          <p:attrName>style.visibility</p:attrName>
                                        </p:attrNameLst>
                                      </p:cBhvr>
                                      <p:to>
                                        <p:strVal val="visible"/>
                                      </p:to>
                                    </p:set>
                                    <p:animEffect transition="in" filter="fade">
                                      <p:cBhvr>
                                        <p:cTn id="50" dur="500"/>
                                        <p:tgtEl>
                                          <p:spTgt spid="3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02"/>
                                        </p:tgtEl>
                                        <p:attrNameLst>
                                          <p:attrName>style.visibility</p:attrName>
                                        </p:attrNameLst>
                                      </p:cBhvr>
                                      <p:to>
                                        <p:strVal val="visible"/>
                                      </p:to>
                                    </p:set>
                                    <p:animEffect transition="in" filter="fade">
                                      <p:cBhvr>
                                        <p:cTn id="55" dur="500"/>
                                        <p:tgtEl>
                                          <p:spTgt spid="30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03"/>
                                        </p:tgtEl>
                                        <p:attrNameLst>
                                          <p:attrName>style.visibility</p:attrName>
                                        </p:attrNameLst>
                                      </p:cBhvr>
                                      <p:to>
                                        <p:strVal val="visible"/>
                                      </p:to>
                                    </p:set>
                                    <p:animEffect transition="in" filter="fade">
                                      <p:cBhvr>
                                        <p:cTn id="60" dur="500"/>
                                        <p:tgtEl>
                                          <p:spTgt spid="30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4"/>
                                        </p:tgtEl>
                                        <p:attrNameLst>
                                          <p:attrName>style.visibility</p:attrName>
                                        </p:attrNameLst>
                                      </p:cBhvr>
                                      <p:to>
                                        <p:strVal val="visible"/>
                                      </p:to>
                                    </p:set>
                                    <p:animEffect transition="in" filter="fade">
                                      <p:cBhvr>
                                        <p:cTn id="65" dur="500"/>
                                        <p:tgtEl>
                                          <p:spTgt spid="30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05"/>
                                        </p:tgtEl>
                                        <p:attrNameLst>
                                          <p:attrName>style.visibility</p:attrName>
                                        </p:attrNameLst>
                                      </p:cBhvr>
                                      <p:to>
                                        <p:strVal val="visible"/>
                                      </p:to>
                                    </p:set>
                                    <p:animEffect transition="in" filter="fade">
                                      <p:cBhvr>
                                        <p:cTn id="70" dur="500"/>
                                        <p:tgtEl>
                                          <p:spTgt spid="30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1"/>
                                        </p:tgtEl>
                                        <p:attrNameLst>
                                          <p:attrName>style.visibility</p:attrName>
                                        </p:attrNameLst>
                                      </p:cBhvr>
                                      <p:to>
                                        <p:strVal val="visible"/>
                                      </p:to>
                                    </p:set>
                                    <p:animEffect transition="in" filter="fade">
                                      <p:cBhvr>
                                        <p:cTn id="75" dur="500"/>
                                        <p:tgtEl>
                                          <p:spTgt spid="31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12"/>
                                        </p:tgtEl>
                                        <p:attrNameLst>
                                          <p:attrName>style.visibility</p:attrName>
                                        </p:attrNameLst>
                                      </p:cBhvr>
                                      <p:to>
                                        <p:strVal val="visible"/>
                                      </p:to>
                                    </p:set>
                                    <p:animEffect transition="in" filter="fade">
                                      <p:cBhvr>
                                        <p:cTn id="80" dur="500"/>
                                        <p:tgtEl>
                                          <p:spTgt spid="31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06"/>
                                        </p:tgtEl>
                                        <p:attrNameLst>
                                          <p:attrName>style.visibility</p:attrName>
                                        </p:attrNameLst>
                                      </p:cBhvr>
                                      <p:to>
                                        <p:strVal val="visible"/>
                                      </p:to>
                                    </p:set>
                                    <p:animEffect transition="in" filter="fade">
                                      <p:cBhvr>
                                        <p:cTn id="85"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8"/>
          <p:cNvPicPr preferRelativeResize="0"/>
          <p:nvPr/>
        </p:nvPicPr>
        <p:blipFill rotWithShape="1">
          <a:blip r:embed="rId3">
            <a:alphaModFix/>
          </a:blip>
          <a:srcRect/>
          <a:stretch/>
        </p:blipFill>
        <p:spPr>
          <a:xfrm>
            <a:off x="2913885" y="2877985"/>
            <a:ext cx="501119" cy="448915"/>
          </a:xfrm>
          <a:prstGeom prst="rect">
            <a:avLst/>
          </a:prstGeom>
          <a:noFill/>
          <a:ln>
            <a:noFill/>
          </a:ln>
        </p:spPr>
      </p:pic>
      <p:sp>
        <p:nvSpPr>
          <p:cNvPr id="202" name="Google Shape;202;p8"/>
          <p:cNvSpPr txBox="1"/>
          <p:nvPr/>
        </p:nvSpPr>
        <p:spPr>
          <a:xfrm>
            <a:off x="5000626" y="2257675"/>
            <a:ext cx="324929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55A11"/>
                </a:solidFill>
              </a:rPr>
              <a:t>Yêu cầu cần đạt</a:t>
            </a:r>
            <a:endParaRPr sz="3200">
              <a:solidFill>
                <a:srgbClr val="C55A11"/>
              </a:solidFill>
              <a:latin typeface="Arial"/>
              <a:ea typeface="Arial"/>
              <a:cs typeface="Arial"/>
              <a:sym typeface="Arial"/>
            </a:endParaRPr>
          </a:p>
        </p:txBody>
      </p:sp>
      <p:sp>
        <p:nvSpPr>
          <p:cNvPr id="203" name="Google Shape;203;p8"/>
          <p:cNvSpPr txBox="1"/>
          <p:nvPr/>
        </p:nvSpPr>
        <p:spPr>
          <a:xfrm>
            <a:off x="3426285" y="2942839"/>
            <a:ext cx="576260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C000"/>
                </a:solidFill>
                <a:latin typeface="Arial"/>
                <a:ea typeface="Arial"/>
                <a:cs typeface="Arial"/>
                <a:sym typeface="Arial"/>
              </a:rPr>
              <a:t>Học sinh làm quen phép tính cộng, trừ với số đo </a:t>
            </a:r>
            <a:endParaRPr/>
          </a:p>
          <a:p>
            <a:pPr marL="0" marR="0" lvl="0" indent="0" algn="l" rtl="0">
              <a:spcBef>
                <a:spcPts val="0"/>
              </a:spcBef>
              <a:spcAft>
                <a:spcPts val="0"/>
              </a:spcAft>
              <a:buNone/>
            </a:pPr>
            <a:r>
              <a:rPr lang="en-US" sz="1800">
                <a:solidFill>
                  <a:srgbClr val="FFC000"/>
                </a:solidFill>
                <a:latin typeface="Arial"/>
                <a:ea typeface="Arial"/>
                <a:cs typeface="Arial"/>
                <a:sym typeface="Arial"/>
              </a:rPr>
              <a:t>ki-lô-gam.</a:t>
            </a:r>
            <a:endParaRPr sz="1800">
              <a:solidFill>
                <a:srgbClr val="FFC000"/>
              </a:solidFill>
              <a:latin typeface="Arial"/>
              <a:ea typeface="Arial"/>
              <a:cs typeface="Arial"/>
              <a:sym typeface="Arial"/>
            </a:endParaRPr>
          </a:p>
        </p:txBody>
      </p:sp>
      <p:sp>
        <p:nvSpPr>
          <p:cNvPr id="204" name="Google Shape;204;p8"/>
          <p:cNvSpPr txBox="1"/>
          <p:nvPr/>
        </p:nvSpPr>
        <p:spPr>
          <a:xfrm>
            <a:off x="3415004" y="3655643"/>
            <a:ext cx="54670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B050"/>
                </a:solidFill>
                <a:latin typeface="Arial"/>
                <a:ea typeface="Arial"/>
                <a:cs typeface="Arial"/>
                <a:sym typeface="Arial"/>
              </a:rPr>
              <a:t>Vận dụng giải bài toán với số đo ki-lô-gam.</a:t>
            </a:r>
            <a:endParaRPr sz="1800">
              <a:solidFill>
                <a:srgbClr val="00B050"/>
              </a:solidFill>
              <a:latin typeface="Arial"/>
              <a:ea typeface="Arial"/>
              <a:cs typeface="Arial"/>
              <a:sym typeface="Arial"/>
            </a:endParaRPr>
          </a:p>
        </p:txBody>
      </p:sp>
      <p:sp>
        <p:nvSpPr>
          <p:cNvPr id="205" name="Google Shape;205;p8"/>
          <p:cNvSpPr txBox="1"/>
          <p:nvPr/>
        </p:nvSpPr>
        <p:spPr>
          <a:xfrm>
            <a:off x="3491586" y="4451848"/>
            <a:ext cx="56319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Arial"/>
                <a:ea typeface="Arial"/>
                <a:cs typeface="Arial"/>
                <a:sym typeface="Arial"/>
              </a:rPr>
              <a:t>Vận dụng vào các tình huống thực tế.</a:t>
            </a:r>
            <a:endParaRPr sz="1800">
              <a:solidFill>
                <a:srgbClr val="FF0000"/>
              </a:solidFill>
              <a:latin typeface="Arial"/>
              <a:ea typeface="Arial"/>
              <a:cs typeface="Arial"/>
              <a:sym typeface="Arial"/>
            </a:endParaRPr>
          </a:p>
        </p:txBody>
      </p:sp>
      <p:pic>
        <p:nvPicPr>
          <p:cNvPr id="206" name="Google Shape;206;p8"/>
          <p:cNvPicPr preferRelativeResize="0"/>
          <p:nvPr/>
        </p:nvPicPr>
        <p:blipFill rotWithShape="1">
          <a:blip r:embed="rId3">
            <a:alphaModFix/>
          </a:blip>
          <a:srcRect/>
          <a:stretch/>
        </p:blipFill>
        <p:spPr>
          <a:xfrm>
            <a:off x="2925166" y="3585115"/>
            <a:ext cx="501119" cy="448915"/>
          </a:xfrm>
          <a:prstGeom prst="rect">
            <a:avLst/>
          </a:prstGeom>
          <a:noFill/>
          <a:ln>
            <a:noFill/>
          </a:ln>
        </p:spPr>
      </p:pic>
      <p:pic>
        <p:nvPicPr>
          <p:cNvPr id="207" name="Google Shape;207;p8"/>
          <p:cNvPicPr preferRelativeResize="0"/>
          <p:nvPr/>
        </p:nvPicPr>
        <p:blipFill rotWithShape="1">
          <a:blip r:embed="rId3">
            <a:alphaModFix/>
          </a:blip>
          <a:srcRect/>
          <a:stretch/>
        </p:blipFill>
        <p:spPr>
          <a:xfrm>
            <a:off x="2925166" y="4304175"/>
            <a:ext cx="501119" cy="448915"/>
          </a:xfrm>
          <a:prstGeom prst="rect">
            <a:avLst/>
          </a:prstGeom>
          <a:noFill/>
          <a:ln>
            <a:noFill/>
          </a:ln>
        </p:spPr>
      </p:pic>
    </p:spTree>
    <p:extLst>
      <p:ext uri="{BB962C8B-B14F-4D97-AF65-F5344CB8AC3E}">
        <p14:creationId xmlns:p14="http://schemas.microsoft.com/office/powerpoint/2010/main" val="35842542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20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1"/>
                                        </p:tgtEl>
                                        <p:attrNameLst>
                                          <p:attrName>style.visibility</p:attrName>
                                        </p:attrNameLst>
                                      </p:cBhvr>
                                      <p:to>
                                        <p:strVal val="visible"/>
                                      </p:to>
                                    </p:set>
                                  </p:childTnLst>
                                </p:cTn>
                              </p:par>
                              <p:par>
                                <p:cTn id="12" presetID="8" presetClass="emph" presetSubtype="0" fill="hold" nodeType="withEffect">
                                  <p:stCondLst>
                                    <p:cond delay="0"/>
                                  </p:stCondLst>
                                  <p:childTnLst>
                                    <p:animRot by="-21600000">
                                      <p:cBhvr>
                                        <p:cTn id="13" dur="2000" fill="hold"/>
                                        <p:tgtEl>
                                          <p:spTgt spid="20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3"/>
                                        </p:tgtEl>
                                        <p:attrNameLst>
                                          <p:attrName>style.visibility</p:attrName>
                                        </p:attrNameLst>
                                      </p:cBhvr>
                                      <p:to>
                                        <p:strVal val="visible"/>
                                      </p:to>
                                    </p:set>
                                    <p:animEffect transition="in" filter="fade">
                                      <p:cBhvr>
                                        <p:cTn id="18" dur="500"/>
                                        <p:tgtEl>
                                          <p:spTgt spid="20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
                                        </p:tgtEl>
                                        <p:attrNameLst>
                                          <p:attrName>style.visibility</p:attrName>
                                        </p:attrNameLst>
                                      </p:cBhvr>
                                      <p:to>
                                        <p:strVal val="visible"/>
                                      </p:to>
                                    </p:set>
                                  </p:childTnLst>
                                </p:cTn>
                              </p:par>
                              <p:par>
                                <p:cTn id="23" presetID="8" presetClass="emph" presetSubtype="0" fill="hold" nodeType="withEffect">
                                  <p:stCondLst>
                                    <p:cond delay="0"/>
                                  </p:stCondLst>
                                  <p:childTnLst>
                                    <p:animRot by="-21600000">
                                      <p:cBhvr>
                                        <p:cTn id="24" dur="2000" fill="hold"/>
                                        <p:tgtEl>
                                          <p:spTgt spid="20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4"/>
                                        </p:tgtEl>
                                        <p:attrNameLst>
                                          <p:attrName>style.visibility</p:attrName>
                                        </p:attrNameLst>
                                      </p:cBhvr>
                                      <p:to>
                                        <p:strVal val="visible"/>
                                      </p:to>
                                    </p:set>
                                    <p:animEffect transition="in" filter="fade">
                                      <p:cBhvr>
                                        <p:cTn id="29" dur="500"/>
                                        <p:tgtEl>
                                          <p:spTgt spid="20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7"/>
                                        </p:tgtEl>
                                        <p:attrNameLst>
                                          <p:attrName>style.visibility</p:attrName>
                                        </p:attrNameLst>
                                      </p:cBhvr>
                                      <p:to>
                                        <p:strVal val="visible"/>
                                      </p:to>
                                    </p:set>
                                  </p:childTnLst>
                                </p:cTn>
                              </p:par>
                              <p:par>
                                <p:cTn id="34" presetID="8" presetClass="emph" presetSubtype="0" fill="hold" nodeType="withEffect">
                                  <p:stCondLst>
                                    <p:cond delay="0"/>
                                  </p:stCondLst>
                                  <p:childTnLst>
                                    <p:animRot by="-21600000">
                                      <p:cBhvr>
                                        <p:cTn id="35" dur="2000" fill="hold"/>
                                        <p:tgtEl>
                                          <p:spTgt spid="207"/>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5"/>
                                        </p:tgtEl>
                                        <p:attrNameLst>
                                          <p:attrName>style.visibility</p:attrName>
                                        </p:attrNameLst>
                                      </p:cBhvr>
                                      <p:to>
                                        <p:strVal val="visible"/>
                                      </p:to>
                                    </p:set>
                                    <p:animEffect transition="in" filter="fade">
                                      <p:cBhvr>
                                        <p:cTn id="40"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13"/>
          <p:cNvPicPr preferRelativeResize="0"/>
          <p:nvPr/>
        </p:nvPicPr>
        <p:blipFill rotWithShape="1">
          <a:blip r:embed="rId3">
            <a:alphaModFix/>
          </a:blip>
          <a:srcRect r="1773"/>
          <a:stretch/>
        </p:blipFill>
        <p:spPr>
          <a:xfrm>
            <a:off x="1590" y="3852663"/>
            <a:ext cx="12203511" cy="3004447"/>
          </a:xfrm>
          <a:prstGeom prst="rect">
            <a:avLst/>
          </a:prstGeom>
          <a:noFill/>
          <a:ln>
            <a:noFill/>
          </a:ln>
        </p:spPr>
      </p:pic>
      <p:pic>
        <p:nvPicPr>
          <p:cNvPr id="321" name="Google Shape;321;p13"/>
          <p:cNvPicPr preferRelativeResize="0"/>
          <p:nvPr/>
        </p:nvPicPr>
        <p:blipFill rotWithShape="1">
          <a:blip r:embed="rId4">
            <a:alphaModFix/>
          </a:blip>
          <a:srcRect l="1020" b="5828"/>
          <a:stretch/>
        </p:blipFill>
        <p:spPr>
          <a:xfrm>
            <a:off x="1587" y="4707952"/>
            <a:ext cx="12188826" cy="2149157"/>
          </a:xfrm>
          <a:prstGeom prst="rect">
            <a:avLst/>
          </a:prstGeom>
          <a:noFill/>
          <a:ln>
            <a:noFill/>
          </a:ln>
        </p:spPr>
      </p:pic>
      <p:pic>
        <p:nvPicPr>
          <p:cNvPr id="322" name="Google Shape;322;p13"/>
          <p:cNvPicPr preferRelativeResize="0"/>
          <p:nvPr/>
        </p:nvPicPr>
        <p:blipFill rotWithShape="1">
          <a:blip r:embed="rId5">
            <a:alphaModFix/>
          </a:blip>
          <a:srcRect/>
          <a:stretch/>
        </p:blipFill>
        <p:spPr>
          <a:xfrm>
            <a:off x="28242" y="2844922"/>
            <a:ext cx="810409" cy="956924"/>
          </a:xfrm>
          <a:prstGeom prst="rect">
            <a:avLst/>
          </a:prstGeom>
          <a:noFill/>
          <a:ln>
            <a:noFill/>
          </a:ln>
        </p:spPr>
      </p:pic>
      <p:pic>
        <p:nvPicPr>
          <p:cNvPr id="323" name="Google Shape;323;p13"/>
          <p:cNvPicPr preferRelativeResize="0"/>
          <p:nvPr/>
        </p:nvPicPr>
        <p:blipFill rotWithShape="1">
          <a:blip r:embed="rId6">
            <a:alphaModFix/>
          </a:blip>
          <a:srcRect/>
          <a:stretch/>
        </p:blipFill>
        <p:spPr>
          <a:xfrm>
            <a:off x="1118804" y="295459"/>
            <a:ext cx="1525011" cy="2729768"/>
          </a:xfrm>
          <a:prstGeom prst="rect">
            <a:avLst/>
          </a:prstGeom>
          <a:noFill/>
          <a:ln>
            <a:noFill/>
          </a:ln>
        </p:spPr>
      </p:pic>
      <p:pic>
        <p:nvPicPr>
          <p:cNvPr id="324" name="Google Shape;324;p13"/>
          <p:cNvPicPr preferRelativeResize="0"/>
          <p:nvPr/>
        </p:nvPicPr>
        <p:blipFill rotWithShape="1">
          <a:blip r:embed="rId7">
            <a:alphaModFix/>
          </a:blip>
          <a:srcRect/>
          <a:stretch/>
        </p:blipFill>
        <p:spPr>
          <a:xfrm>
            <a:off x="265926" y="4077532"/>
            <a:ext cx="11936454" cy="2786205"/>
          </a:xfrm>
          <a:prstGeom prst="rect">
            <a:avLst/>
          </a:prstGeom>
          <a:noFill/>
          <a:ln>
            <a:noFill/>
          </a:ln>
        </p:spPr>
      </p:pic>
      <p:sp>
        <p:nvSpPr>
          <p:cNvPr id="325" name="Google Shape;325;p13"/>
          <p:cNvSpPr txBox="1"/>
          <p:nvPr/>
        </p:nvSpPr>
        <p:spPr>
          <a:xfrm>
            <a:off x="2742887" y="2146495"/>
            <a:ext cx="7633147"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600">
                <a:solidFill>
                  <a:srgbClr val="FF0000"/>
                </a:solidFill>
                <a:sym typeface="Arial"/>
              </a:rPr>
              <a:t>Tạm biệt và hẹn gặp lại </a:t>
            </a:r>
            <a:endParaRPr sz="3600"/>
          </a:p>
          <a:p>
            <a:pPr marL="0" marR="0" lvl="0" indent="0" algn="ctr" rtl="0">
              <a:lnSpc>
                <a:spcPct val="150000"/>
              </a:lnSpc>
              <a:spcBef>
                <a:spcPts val="0"/>
              </a:spcBef>
              <a:spcAft>
                <a:spcPts val="0"/>
              </a:spcAft>
              <a:buNone/>
            </a:pPr>
            <a:r>
              <a:rPr lang="en-US" sz="3600">
                <a:solidFill>
                  <a:srgbClr val="FF0000"/>
                </a:solidFill>
                <a:sym typeface="Arial"/>
              </a:rPr>
              <a:t>các con vào những tiết học sau!</a:t>
            </a:r>
            <a:endParaRPr sz="360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childTnLst>
                                </p:cTn>
                              </p:par>
                              <p:par>
                                <p:cTn id="8" presetID="10" presetClass="entr" presetSubtype="0" fill="hold" nodeType="withEffect">
                                  <p:stCondLst>
                                    <p:cond delay="0"/>
                                  </p:stCondLst>
                                  <p:childTnLst>
                                    <p:set>
                                      <p:cBhvr>
                                        <p:cTn id="9" dur="1" fill="hold">
                                          <p:stCondLst>
                                            <p:cond delay="0"/>
                                          </p:stCondLst>
                                        </p:cTn>
                                        <p:tgtEl>
                                          <p:spTgt spid="320"/>
                                        </p:tgtEl>
                                        <p:attrNameLst>
                                          <p:attrName>style.visibility</p:attrName>
                                        </p:attrNameLst>
                                      </p:cBhvr>
                                      <p:to>
                                        <p:strVal val="visible"/>
                                      </p:to>
                                    </p:set>
                                    <p:animEffect transition="in" filter="fade">
                                      <p:cBhvr>
                                        <p:cTn id="10" dur="1000"/>
                                        <p:tgtEl>
                                          <p:spTgt spid="32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24"/>
                                        </p:tgtEl>
                                        <p:attrNameLst>
                                          <p:attrName>style.visibility</p:attrName>
                                        </p:attrNameLst>
                                      </p:cBhvr>
                                      <p:to>
                                        <p:strVal val="visible"/>
                                      </p:to>
                                    </p:set>
                                    <p:animEffect transition="in" filter="fade">
                                      <p:cBhvr>
                                        <p:cTn id="14" dur="1000"/>
                                        <p:tgtEl>
                                          <p:spTgt spid="32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23"/>
                                        </p:tgtEl>
                                        <p:attrNameLst>
                                          <p:attrName>style.visibility</p:attrName>
                                        </p:attrNameLst>
                                      </p:cBhvr>
                                      <p:to>
                                        <p:strVal val="visible"/>
                                      </p:to>
                                    </p:set>
                                    <p:animEffect transition="in" filter="fade">
                                      <p:cBhvr>
                                        <p:cTn id="18" dur="750"/>
                                        <p:tgtEl>
                                          <p:spTgt spid="323"/>
                                        </p:tgtEl>
                                      </p:cBhvr>
                                    </p:animEffect>
                                  </p:childTnLst>
                                </p:cTn>
                              </p:par>
                            </p:childTnLst>
                          </p:cTn>
                        </p:par>
                        <p:par>
                          <p:cTn id="19" fill="hold">
                            <p:stCondLst>
                              <p:cond delay="2750"/>
                            </p:stCondLst>
                            <p:childTnLst>
                              <p:par>
                                <p:cTn id="20" presetID="10" presetClass="entr" presetSubtype="0" fill="hold" nodeType="afterEffect">
                                  <p:stCondLst>
                                    <p:cond delay="0"/>
                                  </p:stCondLst>
                                  <p:childTnLst>
                                    <p:set>
                                      <p:cBhvr>
                                        <p:cTn id="21" dur="1" fill="hold">
                                          <p:stCondLst>
                                            <p:cond delay="0"/>
                                          </p:stCondLst>
                                        </p:cTn>
                                        <p:tgtEl>
                                          <p:spTgt spid="322"/>
                                        </p:tgtEl>
                                        <p:attrNameLst>
                                          <p:attrName>style.visibility</p:attrName>
                                        </p:attrNameLst>
                                      </p:cBhvr>
                                      <p:to>
                                        <p:strVal val="visible"/>
                                      </p:to>
                                    </p:set>
                                    <p:animEffect transition="in" filter="fade">
                                      <p:cBhvr>
                                        <p:cTn id="22" dur="750"/>
                                        <p:tgtEl>
                                          <p:spTgt spid="3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5"/>
                                        </p:tgtEl>
                                        <p:attrNameLst>
                                          <p:attrName>style.visibility</p:attrName>
                                        </p:attrNameLst>
                                      </p:cBhvr>
                                      <p:to>
                                        <p:strVal val="visible"/>
                                      </p:to>
                                    </p:set>
                                    <p:animEffect transition="in" filter="fade">
                                      <p:cBhvr>
                                        <p:cTn id="27" dur="20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
          <p:cNvPicPr preferRelativeResize="0"/>
          <p:nvPr/>
        </p:nvPicPr>
        <p:blipFill rotWithShape="1">
          <a:blip r:embed="rId3">
            <a:alphaModFix/>
          </a:blip>
          <a:srcRect t="6113"/>
          <a:stretch/>
        </p:blipFill>
        <p:spPr>
          <a:xfrm>
            <a:off x="76200" y="0"/>
            <a:ext cx="12115800" cy="6857999"/>
          </a:xfrm>
          <a:prstGeom prst="rect">
            <a:avLst/>
          </a:prstGeom>
          <a:noFill/>
          <a:ln>
            <a:noFill/>
          </a:ln>
        </p:spPr>
      </p:pic>
      <p:pic>
        <p:nvPicPr>
          <p:cNvPr id="114" name="Google Shape;114;p2"/>
          <p:cNvPicPr preferRelativeResize="0"/>
          <p:nvPr/>
        </p:nvPicPr>
        <p:blipFill rotWithShape="1">
          <a:blip r:embed="rId4">
            <a:alphaModFix/>
          </a:blip>
          <a:srcRect t="38303" r="-7930"/>
          <a:stretch/>
        </p:blipFill>
        <p:spPr>
          <a:xfrm>
            <a:off x="-1" y="3037839"/>
            <a:ext cx="13186611" cy="3847869"/>
          </a:xfrm>
          <a:prstGeom prst="rect">
            <a:avLst/>
          </a:prstGeom>
          <a:noFill/>
          <a:ln>
            <a:noFill/>
          </a:ln>
        </p:spPr>
      </p:pic>
      <p:pic>
        <p:nvPicPr>
          <p:cNvPr id="115" name="Google Shape;115;p2"/>
          <p:cNvPicPr preferRelativeResize="0"/>
          <p:nvPr/>
        </p:nvPicPr>
        <p:blipFill rotWithShape="1">
          <a:blip r:embed="rId5">
            <a:alphaModFix/>
          </a:blip>
          <a:srcRect l="10040" t="44371" r="39696" b="7180"/>
          <a:stretch/>
        </p:blipFill>
        <p:spPr>
          <a:xfrm>
            <a:off x="363932" y="3992736"/>
            <a:ext cx="2927986" cy="1520261"/>
          </a:xfrm>
          <a:prstGeom prst="rect">
            <a:avLst/>
          </a:prstGeom>
          <a:noFill/>
          <a:ln>
            <a:noFill/>
          </a:ln>
        </p:spPr>
      </p:pic>
      <p:pic>
        <p:nvPicPr>
          <p:cNvPr id="116" name="Google Shape;116;p2"/>
          <p:cNvPicPr preferRelativeResize="0"/>
          <p:nvPr/>
        </p:nvPicPr>
        <p:blipFill rotWithShape="1">
          <a:blip r:embed="rId6">
            <a:alphaModFix/>
          </a:blip>
          <a:srcRect r="39226" b="-10166"/>
          <a:stretch/>
        </p:blipFill>
        <p:spPr>
          <a:xfrm>
            <a:off x="1827925" y="1"/>
            <a:ext cx="2430114" cy="2763612"/>
          </a:xfrm>
          <a:prstGeom prst="rect">
            <a:avLst/>
          </a:prstGeom>
          <a:noFill/>
          <a:ln>
            <a:noFill/>
          </a:ln>
        </p:spPr>
      </p:pic>
      <p:pic>
        <p:nvPicPr>
          <p:cNvPr id="117" name="Google Shape;117;p2"/>
          <p:cNvPicPr preferRelativeResize="0"/>
          <p:nvPr/>
        </p:nvPicPr>
        <p:blipFill rotWithShape="1">
          <a:blip r:embed="rId7">
            <a:alphaModFix/>
          </a:blip>
          <a:srcRect l="57060" b="28508"/>
          <a:stretch/>
        </p:blipFill>
        <p:spPr>
          <a:xfrm>
            <a:off x="3963275" y="512525"/>
            <a:ext cx="1810416" cy="1890967"/>
          </a:xfrm>
          <a:prstGeom prst="rect">
            <a:avLst/>
          </a:prstGeom>
          <a:noFill/>
          <a:ln>
            <a:noFill/>
          </a:ln>
        </p:spPr>
      </p:pic>
      <p:pic>
        <p:nvPicPr>
          <p:cNvPr id="118" name="Google Shape;118;p2"/>
          <p:cNvPicPr preferRelativeResize="0"/>
          <p:nvPr/>
        </p:nvPicPr>
        <p:blipFill rotWithShape="1">
          <a:blip r:embed="rId8">
            <a:alphaModFix/>
          </a:blip>
          <a:srcRect t="1" r="47556" b="-8652"/>
          <a:stretch/>
        </p:blipFill>
        <p:spPr>
          <a:xfrm>
            <a:off x="5795916" y="445342"/>
            <a:ext cx="2550869" cy="2267959"/>
          </a:xfrm>
          <a:prstGeom prst="rect">
            <a:avLst/>
          </a:prstGeom>
          <a:noFill/>
          <a:ln>
            <a:noFill/>
          </a:ln>
        </p:spPr>
      </p:pic>
      <p:sp>
        <p:nvSpPr>
          <p:cNvPr id="119" name="Google Shape;119;p2">
            <a:hlinkClick r:id="rId9" action="ppaction://hlinksldjump"/>
          </p:cNvPr>
          <p:cNvSpPr/>
          <p:nvPr/>
        </p:nvSpPr>
        <p:spPr>
          <a:xfrm>
            <a:off x="2160133" y="2059766"/>
            <a:ext cx="908685" cy="741123"/>
          </a:xfrm>
          <a:prstGeom prst="flowChartConnector">
            <a:avLst/>
          </a:prstGeom>
          <a:solidFill>
            <a:srgbClr val="FF006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mn-lt"/>
                <a:ea typeface="Times New Roman"/>
                <a:cs typeface="Times New Roman"/>
                <a:sym typeface="Times New Roman"/>
              </a:rPr>
              <a:t>1</a:t>
            </a:r>
            <a:endParaRPr>
              <a:latin typeface="+mn-lt"/>
            </a:endParaRPr>
          </a:p>
        </p:txBody>
      </p:sp>
      <p:sp>
        <p:nvSpPr>
          <p:cNvPr id="120" name="Google Shape;120;p2">
            <a:hlinkClick r:id="rId10" action="ppaction://hlinksldjump"/>
          </p:cNvPr>
          <p:cNvSpPr/>
          <p:nvPr/>
        </p:nvSpPr>
        <p:spPr>
          <a:xfrm>
            <a:off x="4398307" y="1960804"/>
            <a:ext cx="908685" cy="741123"/>
          </a:xfrm>
          <a:prstGeom prst="flowChartConnector">
            <a:avLst/>
          </a:prstGeom>
          <a:solidFill>
            <a:srgbClr val="FF006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mn-lt"/>
                <a:ea typeface="Times New Roman"/>
                <a:cs typeface="Times New Roman"/>
                <a:sym typeface="Times New Roman"/>
              </a:rPr>
              <a:t>2</a:t>
            </a:r>
            <a:endParaRPr sz="3200" b="1" i="0" u="none" strike="noStrike" cap="none">
              <a:solidFill>
                <a:schemeClr val="lt1"/>
              </a:solidFill>
              <a:latin typeface="+mn-lt"/>
              <a:ea typeface="Times New Roman"/>
              <a:cs typeface="Times New Roman"/>
              <a:sym typeface="Times New Roman"/>
            </a:endParaRPr>
          </a:p>
        </p:txBody>
      </p:sp>
      <p:sp>
        <p:nvSpPr>
          <p:cNvPr id="121" name="Google Shape;121;p2">
            <a:hlinkClick r:id="rId11" action="ppaction://hlinksldjump"/>
          </p:cNvPr>
          <p:cNvSpPr/>
          <p:nvPr/>
        </p:nvSpPr>
        <p:spPr>
          <a:xfrm>
            <a:off x="6617007" y="2015972"/>
            <a:ext cx="908685" cy="741123"/>
          </a:xfrm>
          <a:prstGeom prst="flowChartConnector">
            <a:avLst/>
          </a:prstGeom>
          <a:solidFill>
            <a:srgbClr val="FF006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mn-lt"/>
                <a:ea typeface="Times New Roman"/>
                <a:cs typeface="Times New Roman"/>
                <a:sym typeface="Times New Roman"/>
              </a:rPr>
              <a:t>3</a:t>
            </a:r>
            <a:endParaRPr>
              <a:latin typeface="+mn-lt"/>
            </a:endParaRPr>
          </a:p>
        </p:txBody>
      </p:sp>
      <p:pic>
        <p:nvPicPr>
          <p:cNvPr id="122" name="Google Shape;122;p2"/>
          <p:cNvPicPr preferRelativeResize="0"/>
          <p:nvPr/>
        </p:nvPicPr>
        <p:blipFill rotWithShape="1">
          <a:blip r:embed="rId12">
            <a:alphaModFix/>
          </a:blip>
          <a:srcRect l="62291" t="35556" r="22708" b="32406"/>
          <a:stretch/>
        </p:blipFill>
        <p:spPr>
          <a:xfrm>
            <a:off x="8369010" y="634348"/>
            <a:ext cx="1720991" cy="2067579"/>
          </a:xfrm>
          <a:prstGeom prst="rect">
            <a:avLst/>
          </a:prstGeom>
          <a:noFill/>
          <a:ln>
            <a:noFill/>
          </a:ln>
        </p:spPr>
      </p:pic>
      <p:sp>
        <p:nvSpPr>
          <p:cNvPr id="123" name="Google Shape;123;p2">
            <a:hlinkClick r:id="rId13" action="ppaction://hlinksldjump"/>
          </p:cNvPr>
          <p:cNvSpPr/>
          <p:nvPr/>
        </p:nvSpPr>
        <p:spPr>
          <a:xfrm>
            <a:off x="8835709" y="2064504"/>
            <a:ext cx="908685" cy="741123"/>
          </a:xfrm>
          <a:prstGeom prst="flowChartConnector">
            <a:avLst/>
          </a:prstGeom>
          <a:solidFill>
            <a:srgbClr val="FF006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lt1"/>
                </a:solidFill>
                <a:latin typeface="+mn-lt"/>
                <a:ea typeface="Times New Roman"/>
                <a:cs typeface="Times New Roman"/>
                <a:sym typeface="Times New Roman"/>
              </a:rPr>
              <a:t>4</a:t>
            </a:r>
            <a:endParaRPr>
              <a:latin typeface="+mn-lt"/>
            </a:endParaRPr>
          </a:p>
        </p:txBody>
      </p:sp>
      <p:sp>
        <p:nvSpPr>
          <p:cNvPr id="124" name="Google Shape;124;p2">
            <a:hlinkClick r:id="rId14" action="ppaction://hlinksldjump"/>
          </p:cNvPr>
          <p:cNvSpPr/>
          <p:nvPr/>
        </p:nvSpPr>
        <p:spPr>
          <a:xfrm>
            <a:off x="10024931" y="2430327"/>
            <a:ext cx="2098382" cy="1597794"/>
          </a:xfrm>
          <a:prstGeom prst="star7">
            <a:avLst>
              <a:gd name="adj" fmla="val 34601"/>
              <a:gd name="hf" fmla="val 102572"/>
              <a:gd name="vf" fmla="val 105210"/>
            </a:avLst>
          </a:prstGeom>
          <a:solidFill>
            <a:srgbClr val="FFFF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rgbClr val="FF0000"/>
                </a:solidFill>
                <a:latin typeface="+mn-lt"/>
                <a:ea typeface="Calibri"/>
                <a:cs typeface="Times New Roman" panose="02020603050405020304" pitchFamily="18" charset="0"/>
                <a:sym typeface="Calibri"/>
              </a:rPr>
              <a:t>Đích</a:t>
            </a:r>
            <a:endParaRPr sz="3200" b="1" i="0" u="none" strike="noStrike" cap="none">
              <a:solidFill>
                <a:srgbClr val="FF0000"/>
              </a:solidFill>
              <a:latin typeface="+mn-lt"/>
              <a:ea typeface="Calibri"/>
              <a:cs typeface="Times New Roman" panose="02020603050405020304" pitchFamily="18"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24"/>
                                        </p:tgtEl>
                                        <p:attrNameLst>
                                          <p:attrName>style.visibility</p:attrName>
                                        </p:attrNameLst>
                                      </p:cBhvr>
                                      <p:to>
                                        <p:strVal val="visible"/>
                                      </p:to>
                                    </p:set>
                                    <p:anim calcmode="lin" valueType="num">
                                      <p:cBhvr additive="base">
                                        <p:cTn id="17" dur="500"/>
                                        <p:tgtEl>
                                          <p:spTgt spid="124"/>
                                        </p:tgtEl>
                                        <p:attrNameLst>
                                          <p:attrName>ppt_w</p:attrName>
                                        </p:attrNameLst>
                                      </p:cBhvr>
                                      <p:tavLst>
                                        <p:tav tm="0">
                                          <p:val>
                                            <p:strVal val="0"/>
                                          </p:val>
                                        </p:tav>
                                        <p:tav tm="100000">
                                          <p:val>
                                            <p:strVal val="#ppt_w"/>
                                          </p:val>
                                        </p:tav>
                                      </p:tavLst>
                                    </p:anim>
                                    <p:anim calcmode="lin" valueType="num">
                                      <p:cBhvr additive="base">
                                        <p:cTn id="18" dur="500"/>
                                        <p:tgtEl>
                                          <p:spTgt spid="12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30" name="Google Shape;130;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31" name="Google Shape;131;p3"/>
          <p:cNvPicPr preferRelativeResize="0"/>
          <p:nvPr/>
        </p:nvPicPr>
        <p:blipFill rotWithShape="1">
          <a:blip r:embed="rId3">
            <a:alphaModFix/>
          </a:blip>
          <a:srcRect r="2036" b="11313"/>
          <a:stretch/>
        </p:blipFill>
        <p:spPr>
          <a:xfrm>
            <a:off x="0" y="1"/>
            <a:ext cx="12192000" cy="6903027"/>
          </a:xfrm>
          <a:prstGeom prst="rect">
            <a:avLst/>
          </a:prstGeom>
          <a:noFill/>
          <a:ln>
            <a:noFill/>
          </a:ln>
        </p:spPr>
      </p:pic>
      <p:pic>
        <p:nvPicPr>
          <p:cNvPr id="132" name="Google Shape;132;p3"/>
          <p:cNvPicPr preferRelativeResize="0"/>
          <p:nvPr/>
        </p:nvPicPr>
        <p:blipFill rotWithShape="1">
          <a:blip r:embed="rId4">
            <a:alphaModFix/>
          </a:blip>
          <a:srcRect/>
          <a:stretch/>
        </p:blipFill>
        <p:spPr>
          <a:xfrm>
            <a:off x="2590800" y="457201"/>
            <a:ext cx="7162800" cy="1978724"/>
          </a:xfrm>
          <a:prstGeom prst="rect">
            <a:avLst/>
          </a:prstGeom>
          <a:noFill/>
          <a:ln>
            <a:noFill/>
          </a:ln>
        </p:spPr>
      </p:pic>
      <p:pic>
        <p:nvPicPr>
          <p:cNvPr id="133" name="Google Shape;133;p3"/>
          <p:cNvPicPr preferRelativeResize="0"/>
          <p:nvPr/>
        </p:nvPicPr>
        <p:blipFill rotWithShape="1">
          <a:blip r:embed="rId5">
            <a:alphaModFix/>
          </a:blip>
          <a:srcRect b="7748"/>
          <a:stretch/>
        </p:blipFill>
        <p:spPr>
          <a:xfrm>
            <a:off x="7620000" y="3535195"/>
            <a:ext cx="3048000" cy="2744308"/>
          </a:xfrm>
          <a:prstGeom prst="rect">
            <a:avLst/>
          </a:prstGeom>
          <a:noFill/>
          <a:ln>
            <a:noFill/>
          </a:ln>
        </p:spPr>
      </p:pic>
      <p:sp>
        <p:nvSpPr>
          <p:cNvPr id="134" name="Google Shape;134;p3"/>
          <p:cNvSpPr/>
          <p:nvPr/>
        </p:nvSpPr>
        <p:spPr>
          <a:xfrm>
            <a:off x="2358775" y="1044357"/>
            <a:ext cx="762684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FFFFFF"/>
                </a:solidFill>
                <a:latin typeface="+mn-lt"/>
                <a:ea typeface="Times New Roman"/>
                <a:cs typeface="Times New Roman"/>
                <a:sym typeface="Times New Roman"/>
              </a:rPr>
              <a:t>“kg” là viết tắt của đơn vị đo nào?</a:t>
            </a:r>
            <a:endParaRPr sz="1600" b="1" i="0" u="none" strike="noStrike" cap="none">
              <a:solidFill>
                <a:srgbClr val="FFFFFF"/>
              </a:solidFill>
              <a:latin typeface="+mn-lt"/>
              <a:ea typeface="Calibri"/>
              <a:cs typeface="Calibri"/>
              <a:sym typeface="Calibri"/>
            </a:endParaRPr>
          </a:p>
        </p:txBody>
      </p:sp>
      <p:sp>
        <p:nvSpPr>
          <p:cNvPr id="135" name="Google Shape;135;p3"/>
          <p:cNvSpPr/>
          <p:nvPr/>
        </p:nvSpPr>
        <p:spPr>
          <a:xfrm>
            <a:off x="3200400" y="3535196"/>
            <a:ext cx="3733800" cy="2758163"/>
          </a:xfrm>
          <a:prstGeom prst="cloudCallout">
            <a:avLst>
              <a:gd name="adj1" fmla="val 95494"/>
              <a:gd name="adj2" fmla="val -13353"/>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a:solidFill>
                  <a:schemeClr val="dk1"/>
                </a:solidFill>
                <a:latin typeface="Times New Roman"/>
                <a:ea typeface="Times New Roman"/>
                <a:cs typeface="Times New Roman"/>
                <a:sym typeface="Times New Roman"/>
              </a:rPr>
              <a:t>Ki-lô-gam</a:t>
            </a:r>
            <a:endParaRPr sz="4000" b="1" i="0" u="none" strike="noStrike" cap="none">
              <a:solidFill>
                <a:schemeClr val="dk1"/>
              </a:solidFill>
              <a:latin typeface="Times New Roman"/>
              <a:ea typeface="Times New Roman"/>
              <a:cs typeface="Times New Roman"/>
              <a:sym typeface="Times New Roman"/>
            </a:endParaRPr>
          </a:p>
        </p:txBody>
      </p:sp>
      <p:sp>
        <p:nvSpPr>
          <p:cNvPr id="136" name="Google Shape;136;p3">
            <a:hlinkClick r:id="rId6" action="ppaction://hlinksldjump"/>
          </p:cNvPr>
          <p:cNvSpPr/>
          <p:nvPr/>
        </p:nvSpPr>
        <p:spPr>
          <a:xfrm>
            <a:off x="9240985" y="5864302"/>
            <a:ext cx="1043351" cy="858113"/>
          </a:xfrm>
          <a:prstGeom prst="rightArrow">
            <a:avLst>
              <a:gd name="adj1" fmla="val 50000"/>
              <a:gd name="adj2" fmla="val 50000"/>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FFFF"/>
                </a:solidFill>
                <a:latin typeface="Times New Roman"/>
                <a:ea typeface="Times New Roman"/>
                <a:cs typeface="Times New Roman"/>
                <a:sym typeface="Times New Roman"/>
              </a:rPr>
              <a:t>Trở về</a:t>
            </a:r>
            <a:endParaRPr sz="1800" b="1" i="0" u="none" strike="noStrike" cap="none">
              <a:solidFill>
                <a:srgbClr val="FFFF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p:tgtEl>
                                          <p:spTgt spid="135"/>
                                        </p:tgtEl>
                                        <p:attrNameLst>
                                          <p:attrName>ppt_w</p:attrName>
                                        </p:attrNameLst>
                                      </p:cBhvr>
                                      <p:tavLst>
                                        <p:tav tm="0">
                                          <p:val>
                                            <p:strVal val="0"/>
                                          </p:val>
                                        </p:tav>
                                        <p:tav tm="100000">
                                          <p:val>
                                            <p:strVal val="#ppt_w"/>
                                          </p:val>
                                        </p:tav>
                                      </p:tavLst>
                                    </p:anim>
                                    <p:anim calcmode="lin" valueType="num">
                                      <p:cBhvr additive="base">
                                        <p:cTn id="8" dur="500"/>
                                        <p:tgtEl>
                                          <p:spTgt spid="1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latin typeface="+mn-lt"/>
            </a:endParaRPr>
          </a:p>
        </p:txBody>
      </p:sp>
      <p:sp>
        <p:nvSpPr>
          <p:cNvPr id="143" name="Google Shape;14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latin typeface="+mn-lt"/>
            </a:endParaRPr>
          </a:p>
        </p:txBody>
      </p:sp>
      <p:pic>
        <p:nvPicPr>
          <p:cNvPr id="144" name="Google Shape;144;p4"/>
          <p:cNvPicPr preferRelativeResize="0"/>
          <p:nvPr/>
        </p:nvPicPr>
        <p:blipFill rotWithShape="1">
          <a:blip r:embed="rId3">
            <a:alphaModFix/>
          </a:blip>
          <a:srcRect r="2036" b="11313"/>
          <a:stretch/>
        </p:blipFill>
        <p:spPr>
          <a:xfrm>
            <a:off x="0" y="1"/>
            <a:ext cx="12192000" cy="6903027"/>
          </a:xfrm>
          <a:prstGeom prst="rect">
            <a:avLst/>
          </a:prstGeom>
          <a:noFill/>
          <a:ln>
            <a:noFill/>
          </a:ln>
        </p:spPr>
      </p:pic>
      <p:pic>
        <p:nvPicPr>
          <p:cNvPr id="145" name="Google Shape;145;p4"/>
          <p:cNvPicPr preferRelativeResize="0"/>
          <p:nvPr/>
        </p:nvPicPr>
        <p:blipFill rotWithShape="1">
          <a:blip r:embed="rId4">
            <a:alphaModFix/>
          </a:blip>
          <a:srcRect/>
          <a:stretch/>
        </p:blipFill>
        <p:spPr>
          <a:xfrm>
            <a:off x="2590800" y="457201"/>
            <a:ext cx="7162800" cy="1978724"/>
          </a:xfrm>
          <a:prstGeom prst="rect">
            <a:avLst/>
          </a:prstGeom>
          <a:noFill/>
          <a:ln>
            <a:noFill/>
          </a:ln>
        </p:spPr>
      </p:pic>
      <p:pic>
        <p:nvPicPr>
          <p:cNvPr id="146" name="Google Shape;146;p4"/>
          <p:cNvPicPr preferRelativeResize="0"/>
          <p:nvPr/>
        </p:nvPicPr>
        <p:blipFill rotWithShape="1">
          <a:blip r:embed="rId5">
            <a:alphaModFix/>
          </a:blip>
          <a:srcRect b="7748"/>
          <a:stretch/>
        </p:blipFill>
        <p:spPr>
          <a:xfrm>
            <a:off x="7620000" y="3535195"/>
            <a:ext cx="3048000" cy="2744308"/>
          </a:xfrm>
          <a:prstGeom prst="rect">
            <a:avLst/>
          </a:prstGeom>
          <a:noFill/>
          <a:ln>
            <a:noFill/>
          </a:ln>
        </p:spPr>
      </p:pic>
      <p:sp>
        <p:nvSpPr>
          <p:cNvPr id="147" name="Google Shape;147;p4"/>
          <p:cNvSpPr/>
          <p:nvPr/>
        </p:nvSpPr>
        <p:spPr>
          <a:xfrm>
            <a:off x="2895600" y="846399"/>
            <a:ext cx="63246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FFFFFF"/>
                </a:solidFill>
                <a:latin typeface="+mn-lt"/>
                <a:ea typeface="Times New Roman"/>
                <a:cs typeface="Times New Roman"/>
                <a:sym typeface="Times New Roman"/>
              </a:rPr>
              <a:t>Đọc số đo sau:</a:t>
            </a:r>
            <a:endParaRPr>
              <a:latin typeface="+mn-lt"/>
            </a:endParaRPr>
          </a:p>
          <a:p>
            <a:pPr marL="0" marR="0" lvl="0" indent="0" algn="ctr" rtl="0">
              <a:spcBef>
                <a:spcPts val="0"/>
              </a:spcBef>
              <a:spcAft>
                <a:spcPts val="0"/>
              </a:spcAft>
              <a:buNone/>
            </a:pPr>
            <a:r>
              <a:rPr lang="en-US" sz="3600" b="1" i="0" u="none" strike="noStrike" cap="none">
                <a:solidFill>
                  <a:srgbClr val="FFFFFF"/>
                </a:solidFill>
                <a:latin typeface="+mn-lt"/>
                <a:ea typeface="Times New Roman"/>
                <a:cs typeface="Times New Roman"/>
                <a:sym typeface="Times New Roman"/>
              </a:rPr>
              <a:t>14kg</a:t>
            </a:r>
            <a:endParaRPr sz="1800" b="1" i="0" u="none" strike="noStrike" cap="none">
              <a:solidFill>
                <a:srgbClr val="FFFFFF"/>
              </a:solidFill>
              <a:latin typeface="+mn-lt"/>
              <a:ea typeface="Calibri"/>
              <a:cs typeface="Calibri"/>
              <a:sym typeface="Calibri"/>
            </a:endParaRPr>
          </a:p>
        </p:txBody>
      </p:sp>
      <p:sp>
        <p:nvSpPr>
          <p:cNvPr id="148" name="Google Shape;148;p4"/>
          <p:cNvSpPr/>
          <p:nvPr/>
        </p:nvSpPr>
        <p:spPr>
          <a:xfrm>
            <a:off x="3200400" y="3535196"/>
            <a:ext cx="3733800" cy="2758163"/>
          </a:xfrm>
          <a:prstGeom prst="cloudCallout">
            <a:avLst>
              <a:gd name="adj1" fmla="val 95494"/>
              <a:gd name="adj2" fmla="val -13353"/>
            </a:avLst>
          </a:prstGeom>
          <a:solidFill>
            <a:srgbClr val="DDEAF6"/>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1"/>
                </a:solidFill>
                <a:latin typeface="+mn-lt"/>
                <a:ea typeface="Times New Roman"/>
                <a:cs typeface="Times New Roman"/>
                <a:sym typeface="Times New Roman"/>
              </a:rPr>
              <a:t>Mười bốn ki-lô-gam</a:t>
            </a:r>
            <a:endParaRPr sz="4000" b="0" i="0" u="none" strike="noStrike" cap="none">
              <a:solidFill>
                <a:schemeClr val="dk1"/>
              </a:solidFill>
              <a:latin typeface="+mn-lt"/>
              <a:ea typeface="Times New Roman"/>
              <a:cs typeface="Times New Roman"/>
              <a:sym typeface="Times New Roman"/>
            </a:endParaRPr>
          </a:p>
        </p:txBody>
      </p:sp>
      <p:sp>
        <p:nvSpPr>
          <p:cNvPr id="149" name="Google Shape;149;p4">
            <a:hlinkClick r:id="rId6" action="ppaction://hlinksldjump"/>
          </p:cNvPr>
          <p:cNvSpPr/>
          <p:nvPr/>
        </p:nvSpPr>
        <p:spPr>
          <a:xfrm>
            <a:off x="10550773" y="5867805"/>
            <a:ext cx="1043351" cy="858113"/>
          </a:xfrm>
          <a:prstGeom prst="rightArrow">
            <a:avLst>
              <a:gd name="adj1" fmla="val 50000"/>
              <a:gd name="adj2" fmla="val 50000"/>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FFFF"/>
                </a:solidFill>
                <a:latin typeface="+mn-lt"/>
                <a:ea typeface="Times New Roman"/>
                <a:cs typeface="Times New Roman"/>
                <a:sym typeface="Times New Roman"/>
              </a:rPr>
              <a:t>Trở về</a:t>
            </a:r>
            <a:endParaRPr sz="1800" b="1" i="0" u="none" strike="noStrike" cap="none">
              <a:solidFill>
                <a:srgbClr val="FFFFFF"/>
              </a:solidFill>
              <a:latin typeface="+mn-lt"/>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additive="base">
                                        <p:cTn id="7" dur="500"/>
                                        <p:tgtEl>
                                          <p:spTgt spid="148"/>
                                        </p:tgtEl>
                                        <p:attrNameLst>
                                          <p:attrName>ppt_w</p:attrName>
                                        </p:attrNameLst>
                                      </p:cBhvr>
                                      <p:tavLst>
                                        <p:tav tm="0">
                                          <p:val>
                                            <p:strVal val="0"/>
                                          </p:val>
                                        </p:tav>
                                        <p:tav tm="100000">
                                          <p:val>
                                            <p:strVal val="#ppt_w"/>
                                          </p:val>
                                        </p:tav>
                                      </p:tavLst>
                                    </p:anim>
                                    <p:anim calcmode="lin" valueType="num">
                                      <p:cBhvr additive="base">
                                        <p:cTn id="8" dur="500"/>
                                        <p:tgtEl>
                                          <p:spTgt spid="14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latin typeface="+mn-lt"/>
            </a:endParaRPr>
          </a:p>
        </p:txBody>
      </p:sp>
      <p:sp>
        <p:nvSpPr>
          <p:cNvPr id="155" name="Google Shape;155;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latin typeface="+mn-lt"/>
            </a:endParaRPr>
          </a:p>
        </p:txBody>
      </p:sp>
      <p:pic>
        <p:nvPicPr>
          <p:cNvPr id="156" name="Google Shape;156;p5"/>
          <p:cNvPicPr preferRelativeResize="0"/>
          <p:nvPr/>
        </p:nvPicPr>
        <p:blipFill rotWithShape="1">
          <a:blip r:embed="rId3">
            <a:alphaModFix/>
          </a:blip>
          <a:srcRect r="2036" b="11313"/>
          <a:stretch/>
        </p:blipFill>
        <p:spPr>
          <a:xfrm>
            <a:off x="0" y="1"/>
            <a:ext cx="12192000" cy="6903027"/>
          </a:xfrm>
          <a:prstGeom prst="rect">
            <a:avLst/>
          </a:prstGeom>
          <a:noFill/>
          <a:ln>
            <a:noFill/>
          </a:ln>
        </p:spPr>
      </p:pic>
      <p:pic>
        <p:nvPicPr>
          <p:cNvPr id="157" name="Google Shape;157;p5"/>
          <p:cNvPicPr preferRelativeResize="0"/>
          <p:nvPr/>
        </p:nvPicPr>
        <p:blipFill rotWithShape="1">
          <a:blip r:embed="rId4">
            <a:alphaModFix/>
          </a:blip>
          <a:srcRect/>
          <a:stretch/>
        </p:blipFill>
        <p:spPr>
          <a:xfrm>
            <a:off x="2590800" y="457201"/>
            <a:ext cx="7162800" cy="1978724"/>
          </a:xfrm>
          <a:prstGeom prst="rect">
            <a:avLst/>
          </a:prstGeom>
          <a:noFill/>
          <a:ln>
            <a:noFill/>
          </a:ln>
        </p:spPr>
      </p:pic>
      <p:pic>
        <p:nvPicPr>
          <p:cNvPr id="158" name="Google Shape;158;p5"/>
          <p:cNvPicPr preferRelativeResize="0"/>
          <p:nvPr/>
        </p:nvPicPr>
        <p:blipFill rotWithShape="1">
          <a:blip r:embed="rId5">
            <a:alphaModFix/>
          </a:blip>
          <a:srcRect b="7748"/>
          <a:stretch/>
        </p:blipFill>
        <p:spPr>
          <a:xfrm>
            <a:off x="8425962" y="3549051"/>
            <a:ext cx="3048000" cy="2744308"/>
          </a:xfrm>
          <a:prstGeom prst="rect">
            <a:avLst/>
          </a:prstGeom>
          <a:noFill/>
          <a:ln>
            <a:noFill/>
          </a:ln>
        </p:spPr>
      </p:pic>
      <p:sp>
        <p:nvSpPr>
          <p:cNvPr id="159" name="Google Shape;159;p5"/>
          <p:cNvSpPr/>
          <p:nvPr/>
        </p:nvSpPr>
        <p:spPr>
          <a:xfrm>
            <a:off x="2781300" y="805583"/>
            <a:ext cx="681990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a:solidFill>
                  <a:srgbClr val="FFFFFF"/>
                </a:solidFill>
                <a:latin typeface="+mn-lt"/>
                <a:ea typeface="Times New Roman"/>
                <a:cs typeface="Times New Roman"/>
                <a:sym typeface="Times New Roman"/>
              </a:rPr>
              <a:t>Thực hiện tính phép tính sau:</a:t>
            </a:r>
            <a:endParaRPr>
              <a:latin typeface="+mn-lt"/>
            </a:endParaRPr>
          </a:p>
          <a:p>
            <a:pPr marL="0" marR="0" lvl="0" indent="0" algn="ctr" rtl="0">
              <a:spcBef>
                <a:spcPts val="0"/>
              </a:spcBef>
              <a:spcAft>
                <a:spcPts val="0"/>
              </a:spcAft>
              <a:buNone/>
            </a:pPr>
            <a:r>
              <a:rPr lang="en-US" sz="3600" b="1" i="0" u="none" strike="noStrike" cap="none">
                <a:solidFill>
                  <a:srgbClr val="FFFFFF"/>
                </a:solidFill>
                <a:latin typeface="+mn-lt"/>
                <a:ea typeface="Times New Roman"/>
                <a:cs typeface="Times New Roman"/>
                <a:sym typeface="Times New Roman"/>
              </a:rPr>
              <a:t>5kg + 7kg = ?</a:t>
            </a:r>
            <a:endParaRPr sz="1800" b="1" i="0" u="none" strike="noStrike" cap="none">
              <a:solidFill>
                <a:srgbClr val="FFFFFF"/>
              </a:solidFill>
              <a:latin typeface="+mn-lt"/>
              <a:ea typeface="Calibri"/>
              <a:cs typeface="Calibri"/>
              <a:sym typeface="Calibri"/>
            </a:endParaRPr>
          </a:p>
        </p:txBody>
      </p:sp>
      <p:sp>
        <p:nvSpPr>
          <p:cNvPr id="160" name="Google Shape;160;p5"/>
          <p:cNvSpPr/>
          <p:nvPr/>
        </p:nvSpPr>
        <p:spPr>
          <a:xfrm>
            <a:off x="3200400" y="3535196"/>
            <a:ext cx="3733800" cy="2758163"/>
          </a:xfrm>
          <a:prstGeom prst="cloudCallout">
            <a:avLst>
              <a:gd name="adj1" fmla="val 95494"/>
              <a:gd name="adj2" fmla="val -13353"/>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0" u="none" strike="noStrike" cap="none">
                <a:solidFill>
                  <a:schemeClr val="dk1"/>
                </a:solidFill>
                <a:latin typeface="+mn-lt"/>
                <a:ea typeface="Times New Roman"/>
                <a:cs typeface="Times New Roman"/>
                <a:sym typeface="Times New Roman"/>
              </a:rPr>
              <a:t>12</a:t>
            </a:r>
            <a:r>
              <a:rPr lang="en-US" sz="4800" b="1" i="0" u="none" strike="noStrike" cap="none">
                <a:solidFill>
                  <a:srgbClr val="FF0000"/>
                </a:solidFill>
                <a:latin typeface="+mn-lt"/>
                <a:ea typeface="Times New Roman"/>
                <a:cs typeface="Times New Roman"/>
                <a:sym typeface="Times New Roman"/>
              </a:rPr>
              <a:t>kg</a:t>
            </a:r>
            <a:endParaRPr sz="4800" b="1" i="0" u="none" strike="noStrike" cap="none">
              <a:solidFill>
                <a:srgbClr val="FF0000"/>
              </a:solidFill>
              <a:latin typeface="+mn-lt"/>
              <a:ea typeface="Times New Roman"/>
              <a:cs typeface="Times New Roman"/>
              <a:sym typeface="Times New Roman"/>
            </a:endParaRPr>
          </a:p>
        </p:txBody>
      </p:sp>
      <p:sp>
        <p:nvSpPr>
          <p:cNvPr id="161" name="Google Shape;161;p5">
            <a:hlinkClick r:id="rId6" action="ppaction://hlinksldjump"/>
          </p:cNvPr>
          <p:cNvSpPr/>
          <p:nvPr/>
        </p:nvSpPr>
        <p:spPr>
          <a:xfrm>
            <a:off x="10550773" y="5882841"/>
            <a:ext cx="1043351" cy="858113"/>
          </a:xfrm>
          <a:prstGeom prst="rightArrow">
            <a:avLst>
              <a:gd name="adj1" fmla="val 50000"/>
              <a:gd name="adj2" fmla="val 50000"/>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FFFF"/>
                </a:solidFill>
                <a:latin typeface="+mn-lt"/>
                <a:ea typeface="Times New Roman"/>
                <a:cs typeface="Times New Roman"/>
                <a:sym typeface="Times New Roman"/>
              </a:rPr>
              <a:t>Trở về</a:t>
            </a:r>
            <a:endParaRPr sz="1800" b="1" i="0" u="none" strike="noStrike" cap="none">
              <a:solidFill>
                <a:srgbClr val="FFFFFF"/>
              </a:solidFill>
              <a:latin typeface="+mn-lt"/>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500"/>
                                        <p:tgtEl>
                                          <p:spTgt spid="160"/>
                                        </p:tgtEl>
                                        <p:attrNameLst>
                                          <p:attrName>ppt_w</p:attrName>
                                        </p:attrNameLst>
                                      </p:cBhvr>
                                      <p:tavLst>
                                        <p:tav tm="0">
                                          <p:val>
                                            <p:strVal val="0"/>
                                          </p:val>
                                        </p:tav>
                                        <p:tav tm="100000">
                                          <p:val>
                                            <p:strVal val="#ppt_w"/>
                                          </p:val>
                                        </p:tav>
                                      </p:tavLst>
                                    </p:anim>
                                    <p:anim calcmode="lin" valueType="num">
                                      <p:cBhvr additive="base">
                                        <p:cTn id="8" dur="500"/>
                                        <p:tgtEl>
                                          <p:spTgt spid="16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latin typeface="+mn-lt"/>
            </a:endParaRPr>
          </a:p>
        </p:txBody>
      </p:sp>
      <p:sp>
        <p:nvSpPr>
          <p:cNvPr id="167" name="Google Shape;16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latin typeface="+mn-lt"/>
            </a:endParaRPr>
          </a:p>
        </p:txBody>
      </p:sp>
      <p:pic>
        <p:nvPicPr>
          <p:cNvPr id="168" name="Google Shape;168;p6"/>
          <p:cNvPicPr preferRelativeResize="0"/>
          <p:nvPr/>
        </p:nvPicPr>
        <p:blipFill rotWithShape="1">
          <a:blip r:embed="rId3">
            <a:alphaModFix/>
          </a:blip>
          <a:srcRect r="2036" b="11313"/>
          <a:stretch/>
        </p:blipFill>
        <p:spPr>
          <a:xfrm>
            <a:off x="0" y="0"/>
            <a:ext cx="12192000" cy="6903027"/>
          </a:xfrm>
          <a:prstGeom prst="rect">
            <a:avLst/>
          </a:prstGeom>
          <a:noFill/>
          <a:ln>
            <a:noFill/>
          </a:ln>
        </p:spPr>
      </p:pic>
      <p:pic>
        <p:nvPicPr>
          <p:cNvPr id="169" name="Google Shape;169;p6"/>
          <p:cNvPicPr preferRelativeResize="0"/>
          <p:nvPr/>
        </p:nvPicPr>
        <p:blipFill rotWithShape="1">
          <a:blip r:embed="rId4">
            <a:alphaModFix/>
          </a:blip>
          <a:srcRect/>
          <a:stretch/>
        </p:blipFill>
        <p:spPr>
          <a:xfrm>
            <a:off x="2590800" y="457201"/>
            <a:ext cx="7162800" cy="1978724"/>
          </a:xfrm>
          <a:prstGeom prst="rect">
            <a:avLst/>
          </a:prstGeom>
          <a:noFill/>
          <a:ln>
            <a:noFill/>
          </a:ln>
        </p:spPr>
      </p:pic>
      <p:pic>
        <p:nvPicPr>
          <p:cNvPr id="170" name="Google Shape;170;p6"/>
          <p:cNvPicPr preferRelativeResize="0"/>
          <p:nvPr/>
        </p:nvPicPr>
        <p:blipFill rotWithShape="1">
          <a:blip r:embed="rId5">
            <a:alphaModFix/>
          </a:blip>
          <a:srcRect b="7748"/>
          <a:stretch/>
        </p:blipFill>
        <p:spPr>
          <a:xfrm>
            <a:off x="8610600" y="3252167"/>
            <a:ext cx="3048000" cy="2744308"/>
          </a:xfrm>
          <a:prstGeom prst="rect">
            <a:avLst/>
          </a:prstGeom>
          <a:noFill/>
          <a:ln>
            <a:noFill/>
          </a:ln>
        </p:spPr>
      </p:pic>
      <p:sp>
        <p:nvSpPr>
          <p:cNvPr id="171" name="Google Shape;171;p6"/>
          <p:cNvSpPr/>
          <p:nvPr/>
        </p:nvSpPr>
        <p:spPr>
          <a:xfrm>
            <a:off x="3239729" y="730672"/>
            <a:ext cx="5864942"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i="0" u="none" strike="noStrike" cap="none">
                <a:solidFill>
                  <a:srgbClr val="FFFFFF"/>
                </a:solidFill>
                <a:latin typeface="+mn-lt"/>
                <a:ea typeface="Calibri"/>
                <a:cs typeface="Calibri"/>
                <a:sym typeface="Calibri"/>
              </a:rPr>
              <a:t>Một quả xoài nặng bằng 3 quả quýt, vậy 4 quả xoài nặng bằng bao nhiêu quả quýt ?</a:t>
            </a:r>
            <a:endParaRPr sz="2800" b="1" i="0" u="none" strike="noStrike" cap="none">
              <a:solidFill>
                <a:srgbClr val="FFFFFF"/>
              </a:solidFill>
              <a:latin typeface="+mn-lt"/>
              <a:ea typeface="Calibri"/>
              <a:cs typeface="Calibri"/>
              <a:sym typeface="Calibri"/>
            </a:endParaRPr>
          </a:p>
        </p:txBody>
      </p:sp>
      <p:sp>
        <p:nvSpPr>
          <p:cNvPr id="172" name="Google Shape;172;p6"/>
          <p:cNvSpPr/>
          <p:nvPr/>
        </p:nvSpPr>
        <p:spPr>
          <a:xfrm>
            <a:off x="2998839" y="3535196"/>
            <a:ext cx="4434347" cy="2758163"/>
          </a:xfrm>
          <a:prstGeom prst="cloudCallout">
            <a:avLst>
              <a:gd name="adj1" fmla="val 95494"/>
              <a:gd name="adj2" fmla="val -13353"/>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a:solidFill>
                  <a:schemeClr val="dk1"/>
                </a:solidFill>
                <a:latin typeface="+mn-lt"/>
                <a:ea typeface="Times New Roman"/>
                <a:cs typeface="Times New Roman"/>
                <a:sym typeface="Times New Roman"/>
              </a:rPr>
              <a:t> 12 quả quýt</a:t>
            </a:r>
            <a:endParaRPr sz="4000" b="1" i="0" u="none" strike="noStrike" cap="none">
              <a:solidFill>
                <a:schemeClr val="dk1"/>
              </a:solidFill>
              <a:latin typeface="+mn-lt"/>
              <a:ea typeface="Times New Roman"/>
              <a:cs typeface="Times New Roman"/>
              <a:sym typeface="Times New Roman"/>
            </a:endParaRPr>
          </a:p>
        </p:txBody>
      </p:sp>
      <p:sp>
        <p:nvSpPr>
          <p:cNvPr id="173" name="Google Shape;173;p6">
            <a:hlinkClick r:id="rId6" action="ppaction://hlinksldjump"/>
          </p:cNvPr>
          <p:cNvSpPr/>
          <p:nvPr/>
        </p:nvSpPr>
        <p:spPr>
          <a:xfrm>
            <a:off x="10881949" y="5882841"/>
            <a:ext cx="1043351" cy="858113"/>
          </a:xfrm>
          <a:prstGeom prst="rightArrow">
            <a:avLst>
              <a:gd name="adj1" fmla="val 50000"/>
              <a:gd name="adj2" fmla="val 50000"/>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i="0" u="none" strike="noStrike" cap="none">
                <a:solidFill>
                  <a:srgbClr val="FFFFFF"/>
                </a:solidFill>
                <a:latin typeface="+mn-lt"/>
                <a:ea typeface="Times New Roman"/>
                <a:cs typeface="Times New Roman"/>
                <a:sym typeface="Times New Roman"/>
              </a:rPr>
              <a:t>Trở về</a:t>
            </a:r>
            <a:endParaRPr sz="1800" b="1" i="0" u="none" strike="noStrike" cap="none">
              <a:solidFill>
                <a:srgbClr val="FFFFFF"/>
              </a:solidFill>
              <a:latin typeface="+mn-lt"/>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additive="base">
                                        <p:cTn id="7" dur="500"/>
                                        <p:tgtEl>
                                          <p:spTgt spid="172"/>
                                        </p:tgtEl>
                                        <p:attrNameLst>
                                          <p:attrName>ppt_w</p:attrName>
                                        </p:attrNameLst>
                                      </p:cBhvr>
                                      <p:tavLst>
                                        <p:tav tm="0">
                                          <p:val>
                                            <p:strVal val="0"/>
                                          </p:val>
                                        </p:tav>
                                        <p:tav tm="100000">
                                          <p:val>
                                            <p:strVal val="#ppt_w"/>
                                          </p:val>
                                        </p:tav>
                                      </p:tavLst>
                                    </p:anim>
                                    <p:anim calcmode="lin" valueType="num">
                                      <p:cBhvr additive="base">
                                        <p:cTn id="8" dur="500"/>
                                        <p:tgtEl>
                                          <p:spTgt spid="17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1" name="Google Shape;181;p7"/>
          <p:cNvSpPr/>
          <p:nvPr/>
        </p:nvSpPr>
        <p:spPr>
          <a:xfrm flipH="1">
            <a:off x="1946353" y="2799577"/>
            <a:ext cx="6537325" cy="1438275"/>
          </a:xfrm>
          <a:custGeom>
            <a:avLst/>
            <a:gdLst/>
            <a:ahLst/>
            <a:cxnLst/>
            <a:rect l="l" t="t" r="r" b="b"/>
            <a:pathLst>
              <a:path w="648099" h="565791" extrusionOk="0">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Arial"/>
              <a:cs typeface="Arial"/>
              <a:sym typeface="Arial"/>
            </a:endParaRPr>
          </a:p>
        </p:txBody>
      </p:sp>
      <p:grpSp>
        <p:nvGrpSpPr>
          <p:cNvPr id="182" name="Google Shape;182;p7"/>
          <p:cNvGrpSpPr/>
          <p:nvPr/>
        </p:nvGrpSpPr>
        <p:grpSpPr>
          <a:xfrm flipH="1">
            <a:off x="8440039" y="1432624"/>
            <a:ext cx="1767869" cy="1904184"/>
            <a:chOff x="1058825" y="1554175"/>
            <a:chExt cx="4736158" cy="5557827"/>
          </a:xfrm>
        </p:grpSpPr>
        <p:sp>
          <p:nvSpPr>
            <p:cNvPr id="183" name="Google Shape;183;p7"/>
            <p:cNvSpPr/>
            <p:nvPr/>
          </p:nvSpPr>
          <p:spPr>
            <a:xfrm rot="3758493">
              <a:off x="2721879" y="4293055"/>
              <a:ext cx="2954498" cy="2064916"/>
            </a:xfrm>
            <a:custGeom>
              <a:avLst/>
              <a:gdLst/>
              <a:ahLst/>
              <a:cxnLst/>
              <a:rect l="l" t="t"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mn-lt"/>
                <a:ea typeface="Arial"/>
                <a:cs typeface="Arial"/>
                <a:sym typeface="Arial"/>
              </a:endParaRPr>
            </a:p>
          </p:txBody>
        </p:sp>
        <p:grpSp>
          <p:nvGrpSpPr>
            <p:cNvPr id="184" name="Google Shape;184;p7"/>
            <p:cNvGrpSpPr/>
            <p:nvPr/>
          </p:nvGrpSpPr>
          <p:grpSpPr>
            <a:xfrm>
              <a:off x="1058825" y="1554175"/>
              <a:ext cx="2522398" cy="2759215"/>
              <a:chOff x="5712712" y="940025"/>
              <a:chExt cx="2522398" cy="2759215"/>
            </a:xfrm>
          </p:grpSpPr>
          <p:sp>
            <p:nvSpPr>
              <p:cNvPr id="185" name="Google Shape;185;p7"/>
              <p:cNvSpPr/>
              <p:nvPr/>
            </p:nvSpPr>
            <p:spPr>
              <a:xfrm rot="3758493">
                <a:off x="6440283" y="1924630"/>
                <a:ext cx="1816414" cy="510440"/>
              </a:xfrm>
              <a:custGeom>
                <a:avLst/>
                <a:gdLst/>
                <a:ahLst/>
                <a:cxnLst/>
                <a:rect l="l" t="t"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mn-lt"/>
                  <a:ea typeface="Arial"/>
                  <a:cs typeface="Arial"/>
                  <a:sym typeface="Arial"/>
                </a:endParaRPr>
              </a:p>
            </p:txBody>
          </p:sp>
          <p:sp>
            <p:nvSpPr>
              <p:cNvPr id="186" name="Google Shape;186;p7"/>
              <p:cNvSpPr/>
              <p:nvPr/>
            </p:nvSpPr>
            <p:spPr>
              <a:xfrm rot="3758493">
                <a:off x="7743128" y="2715926"/>
                <a:ext cx="42879" cy="488621"/>
              </a:xfrm>
              <a:custGeom>
                <a:avLst/>
                <a:gdLst/>
                <a:ahLst/>
                <a:cxnLst/>
                <a:rect l="l" t="t" r="r" b="b"/>
                <a:pathLst>
                  <a:path w="17274" h="21600" extrusionOk="0">
                    <a:moveTo>
                      <a:pt x="0" y="0"/>
                    </a:moveTo>
                    <a:cubicBezTo>
                      <a:pt x="21600" y="2677"/>
                      <a:pt x="19974" y="16418"/>
                      <a:pt x="11161" y="21600"/>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mn-lt"/>
                  <a:ea typeface="Arial"/>
                  <a:cs typeface="Arial"/>
                  <a:sym typeface="Arial"/>
                </a:endParaRPr>
              </a:p>
            </p:txBody>
          </p:sp>
          <p:sp>
            <p:nvSpPr>
              <p:cNvPr id="187" name="Google Shape;187;p7"/>
              <p:cNvSpPr/>
              <p:nvPr/>
            </p:nvSpPr>
            <p:spPr>
              <a:xfrm rot="3758493">
                <a:off x="6688919" y="1820269"/>
                <a:ext cx="124286" cy="341787"/>
              </a:xfrm>
              <a:custGeom>
                <a:avLst/>
                <a:gdLst/>
                <a:ahLst/>
                <a:cxnLst/>
                <a:rect l="l" t="t" r="r" b="b"/>
                <a:pathLst>
                  <a:path w="21600" h="21600" extrusionOk="0">
                    <a:moveTo>
                      <a:pt x="21600" y="21600"/>
                    </a:moveTo>
                    <a:cubicBezTo>
                      <a:pt x="9761" y="15753"/>
                      <a:pt x="1840" y="7112"/>
                      <a:pt x="0" y="0"/>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mn-lt"/>
                  <a:ea typeface="Arial"/>
                  <a:cs typeface="Arial"/>
                  <a:sym typeface="Arial"/>
                </a:endParaRPr>
              </a:p>
            </p:txBody>
          </p:sp>
          <p:sp>
            <p:nvSpPr>
              <p:cNvPr id="188" name="Google Shape;188;p7"/>
              <p:cNvSpPr/>
              <p:nvPr/>
            </p:nvSpPr>
            <p:spPr>
              <a:xfrm rot="3758493">
                <a:off x="6847335" y="1900060"/>
                <a:ext cx="869668" cy="1031590"/>
              </a:xfrm>
              <a:custGeom>
                <a:avLst/>
                <a:gdLst/>
                <a:ahLst/>
                <a:cxnLst/>
                <a:rect l="l" t="t"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mn-lt"/>
                  <a:ea typeface="Arial"/>
                  <a:cs typeface="Arial"/>
                  <a:sym typeface="Arial"/>
                </a:endParaRPr>
              </a:p>
            </p:txBody>
          </p:sp>
          <p:sp>
            <p:nvSpPr>
              <p:cNvPr id="189" name="Google Shape;189;p7"/>
              <p:cNvSpPr/>
              <p:nvPr/>
            </p:nvSpPr>
            <p:spPr>
              <a:xfrm rot="3758493">
                <a:off x="6164716" y="2541971"/>
                <a:ext cx="1046419" cy="281861"/>
              </a:xfrm>
              <a:custGeom>
                <a:avLst/>
                <a:gdLst/>
                <a:ahLst/>
                <a:cxnLst/>
                <a:rect l="l" t="t"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mn-lt"/>
                  <a:ea typeface="Arial"/>
                  <a:cs typeface="Arial"/>
                  <a:sym typeface="Arial"/>
                </a:endParaRPr>
              </a:p>
            </p:txBody>
          </p:sp>
          <p:sp>
            <p:nvSpPr>
              <p:cNvPr id="190" name="Google Shape;190;p7"/>
              <p:cNvSpPr/>
              <p:nvPr/>
            </p:nvSpPr>
            <p:spPr>
              <a:xfrm rot="3758493">
                <a:off x="5742745" y="2584036"/>
                <a:ext cx="1200079" cy="797886"/>
              </a:xfrm>
              <a:custGeom>
                <a:avLst/>
                <a:gdLst/>
                <a:ahLst/>
                <a:cxnLst/>
                <a:rect l="l" t="t"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mn-lt"/>
                  <a:ea typeface="Arial"/>
                  <a:cs typeface="Arial"/>
                  <a:sym typeface="Arial"/>
                </a:endParaRPr>
              </a:p>
            </p:txBody>
          </p:sp>
          <p:sp>
            <p:nvSpPr>
              <p:cNvPr id="191" name="Google Shape;191;p7"/>
              <p:cNvSpPr/>
              <p:nvPr/>
            </p:nvSpPr>
            <p:spPr>
              <a:xfrm rot="3758493">
                <a:off x="6601321" y="998391"/>
                <a:ext cx="383966" cy="415006"/>
              </a:xfrm>
              <a:custGeom>
                <a:avLst/>
                <a:gdLst/>
                <a:ahLst/>
                <a:cxnLst/>
                <a:rect l="l" t="t"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mn-lt"/>
                  <a:ea typeface="Arial"/>
                  <a:cs typeface="Arial"/>
                  <a:sym typeface="Arial"/>
                </a:endParaRPr>
              </a:p>
            </p:txBody>
          </p:sp>
          <p:sp>
            <p:nvSpPr>
              <p:cNvPr id="192" name="Google Shape;192;p7"/>
              <p:cNvSpPr/>
              <p:nvPr/>
            </p:nvSpPr>
            <p:spPr>
              <a:xfrm rot="3758493">
                <a:off x="7598750" y="2950768"/>
                <a:ext cx="573187" cy="491046"/>
              </a:xfrm>
              <a:custGeom>
                <a:avLst/>
                <a:gdLst/>
                <a:ahLst/>
                <a:cxnLst/>
                <a:rect l="l" t="t" r="r" b="b"/>
                <a:pathLst>
                  <a:path w="21600" h="21600" extrusionOk="0">
                    <a:moveTo>
                      <a:pt x="0" y="21600"/>
                    </a:moveTo>
                    <a:cubicBezTo>
                      <a:pt x="7302" y="21128"/>
                      <a:pt x="15635" y="15045"/>
                      <a:pt x="21600" y="9996"/>
                    </a:cubicBezTo>
                    <a:cubicBezTo>
                      <a:pt x="14594" y="7013"/>
                      <a:pt x="7961" y="2130"/>
                      <a:pt x="709" y="0"/>
                    </a:cubicBezTo>
                  </a:path>
                </a:pathLst>
              </a:custGeom>
              <a:noFill/>
              <a:ln w="38100" cap="flat" cmpd="sng">
                <a:solidFill>
                  <a:srgbClr val="262626"/>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mn-lt"/>
                  <a:ea typeface="Arial"/>
                  <a:cs typeface="Arial"/>
                  <a:sym typeface="Arial"/>
                </a:endParaRPr>
              </a:p>
            </p:txBody>
          </p:sp>
        </p:grpSp>
      </p:grpSp>
      <p:sp>
        <p:nvSpPr>
          <p:cNvPr id="193" name="Google Shape;193;p7"/>
          <p:cNvSpPr/>
          <p:nvPr/>
        </p:nvSpPr>
        <p:spPr>
          <a:xfrm rot="-960000">
            <a:off x="1115916" y="2239911"/>
            <a:ext cx="1425575" cy="697230"/>
          </a:xfrm>
          <a:custGeom>
            <a:avLst/>
            <a:gdLst/>
            <a:ahLst/>
            <a:cxnLst/>
            <a:rect l="l" t="t" r="r" b="b"/>
            <a:pathLst>
              <a:path w="97" h="63" extrusionOk="0">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n-lt"/>
              <a:ea typeface="Arial"/>
              <a:cs typeface="Arial"/>
              <a:sym typeface="Arial"/>
            </a:endParaRPr>
          </a:p>
        </p:txBody>
      </p:sp>
      <p:pic>
        <p:nvPicPr>
          <p:cNvPr id="194" name="Google Shape;194;p7"/>
          <p:cNvPicPr preferRelativeResize="0"/>
          <p:nvPr/>
        </p:nvPicPr>
        <p:blipFill rotWithShape="1">
          <a:blip r:embed="rId4">
            <a:alphaModFix/>
          </a:blip>
          <a:srcRect/>
          <a:stretch/>
        </p:blipFill>
        <p:spPr>
          <a:xfrm>
            <a:off x="7108630" y="2018449"/>
            <a:ext cx="866974" cy="797510"/>
          </a:xfrm>
          <a:prstGeom prst="rect">
            <a:avLst/>
          </a:prstGeom>
          <a:noFill/>
          <a:ln>
            <a:noFill/>
          </a:ln>
        </p:spPr>
      </p:pic>
      <p:sp>
        <p:nvSpPr>
          <p:cNvPr id="195" name="Google Shape;195;p7"/>
          <p:cNvSpPr txBox="1"/>
          <p:nvPr/>
        </p:nvSpPr>
        <p:spPr>
          <a:xfrm>
            <a:off x="2581401" y="3045248"/>
            <a:ext cx="5802403"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9933"/>
                </a:solidFill>
                <a:latin typeface="+mn-lt"/>
                <a:ea typeface="Stardos Stencil"/>
                <a:cs typeface="Times New Roman" panose="02020603050405020304" pitchFamily="18" charset="0"/>
                <a:sym typeface="Stardos Stencil"/>
              </a:rPr>
              <a:t>KI-LÔ-GAM (T3)</a:t>
            </a:r>
            <a:endParaRPr sz="5400">
              <a:solidFill>
                <a:srgbClr val="FF9933"/>
              </a:solidFill>
              <a:latin typeface="+mn-lt"/>
              <a:ea typeface="Stardos Stencil"/>
              <a:cs typeface="Times New Roman" panose="02020603050405020304" pitchFamily="18" charset="0"/>
              <a:sym typeface="Stardos Stenci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700"/>
                                        <p:tgtEl>
                                          <p:spTgt spid="181"/>
                                        </p:tgtEl>
                                      </p:cBhvr>
                                    </p:animEffect>
                                  </p:childTnLst>
                                </p:cTn>
                              </p:par>
                              <p:par>
                                <p:cTn id="8" presetID="10" presetClass="entr" presetSubtype="0" fill="hold" nodeType="withEffect">
                                  <p:stCondLst>
                                    <p:cond delay="500"/>
                                  </p:stCondLst>
                                  <p:childTnLst>
                                    <p:set>
                                      <p:cBhvr>
                                        <p:cTn id="9" dur="1" fill="hold">
                                          <p:stCondLst>
                                            <p:cond delay="0"/>
                                          </p:stCondLst>
                                        </p:cTn>
                                        <p:tgtEl>
                                          <p:spTgt spid="182"/>
                                        </p:tgtEl>
                                        <p:attrNameLst>
                                          <p:attrName>style.visibility</p:attrName>
                                        </p:attrNameLst>
                                      </p:cBhvr>
                                      <p:to>
                                        <p:strVal val="visible"/>
                                      </p:to>
                                    </p:set>
                                    <p:animEffect transition="in" filter="fade">
                                      <p:cBhvr>
                                        <p:cTn id="10" dur="700"/>
                                        <p:tgtEl>
                                          <p:spTgt spid="182"/>
                                        </p:tgtEl>
                                      </p:cBhvr>
                                    </p:animEffect>
                                  </p:childTnLst>
                                </p:cTn>
                              </p:par>
                              <p:par>
                                <p:cTn id="11" presetID="10" presetClass="entr" presetSubtype="0" fill="hold" nodeType="with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fade">
                                      <p:cBhvr>
                                        <p:cTn id="13" dur="1000"/>
                                        <p:tgtEl>
                                          <p:spTgt spid="194"/>
                                        </p:tgtEl>
                                      </p:cBhvr>
                                    </p:animEffect>
                                  </p:childTnLst>
                                </p:cTn>
                              </p:par>
                              <p:par>
                                <p:cTn id="14" presetID="10" presetClass="entr" presetSubtype="0" fill="hold" nodeType="withEffect">
                                  <p:stCondLst>
                                    <p:cond delay="0"/>
                                  </p:stCondLst>
                                  <p:childTnLst>
                                    <p:set>
                                      <p:cBhvr>
                                        <p:cTn id="15" dur="1" fill="hold">
                                          <p:stCondLst>
                                            <p:cond delay="0"/>
                                          </p:stCondLst>
                                        </p:cTn>
                                        <p:tgtEl>
                                          <p:spTgt spid="193"/>
                                        </p:tgtEl>
                                        <p:attrNameLst>
                                          <p:attrName>style.visibility</p:attrName>
                                        </p:attrNameLst>
                                      </p:cBhvr>
                                      <p:to>
                                        <p:strVal val="visible"/>
                                      </p:to>
                                    </p:set>
                                    <p:animEffect transition="in" filter="fade">
                                      <p:cBhvr>
                                        <p:cTn id="16" dur="1000"/>
                                        <p:tgtEl>
                                          <p:spTgt spid="19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95"/>
                                        </p:tgtEl>
                                        <p:attrNameLst>
                                          <p:attrName>style.visibility</p:attrName>
                                        </p:attrNameLst>
                                      </p:cBhvr>
                                      <p:to>
                                        <p:strVal val="visible"/>
                                      </p:to>
                                    </p:set>
                                    <p:animEffect transition="in" filter="fade">
                                      <p:cBhvr>
                                        <p:cTn id="20" dur="9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8"/>
          <p:cNvPicPr preferRelativeResize="0"/>
          <p:nvPr/>
        </p:nvPicPr>
        <p:blipFill rotWithShape="1">
          <a:blip r:embed="rId3">
            <a:alphaModFix/>
          </a:blip>
          <a:srcRect/>
          <a:stretch/>
        </p:blipFill>
        <p:spPr>
          <a:xfrm>
            <a:off x="2913885" y="2877985"/>
            <a:ext cx="501119" cy="448915"/>
          </a:xfrm>
          <a:prstGeom prst="rect">
            <a:avLst/>
          </a:prstGeom>
          <a:noFill/>
          <a:ln>
            <a:noFill/>
          </a:ln>
        </p:spPr>
      </p:pic>
      <p:sp>
        <p:nvSpPr>
          <p:cNvPr id="202" name="Google Shape;202;p8"/>
          <p:cNvSpPr txBox="1"/>
          <p:nvPr/>
        </p:nvSpPr>
        <p:spPr>
          <a:xfrm>
            <a:off x="5000626" y="2257675"/>
            <a:ext cx="324929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55A11"/>
                </a:solidFill>
              </a:rPr>
              <a:t>Yêu cầu cần đạt</a:t>
            </a:r>
            <a:endParaRPr sz="3200">
              <a:solidFill>
                <a:srgbClr val="C55A11"/>
              </a:solidFill>
              <a:latin typeface="Arial"/>
              <a:ea typeface="Arial"/>
              <a:cs typeface="Arial"/>
              <a:sym typeface="Arial"/>
            </a:endParaRPr>
          </a:p>
        </p:txBody>
      </p:sp>
      <p:sp>
        <p:nvSpPr>
          <p:cNvPr id="203" name="Google Shape;203;p8"/>
          <p:cNvSpPr txBox="1"/>
          <p:nvPr/>
        </p:nvSpPr>
        <p:spPr>
          <a:xfrm>
            <a:off x="3426285" y="2942839"/>
            <a:ext cx="576260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C000"/>
                </a:solidFill>
                <a:latin typeface="Arial"/>
                <a:ea typeface="Arial"/>
                <a:cs typeface="Arial"/>
                <a:sym typeface="Arial"/>
              </a:rPr>
              <a:t>Học sinh làm quen phép tính cộng, trừ với số đo </a:t>
            </a:r>
            <a:endParaRPr/>
          </a:p>
          <a:p>
            <a:pPr marL="0" marR="0" lvl="0" indent="0" algn="l" rtl="0">
              <a:spcBef>
                <a:spcPts val="0"/>
              </a:spcBef>
              <a:spcAft>
                <a:spcPts val="0"/>
              </a:spcAft>
              <a:buNone/>
            </a:pPr>
            <a:r>
              <a:rPr lang="en-US" sz="1800">
                <a:solidFill>
                  <a:srgbClr val="FFC000"/>
                </a:solidFill>
                <a:latin typeface="Arial"/>
                <a:ea typeface="Arial"/>
                <a:cs typeface="Arial"/>
                <a:sym typeface="Arial"/>
              </a:rPr>
              <a:t>ki-lô-gam.</a:t>
            </a:r>
            <a:endParaRPr sz="1800">
              <a:solidFill>
                <a:srgbClr val="FFC000"/>
              </a:solidFill>
              <a:latin typeface="Arial"/>
              <a:ea typeface="Arial"/>
              <a:cs typeface="Arial"/>
              <a:sym typeface="Arial"/>
            </a:endParaRPr>
          </a:p>
        </p:txBody>
      </p:sp>
      <p:sp>
        <p:nvSpPr>
          <p:cNvPr id="204" name="Google Shape;204;p8"/>
          <p:cNvSpPr txBox="1"/>
          <p:nvPr/>
        </p:nvSpPr>
        <p:spPr>
          <a:xfrm>
            <a:off x="3415004" y="3655643"/>
            <a:ext cx="54670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B050"/>
                </a:solidFill>
                <a:latin typeface="Arial"/>
                <a:ea typeface="Arial"/>
                <a:cs typeface="Arial"/>
                <a:sym typeface="Arial"/>
              </a:rPr>
              <a:t>Vận dụng giải bài toán với số đo ki-lô-gam.</a:t>
            </a:r>
            <a:endParaRPr sz="1800">
              <a:solidFill>
                <a:srgbClr val="00B050"/>
              </a:solidFill>
              <a:latin typeface="Arial"/>
              <a:ea typeface="Arial"/>
              <a:cs typeface="Arial"/>
              <a:sym typeface="Arial"/>
            </a:endParaRPr>
          </a:p>
        </p:txBody>
      </p:sp>
      <p:sp>
        <p:nvSpPr>
          <p:cNvPr id="205" name="Google Shape;205;p8"/>
          <p:cNvSpPr txBox="1"/>
          <p:nvPr/>
        </p:nvSpPr>
        <p:spPr>
          <a:xfrm>
            <a:off x="3491586" y="4451848"/>
            <a:ext cx="56319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Arial"/>
                <a:ea typeface="Arial"/>
                <a:cs typeface="Arial"/>
                <a:sym typeface="Arial"/>
              </a:rPr>
              <a:t>Vận dụng vào các tình huống thực tế.</a:t>
            </a:r>
            <a:endParaRPr sz="1800">
              <a:solidFill>
                <a:srgbClr val="FF0000"/>
              </a:solidFill>
              <a:latin typeface="Arial"/>
              <a:ea typeface="Arial"/>
              <a:cs typeface="Arial"/>
              <a:sym typeface="Arial"/>
            </a:endParaRPr>
          </a:p>
        </p:txBody>
      </p:sp>
      <p:pic>
        <p:nvPicPr>
          <p:cNvPr id="206" name="Google Shape;206;p8"/>
          <p:cNvPicPr preferRelativeResize="0"/>
          <p:nvPr/>
        </p:nvPicPr>
        <p:blipFill rotWithShape="1">
          <a:blip r:embed="rId3">
            <a:alphaModFix/>
          </a:blip>
          <a:srcRect/>
          <a:stretch/>
        </p:blipFill>
        <p:spPr>
          <a:xfrm>
            <a:off x="2925166" y="3585115"/>
            <a:ext cx="501119" cy="448915"/>
          </a:xfrm>
          <a:prstGeom prst="rect">
            <a:avLst/>
          </a:prstGeom>
          <a:noFill/>
          <a:ln>
            <a:noFill/>
          </a:ln>
        </p:spPr>
      </p:pic>
      <p:pic>
        <p:nvPicPr>
          <p:cNvPr id="207" name="Google Shape;207;p8"/>
          <p:cNvPicPr preferRelativeResize="0"/>
          <p:nvPr/>
        </p:nvPicPr>
        <p:blipFill rotWithShape="1">
          <a:blip r:embed="rId3">
            <a:alphaModFix/>
          </a:blip>
          <a:srcRect/>
          <a:stretch/>
        </p:blipFill>
        <p:spPr>
          <a:xfrm>
            <a:off x="2925166" y="4304175"/>
            <a:ext cx="501119" cy="4489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20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1"/>
                                        </p:tgtEl>
                                        <p:attrNameLst>
                                          <p:attrName>style.visibility</p:attrName>
                                        </p:attrNameLst>
                                      </p:cBhvr>
                                      <p:to>
                                        <p:strVal val="visible"/>
                                      </p:to>
                                    </p:set>
                                  </p:childTnLst>
                                </p:cTn>
                              </p:par>
                              <p:par>
                                <p:cTn id="12" presetID="8" presetClass="emph" presetSubtype="0" fill="hold" nodeType="withEffect">
                                  <p:stCondLst>
                                    <p:cond delay="0"/>
                                  </p:stCondLst>
                                  <p:childTnLst>
                                    <p:animRot by="-21600000">
                                      <p:cBhvr>
                                        <p:cTn id="13" dur="2000" fill="hold"/>
                                        <p:tgtEl>
                                          <p:spTgt spid="20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3"/>
                                        </p:tgtEl>
                                        <p:attrNameLst>
                                          <p:attrName>style.visibility</p:attrName>
                                        </p:attrNameLst>
                                      </p:cBhvr>
                                      <p:to>
                                        <p:strVal val="visible"/>
                                      </p:to>
                                    </p:set>
                                    <p:animEffect transition="in" filter="fade">
                                      <p:cBhvr>
                                        <p:cTn id="18" dur="500"/>
                                        <p:tgtEl>
                                          <p:spTgt spid="20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
                                        </p:tgtEl>
                                        <p:attrNameLst>
                                          <p:attrName>style.visibility</p:attrName>
                                        </p:attrNameLst>
                                      </p:cBhvr>
                                      <p:to>
                                        <p:strVal val="visible"/>
                                      </p:to>
                                    </p:set>
                                  </p:childTnLst>
                                </p:cTn>
                              </p:par>
                              <p:par>
                                <p:cTn id="23" presetID="8" presetClass="emph" presetSubtype="0" fill="hold" nodeType="withEffect">
                                  <p:stCondLst>
                                    <p:cond delay="0"/>
                                  </p:stCondLst>
                                  <p:childTnLst>
                                    <p:animRot by="-21600000">
                                      <p:cBhvr>
                                        <p:cTn id="24" dur="2000" fill="hold"/>
                                        <p:tgtEl>
                                          <p:spTgt spid="20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4"/>
                                        </p:tgtEl>
                                        <p:attrNameLst>
                                          <p:attrName>style.visibility</p:attrName>
                                        </p:attrNameLst>
                                      </p:cBhvr>
                                      <p:to>
                                        <p:strVal val="visible"/>
                                      </p:to>
                                    </p:set>
                                    <p:animEffect transition="in" filter="fade">
                                      <p:cBhvr>
                                        <p:cTn id="29" dur="500"/>
                                        <p:tgtEl>
                                          <p:spTgt spid="20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7"/>
                                        </p:tgtEl>
                                        <p:attrNameLst>
                                          <p:attrName>style.visibility</p:attrName>
                                        </p:attrNameLst>
                                      </p:cBhvr>
                                      <p:to>
                                        <p:strVal val="visible"/>
                                      </p:to>
                                    </p:set>
                                  </p:childTnLst>
                                </p:cTn>
                              </p:par>
                              <p:par>
                                <p:cTn id="34" presetID="8" presetClass="emph" presetSubtype="0" fill="hold" nodeType="withEffect">
                                  <p:stCondLst>
                                    <p:cond delay="0"/>
                                  </p:stCondLst>
                                  <p:childTnLst>
                                    <p:animRot by="-21600000">
                                      <p:cBhvr>
                                        <p:cTn id="35" dur="2000" fill="hold"/>
                                        <p:tgtEl>
                                          <p:spTgt spid="207"/>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5"/>
                                        </p:tgtEl>
                                        <p:attrNameLst>
                                          <p:attrName>style.visibility</p:attrName>
                                        </p:attrNameLst>
                                      </p:cBhvr>
                                      <p:to>
                                        <p:strVal val="visible"/>
                                      </p:to>
                                    </p:set>
                                    <p:animEffect transition="in" filter="fade">
                                      <p:cBhvr>
                                        <p:cTn id="40"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Shape 213"/>
        <p:cNvGrpSpPr/>
        <p:nvPr/>
      </p:nvGrpSpPr>
      <p:grpSpPr>
        <a:xfrm>
          <a:off x="0" y="0"/>
          <a:ext cx="0" cy="0"/>
          <a:chOff x="0" y="0"/>
          <a:chExt cx="0" cy="0"/>
        </a:xfrm>
      </p:grpSpPr>
      <p:grpSp>
        <p:nvGrpSpPr>
          <p:cNvPr id="214" name="Google Shape;214;p9"/>
          <p:cNvGrpSpPr/>
          <p:nvPr/>
        </p:nvGrpSpPr>
        <p:grpSpPr>
          <a:xfrm>
            <a:off x="-132302" y="0"/>
            <a:ext cx="12420440" cy="6858000"/>
            <a:chOff x="-228440" y="0"/>
            <a:chExt cx="12420440" cy="6858000"/>
          </a:xfrm>
        </p:grpSpPr>
        <p:sp>
          <p:nvSpPr>
            <p:cNvPr id="215" name="Google Shape;215;p9"/>
            <p:cNvSpPr/>
            <p:nvPr/>
          </p:nvSpPr>
          <p:spPr>
            <a:xfrm>
              <a:off x="318053" y="304801"/>
              <a:ext cx="11449878" cy="6294782"/>
            </a:xfrm>
            <a:prstGeom prst="roundRect">
              <a:avLst>
                <a:gd name="adj" fmla="val 16667"/>
              </a:avLst>
            </a:prstGeom>
            <a:solidFill>
              <a:schemeClr val="lt1"/>
            </a:solidFill>
            <a:ln w="38100" cap="flat" cmpd="sng">
              <a:solidFill>
                <a:srgbClr val="99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pic>
          <p:nvPicPr>
            <p:cNvPr id="216" name="Google Shape;216;p9"/>
            <p:cNvPicPr preferRelativeResize="0"/>
            <p:nvPr/>
          </p:nvPicPr>
          <p:blipFill rotWithShape="1">
            <a:blip r:embed="rId3">
              <a:alphaModFix/>
            </a:blip>
            <a:srcRect r="83500" b="67837"/>
            <a:stretch/>
          </p:blipFill>
          <p:spPr>
            <a:xfrm>
              <a:off x="0" y="0"/>
              <a:ext cx="1121664" cy="1228881"/>
            </a:xfrm>
            <a:prstGeom prst="rect">
              <a:avLst/>
            </a:prstGeom>
            <a:noFill/>
            <a:ln>
              <a:noFill/>
            </a:ln>
          </p:spPr>
        </p:pic>
        <p:pic>
          <p:nvPicPr>
            <p:cNvPr id="217" name="Google Shape;217;p9"/>
            <p:cNvPicPr preferRelativeResize="0"/>
            <p:nvPr/>
          </p:nvPicPr>
          <p:blipFill rotWithShape="1">
            <a:blip r:embed="rId4">
              <a:alphaModFix/>
            </a:blip>
            <a:srcRect l="81842" t="-10451" b="9412"/>
            <a:stretch/>
          </p:blipFill>
          <p:spPr>
            <a:xfrm>
              <a:off x="10880397" y="5972384"/>
              <a:ext cx="1311603" cy="885616"/>
            </a:xfrm>
            <a:prstGeom prst="rect">
              <a:avLst/>
            </a:prstGeom>
            <a:noFill/>
            <a:ln>
              <a:noFill/>
            </a:ln>
          </p:spPr>
        </p:pic>
        <p:pic>
          <p:nvPicPr>
            <p:cNvPr id="218" name="Google Shape;218;p9"/>
            <p:cNvPicPr preferRelativeResize="0"/>
            <p:nvPr/>
          </p:nvPicPr>
          <p:blipFill rotWithShape="1">
            <a:blip r:embed="rId5">
              <a:alphaModFix/>
            </a:blip>
            <a:srcRect l="24896" r="20119" b="33390"/>
            <a:stretch/>
          </p:blipFill>
          <p:spPr>
            <a:xfrm flipH="1">
              <a:off x="-228440" y="6356813"/>
              <a:ext cx="2276695" cy="501187"/>
            </a:xfrm>
            <a:prstGeom prst="rect">
              <a:avLst/>
            </a:prstGeom>
            <a:noFill/>
            <a:ln>
              <a:noFill/>
            </a:ln>
          </p:spPr>
        </p:pic>
        <p:pic>
          <p:nvPicPr>
            <p:cNvPr id="219" name="Google Shape;219;p9"/>
            <p:cNvPicPr preferRelativeResize="0"/>
            <p:nvPr/>
          </p:nvPicPr>
          <p:blipFill rotWithShape="1">
            <a:blip r:embed="rId6">
              <a:alphaModFix/>
            </a:blip>
            <a:srcRect l="73099" r="2958" b="67481"/>
            <a:stretch/>
          </p:blipFill>
          <p:spPr>
            <a:xfrm>
              <a:off x="10343036" y="0"/>
              <a:ext cx="1848964" cy="1411491"/>
            </a:xfrm>
            <a:prstGeom prst="rect">
              <a:avLst/>
            </a:prstGeom>
            <a:noFill/>
            <a:ln>
              <a:noFill/>
            </a:ln>
          </p:spPr>
        </p:pic>
      </p:grpSp>
      <p:pic>
        <p:nvPicPr>
          <p:cNvPr id="220" name="Google Shape;220;p9"/>
          <p:cNvPicPr preferRelativeResize="0"/>
          <p:nvPr/>
        </p:nvPicPr>
        <p:blipFill rotWithShape="1">
          <a:blip r:embed="rId7">
            <a:alphaModFix/>
          </a:blip>
          <a:srcRect/>
          <a:stretch/>
        </p:blipFill>
        <p:spPr>
          <a:xfrm>
            <a:off x="4945337" y="9040"/>
            <a:ext cx="2566876" cy="1149125"/>
          </a:xfrm>
          <a:prstGeom prst="rect">
            <a:avLst/>
          </a:prstGeom>
          <a:noFill/>
          <a:ln>
            <a:noFill/>
          </a:ln>
        </p:spPr>
      </p:pic>
      <p:sp>
        <p:nvSpPr>
          <p:cNvPr id="221" name="Google Shape;221;p9"/>
          <p:cNvSpPr/>
          <p:nvPr/>
        </p:nvSpPr>
        <p:spPr>
          <a:xfrm>
            <a:off x="632522" y="1289517"/>
            <a:ext cx="614755" cy="614828"/>
          </a:xfrm>
          <a:prstGeom prst="ellipse">
            <a:avLst/>
          </a:prstGeom>
          <a:solidFill>
            <a:srgbClr val="00B05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3200" b="1">
                <a:solidFill>
                  <a:srgbClr val="FFFFFF"/>
                </a:solidFill>
                <a:latin typeface="+mn-lt"/>
                <a:ea typeface="Arial"/>
                <a:cs typeface="Arial"/>
                <a:sym typeface="Arial"/>
              </a:rPr>
              <a:t>1</a:t>
            </a:r>
            <a:endParaRPr sz="3200" b="1">
              <a:solidFill>
                <a:srgbClr val="FFFFFF"/>
              </a:solidFill>
              <a:latin typeface="+mn-lt"/>
              <a:ea typeface="Arial"/>
              <a:cs typeface="Arial"/>
              <a:sym typeface="Arial"/>
            </a:endParaRPr>
          </a:p>
        </p:txBody>
      </p:sp>
      <p:sp>
        <p:nvSpPr>
          <p:cNvPr id="222" name="Google Shape;222;p9"/>
          <p:cNvSpPr txBox="1"/>
          <p:nvPr/>
        </p:nvSpPr>
        <p:spPr>
          <a:xfrm>
            <a:off x="1434323" y="1335321"/>
            <a:ext cx="31509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mn-lt"/>
                <a:ea typeface="Arial"/>
                <a:cs typeface="Arial"/>
                <a:sym typeface="Arial"/>
              </a:rPr>
              <a:t>Tính (theo mẫu): </a:t>
            </a:r>
            <a:endParaRPr sz="2800">
              <a:solidFill>
                <a:schemeClr val="dk1"/>
              </a:solidFill>
              <a:latin typeface="+mn-lt"/>
              <a:ea typeface="Arial"/>
              <a:cs typeface="Arial"/>
              <a:sym typeface="Arial"/>
            </a:endParaRPr>
          </a:p>
        </p:txBody>
      </p:sp>
      <p:sp>
        <p:nvSpPr>
          <p:cNvPr id="223" name="Google Shape;223;p9"/>
          <p:cNvSpPr/>
          <p:nvPr/>
        </p:nvSpPr>
        <p:spPr>
          <a:xfrm>
            <a:off x="2624717" y="1964891"/>
            <a:ext cx="7447722" cy="795130"/>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mn-lt"/>
                <a:ea typeface="Calibri"/>
                <a:cs typeface="Calibri"/>
                <a:sym typeface="Calibri"/>
              </a:rPr>
              <a:t>Mẫu: 5kg + 4kg = 9kg;	10kg – 3kg = 7kg</a:t>
            </a:r>
            <a:endParaRPr sz="2800">
              <a:solidFill>
                <a:schemeClr val="dk1"/>
              </a:solidFill>
              <a:latin typeface="+mn-lt"/>
              <a:ea typeface="Calibri"/>
              <a:cs typeface="Calibri"/>
              <a:sym typeface="Calibri"/>
            </a:endParaRPr>
          </a:p>
        </p:txBody>
      </p:sp>
      <p:grpSp>
        <p:nvGrpSpPr>
          <p:cNvPr id="224" name="Google Shape;224;p9"/>
          <p:cNvGrpSpPr/>
          <p:nvPr/>
        </p:nvGrpSpPr>
        <p:grpSpPr>
          <a:xfrm>
            <a:off x="-132302" y="1905932"/>
            <a:ext cx="5907518" cy="4816937"/>
            <a:chOff x="322335" y="1964891"/>
            <a:chExt cx="5907518" cy="4618154"/>
          </a:xfrm>
        </p:grpSpPr>
        <p:pic>
          <p:nvPicPr>
            <p:cNvPr id="225" name="Google Shape;225;p9"/>
            <p:cNvPicPr preferRelativeResize="0"/>
            <p:nvPr/>
          </p:nvPicPr>
          <p:blipFill rotWithShape="1">
            <a:blip r:embed="rId8">
              <a:alphaModFix/>
            </a:blip>
            <a:srcRect t="23064" b="22197"/>
            <a:stretch/>
          </p:blipFill>
          <p:spPr>
            <a:xfrm>
              <a:off x="322335" y="1964891"/>
              <a:ext cx="5907518" cy="4618154"/>
            </a:xfrm>
            <a:prstGeom prst="rect">
              <a:avLst/>
            </a:prstGeom>
            <a:noFill/>
            <a:ln>
              <a:noFill/>
            </a:ln>
          </p:spPr>
        </p:pic>
        <p:sp>
          <p:nvSpPr>
            <p:cNvPr id="226" name="Google Shape;226;p9"/>
            <p:cNvSpPr txBox="1"/>
            <p:nvPr/>
          </p:nvSpPr>
          <p:spPr>
            <a:xfrm>
              <a:off x="1121664" y="3692271"/>
              <a:ext cx="3150929" cy="5015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548135"/>
                  </a:solidFill>
                  <a:latin typeface="+mn-lt"/>
                  <a:ea typeface="Arial"/>
                  <a:cs typeface="Arial"/>
                  <a:sym typeface="Arial"/>
                </a:rPr>
                <a:t>12kg + 23kg</a:t>
              </a:r>
              <a:endParaRPr sz="2800" b="1">
                <a:solidFill>
                  <a:srgbClr val="548135"/>
                </a:solidFill>
                <a:latin typeface="+mn-lt"/>
                <a:ea typeface="Arial"/>
                <a:cs typeface="Arial"/>
                <a:sym typeface="Arial"/>
              </a:endParaRPr>
            </a:p>
          </p:txBody>
        </p:sp>
        <p:sp>
          <p:nvSpPr>
            <p:cNvPr id="227" name="Google Shape;227;p9"/>
            <p:cNvSpPr txBox="1"/>
            <p:nvPr/>
          </p:nvSpPr>
          <p:spPr>
            <a:xfrm>
              <a:off x="1121663" y="4321841"/>
              <a:ext cx="3150929" cy="5015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548135"/>
                  </a:solidFill>
                  <a:latin typeface="+mn-lt"/>
                  <a:ea typeface="Arial"/>
                  <a:cs typeface="Arial"/>
                  <a:sym typeface="Arial"/>
                </a:rPr>
                <a:t>45kg + 20kg</a:t>
              </a:r>
              <a:endParaRPr sz="2800" b="1">
                <a:solidFill>
                  <a:srgbClr val="548135"/>
                </a:solidFill>
                <a:latin typeface="+mn-lt"/>
                <a:ea typeface="Arial"/>
                <a:cs typeface="Arial"/>
                <a:sym typeface="Arial"/>
              </a:endParaRPr>
            </a:p>
          </p:txBody>
        </p:sp>
        <p:sp>
          <p:nvSpPr>
            <p:cNvPr id="228" name="Google Shape;228;p9"/>
            <p:cNvSpPr txBox="1"/>
            <p:nvPr/>
          </p:nvSpPr>
          <p:spPr>
            <a:xfrm>
              <a:off x="1178047" y="4960664"/>
              <a:ext cx="3150929" cy="5015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548135"/>
                  </a:solidFill>
                  <a:latin typeface="+mn-lt"/>
                  <a:ea typeface="Arial"/>
                  <a:cs typeface="Arial"/>
                  <a:sym typeface="Arial"/>
                </a:rPr>
                <a:t>9kg + 7kg</a:t>
              </a:r>
              <a:endParaRPr sz="2800" b="1">
                <a:solidFill>
                  <a:srgbClr val="548135"/>
                </a:solidFill>
                <a:latin typeface="+mn-lt"/>
                <a:ea typeface="Arial"/>
                <a:cs typeface="Arial"/>
                <a:sym typeface="Arial"/>
              </a:endParaRPr>
            </a:p>
          </p:txBody>
        </p:sp>
      </p:grpSp>
      <p:grpSp>
        <p:nvGrpSpPr>
          <p:cNvPr id="229" name="Google Shape;229;p9"/>
          <p:cNvGrpSpPr/>
          <p:nvPr/>
        </p:nvGrpSpPr>
        <p:grpSpPr>
          <a:xfrm>
            <a:off x="5901539" y="1789044"/>
            <a:ext cx="5655182" cy="4926496"/>
            <a:chOff x="6033235" y="2069758"/>
            <a:chExt cx="5502963" cy="4301897"/>
          </a:xfrm>
        </p:grpSpPr>
        <p:pic>
          <p:nvPicPr>
            <p:cNvPr id="230" name="Google Shape;230;p9"/>
            <p:cNvPicPr preferRelativeResize="0"/>
            <p:nvPr/>
          </p:nvPicPr>
          <p:blipFill rotWithShape="1">
            <a:blip r:embed="rId8">
              <a:alphaModFix/>
            </a:blip>
            <a:srcRect t="23064" b="22197"/>
            <a:stretch/>
          </p:blipFill>
          <p:spPr>
            <a:xfrm>
              <a:off x="6033235" y="2069758"/>
              <a:ext cx="5502963" cy="4301897"/>
            </a:xfrm>
            <a:prstGeom prst="rect">
              <a:avLst/>
            </a:prstGeom>
            <a:noFill/>
            <a:ln>
              <a:noFill/>
            </a:ln>
          </p:spPr>
        </p:pic>
        <p:sp>
          <p:nvSpPr>
            <p:cNvPr id="231" name="Google Shape;231;p9"/>
            <p:cNvSpPr txBox="1"/>
            <p:nvPr/>
          </p:nvSpPr>
          <p:spPr>
            <a:xfrm>
              <a:off x="6921510" y="3738719"/>
              <a:ext cx="3150929" cy="4568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548135"/>
                  </a:solidFill>
                  <a:latin typeface="+mn-lt"/>
                  <a:ea typeface="Arial"/>
                  <a:cs typeface="Arial"/>
                  <a:sym typeface="Arial"/>
                </a:rPr>
                <a:t>42kg - 30kg</a:t>
              </a:r>
              <a:endParaRPr sz="2800" b="1">
                <a:solidFill>
                  <a:srgbClr val="548135"/>
                </a:solidFill>
                <a:latin typeface="+mn-lt"/>
                <a:ea typeface="Arial"/>
                <a:cs typeface="Arial"/>
                <a:sym typeface="Arial"/>
              </a:endParaRPr>
            </a:p>
          </p:txBody>
        </p:sp>
        <p:sp>
          <p:nvSpPr>
            <p:cNvPr id="232" name="Google Shape;232;p9"/>
            <p:cNvSpPr txBox="1"/>
            <p:nvPr/>
          </p:nvSpPr>
          <p:spPr>
            <a:xfrm>
              <a:off x="6921510" y="4311170"/>
              <a:ext cx="2079048" cy="4568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548135"/>
                  </a:solidFill>
                  <a:latin typeface="+mn-lt"/>
                  <a:ea typeface="Arial"/>
                  <a:cs typeface="Arial"/>
                  <a:sym typeface="Arial"/>
                </a:rPr>
                <a:t>13kg - 9kg</a:t>
              </a:r>
              <a:endParaRPr sz="2800" b="1">
                <a:solidFill>
                  <a:srgbClr val="548135"/>
                </a:solidFill>
                <a:latin typeface="+mn-lt"/>
                <a:ea typeface="Arial"/>
                <a:cs typeface="Arial"/>
                <a:sym typeface="Arial"/>
              </a:endParaRPr>
            </a:p>
          </p:txBody>
        </p:sp>
        <p:sp>
          <p:nvSpPr>
            <p:cNvPr id="233" name="Google Shape;233;p9"/>
            <p:cNvSpPr txBox="1"/>
            <p:nvPr/>
          </p:nvSpPr>
          <p:spPr>
            <a:xfrm>
              <a:off x="6977893" y="4866407"/>
              <a:ext cx="3150929" cy="4568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548135"/>
                  </a:solidFill>
                  <a:latin typeface="+mn-lt"/>
                  <a:ea typeface="Arial"/>
                  <a:cs typeface="Arial"/>
                  <a:sym typeface="Arial"/>
                </a:rPr>
                <a:t>60kg - 40kg</a:t>
              </a:r>
              <a:endParaRPr sz="2800" b="1">
                <a:solidFill>
                  <a:srgbClr val="548135"/>
                </a:solidFill>
                <a:latin typeface="+mn-lt"/>
                <a:ea typeface="Arial"/>
                <a:cs typeface="Arial"/>
                <a:sym typeface="Arial"/>
              </a:endParaRPr>
            </a:p>
          </p:txBody>
        </p:sp>
      </p:grpSp>
      <p:sp>
        <p:nvSpPr>
          <p:cNvPr id="234" name="Google Shape;234;p9"/>
          <p:cNvSpPr txBox="1"/>
          <p:nvPr/>
        </p:nvSpPr>
        <p:spPr>
          <a:xfrm>
            <a:off x="2831632" y="3664807"/>
            <a:ext cx="665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mn-lt"/>
                <a:ea typeface="Arial"/>
                <a:cs typeface="Arial"/>
                <a:sym typeface="Arial"/>
              </a:rPr>
              <a:t>=</a:t>
            </a:r>
            <a:endParaRPr sz="2800" b="1">
              <a:solidFill>
                <a:schemeClr val="dk1"/>
              </a:solidFill>
              <a:latin typeface="+mn-lt"/>
              <a:ea typeface="Arial"/>
              <a:cs typeface="Arial"/>
              <a:sym typeface="Arial"/>
            </a:endParaRPr>
          </a:p>
        </p:txBody>
      </p:sp>
      <p:sp>
        <p:nvSpPr>
          <p:cNvPr id="235" name="Google Shape;235;p9"/>
          <p:cNvSpPr txBox="1"/>
          <p:nvPr/>
        </p:nvSpPr>
        <p:spPr>
          <a:xfrm>
            <a:off x="2821911" y="4472488"/>
            <a:ext cx="665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mn-lt"/>
                <a:ea typeface="Arial"/>
                <a:cs typeface="Arial"/>
                <a:sym typeface="Arial"/>
              </a:rPr>
              <a:t>=</a:t>
            </a:r>
            <a:endParaRPr sz="2800" b="1">
              <a:solidFill>
                <a:schemeClr val="dk1"/>
              </a:solidFill>
              <a:latin typeface="+mn-lt"/>
              <a:ea typeface="Arial"/>
              <a:cs typeface="Arial"/>
              <a:sym typeface="Arial"/>
            </a:endParaRPr>
          </a:p>
        </p:txBody>
      </p:sp>
      <p:sp>
        <p:nvSpPr>
          <p:cNvPr id="236" name="Google Shape;236;p9"/>
          <p:cNvSpPr txBox="1"/>
          <p:nvPr/>
        </p:nvSpPr>
        <p:spPr>
          <a:xfrm>
            <a:off x="2802660" y="5135671"/>
            <a:ext cx="665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mn-lt"/>
                <a:ea typeface="Arial"/>
                <a:cs typeface="Arial"/>
                <a:sym typeface="Arial"/>
              </a:rPr>
              <a:t>=</a:t>
            </a:r>
            <a:endParaRPr sz="2800" b="1">
              <a:solidFill>
                <a:schemeClr val="dk1"/>
              </a:solidFill>
              <a:latin typeface="+mn-lt"/>
              <a:ea typeface="Arial"/>
              <a:cs typeface="Arial"/>
              <a:sym typeface="Arial"/>
            </a:endParaRPr>
          </a:p>
        </p:txBody>
      </p:sp>
      <p:sp>
        <p:nvSpPr>
          <p:cNvPr id="237" name="Google Shape;237;p9"/>
          <p:cNvSpPr txBox="1"/>
          <p:nvPr/>
        </p:nvSpPr>
        <p:spPr>
          <a:xfrm>
            <a:off x="9077728" y="3737482"/>
            <a:ext cx="665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mn-lt"/>
                <a:ea typeface="Arial"/>
                <a:cs typeface="Arial"/>
                <a:sym typeface="Arial"/>
              </a:rPr>
              <a:t>=</a:t>
            </a:r>
            <a:endParaRPr sz="2800" b="1">
              <a:solidFill>
                <a:schemeClr val="dk1"/>
              </a:solidFill>
              <a:latin typeface="+mn-lt"/>
              <a:ea typeface="Arial"/>
              <a:cs typeface="Arial"/>
              <a:sym typeface="Arial"/>
            </a:endParaRPr>
          </a:p>
        </p:txBody>
      </p:sp>
      <p:sp>
        <p:nvSpPr>
          <p:cNvPr id="238" name="Google Shape;238;p9"/>
          <p:cNvSpPr txBox="1"/>
          <p:nvPr/>
        </p:nvSpPr>
        <p:spPr>
          <a:xfrm>
            <a:off x="9077265" y="4387253"/>
            <a:ext cx="665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mn-lt"/>
                <a:ea typeface="Arial"/>
                <a:cs typeface="Arial"/>
                <a:sym typeface="Arial"/>
              </a:rPr>
              <a:t>=</a:t>
            </a:r>
            <a:endParaRPr sz="2800" b="1">
              <a:solidFill>
                <a:schemeClr val="dk1"/>
              </a:solidFill>
              <a:latin typeface="+mn-lt"/>
              <a:ea typeface="Arial"/>
              <a:cs typeface="Arial"/>
              <a:sym typeface="Arial"/>
            </a:endParaRPr>
          </a:p>
        </p:txBody>
      </p:sp>
      <p:sp>
        <p:nvSpPr>
          <p:cNvPr id="239" name="Google Shape;239;p9"/>
          <p:cNvSpPr txBox="1"/>
          <p:nvPr/>
        </p:nvSpPr>
        <p:spPr>
          <a:xfrm>
            <a:off x="9109539" y="5102303"/>
            <a:ext cx="66502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mn-lt"/>
                <a:ea typeface="Arial"/>
                <a:cs typeface="Arial"/>
                <a:sym typeface="Arial"/>
              </a:rPr>
              <a:t>=</a:t>
            </a:r>
            <a:endParaRPr sz="2800" b="1">
              <a:solidFill>
                <a:schemeClr val="dk1"/>
              </a:solidFill>
              <a:latin typeface="+mn-lt"/>
              <a:ea typeface="Arial"/>
              <a:cs typeface="Arial"/>
              <a:sym typeface="Arial"/>
            </a:endParaRPr>
          </a:p>
        </p:txBody>
      </p:sp>
      <p:sp>
        <p:nvSpPr>
          <p:cNvPr id="240" name="Google Shape;240;p9"/>
          <p:cNvSpPr/>
          <p:nvPr/>
        </p:nvSpPr>
        <p:spPr>
          <a:xfrm>
            <a:off x="3328366" y="3623080"/>
            <a:ext cx="1289400" cy="637800"/>
          </a:xfrm>
          <a:prstGeom prst="flowChartAlternateProcess">
            <a:avLst/>
          </a:prstGeom>
          <a:solidFill>
            <a:srgbClr val="FEE599"/>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mn-lt"/>
                <a:ea typeface="Calibri"/>
                <a:cs typeface="Calibri"/>
                <a:sym typeface="Calibri"/>
              </a:rPr>
              <a:t>35 kg</a:t>
            </a:r>
            <a:endParaRPr sz="2800" b="1">
              <a:solidFill>
                <a:srgbClr val="C00000"/>
              </a:solidFill>
              <a:latin typeface="+mn-lt"/>
              <a:ea typeface="Calibri"/>
              <a:cs typeface="Calibri"/>
              <a:sym typeface="Calibri"/>
            </a:endParaRPr>
          </a:p>
        </p:txBody>
      </p:sp>
      <p:sp>
        <p:nvSpPr>
          <p:cNvPr id="241" name="Google Shape;241;p9"/>
          <p:cNvSpPr/>
          <p:nvPr/>
        </p:nvSpPr>
        <p:spPr>
          <a:xfrm>
            <a:off x="3328331" y="4332444"/>
            <a:ext cx="1289435" cy="637921"/>
          </a:xfrm>
          <a:prstGeom prst="flowChartAlternateProcess">
            <a:avLst/>
          </a:prstGeom>
          <a:solidFill>
            <a:srgbClr val="FEE599"/>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mn-lt"/>
                <a:ea typeface="Calibri"/>
                <a:cs typeface="Calibri"/>
                <a:sym typeface="Calibri"/>
              </a:rPr>
              <a:t>65 kg</a:t>
            </a:r>
            <a:endParaRPr sz="2800" b="1">
              <a:solidFill>
                <a:srgbClr val="C00000"/>
              </a:solidFill>
              <a:latin typeface="+mn-lt"/>
              <a:ea typeface="Calibri"/>
              <a:cs typeface="Calibri"/>
              <a:sym typeface="Calibri"/>
            </a:endParaRPr>
          </a:p>
        </p:txBody>
      </p:sp>
      <p:sp>
        <p:nvSpPr>
          <p:cNvPr id="242" name="Google Shape;242;p9"/>
          <p:cNvSpPr/>
          <p:nvPr/>
        </p:nvSpPr>
        <p:spPr>
          <a:xfrm>
            <a:off x="3308056" y="5055633"/>
            <a:ext cx="1289435" cy="637921"/>
          </a:xfrm>
          <a:prstGeom prst="flowChartAlternateProcess">
            <a:avLst/>
          </a:prstGeom>
          <a:solidFill>
            <a:srgbClr val="FEE599"/>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mn-lt"/>
                <a:ea typeface="Calibri"/>
                <a:cs typeface="Calibri"/>
                <a:sym typeface="Calibri"/>
              </a:rPr>
              <a:t>16 kg</a:t>
            </a:r>
            <a:endParaRPr sz="2800" b="1">
              <a:solidFill>
                <a:srgbClr val="C00000"/>
              </a:solidFill>
              <a:latin typeface="+mn-lt"/>
              <a:ea typeface="Calibri"/>
              <a:cs typeface="Calibri"/>
              <a:sym typeface="Calibri"/>
            </a:endParaRPr>
          </a:p>
        </p:txBody>
      </p:sp>
      <p:sp>
        <p:nvSpPr>
          <p:cNvPr id="243" name="Google Shape;243;p9"/>
          <p:cNvSpPr/>
          <p:nvPr/>
        </p:nvSpPr>
        <p:spPr>
          <a:xfrm>
            <a:off x="9532367" y="3600675"/>
            <a:ext cx="1289435" cy="637921"/>
          </a:xfrm>
          <a:prstGeom prst="flowChartAlternateProcess">
            <a:avLst/>
          </a:prstGeom>
          <a:solidFill>
            <a:srgbClr val="FEE599"/>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mn-lt"/>
                <a:ea typeface="Calibri"/>
                <a:cs typeface="Calibri"/>
                <a:sym typeface="Calibri"/>
              </a:rPr>
              <a:t>12 kg</a:t>
            </a:r>
            <a:endParaRPr sz="2800" b="1">
              <a:solidFill>
                <a:srgbClr val="C00000"/>
              </a:solidFill>
              <a:latin typeface="+mn-lt"/>
              <a:ea typeface="Calibri"/>
              <a:cs typeface="Calibri"/>
              <a:sym typeface="Calibri"/>
            </a:endParaRPr>
          </a:p>
        </p:txBody>
      </p:sp>
      <p:sp>
        <p:nvSpPr>
          <p:cNvPr id="244" name="Google Shape;244;p9"/>
          <p:cNvSpPr/>
          <p:nvPr/>
        </p:nvSpPr>
        <p:spPr>
          <a:xfrm>
            <a:off x="9526808" y="4317634"/>
            <a:ext cx="1289435" cy="637921"/>
          </a:xfrm>
          <a:prstGeom prst="flowChartAlternateProcess">
            <a:avLst/>
          </a:prstGeom>
          <a:solidFill>
            <a:srgbClr val="FEE599"/>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mn-lt"/>
                <a:ea typeface="Calibri"/>
                <a:cs typeface="Calibri"/>
                <a:sym typeface="Calibri"/>
              </a:rPr>
              <a:t>4 kg</a:t>
            </a:r>
            <a:endParaRPr sz="2800" b="1">
              <a:solidFill>
                <a:srgbClr val="C00000"/>
              </a:solidFill>
              <a:latin typeface="+mn-lt"/>
              <a:ea typeface="Calibri"/>
              <a:cs typeface="Calibri"/>
              <a:sym typeface="Calibri"/>
            </a:endParaRPr>
          </a:p>
        </p:txBody>
      </p:sp>
      <p:sp>
        <p:nvSpPr>
          <p:cNvPr id="245" name="Google Shape;245;p9"/>
          <p:cNvSpPr/>
          <p:nvPr/>
        </p:nvSpPr>
        <p:spPr>
          <a:xfrm>
            <a:off x="9544132" y="5009571"/>
            <a:ext cx="1289435" cy="637921"/>
          </a:xfrm>
          <a:prstGeom prst="flowChartAlternateProcess">
            <a:avLst/>
          </a:prstGeom>
          <a:solidFill>
            <a:srgbClr val="FEE599"/>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C00000"/>
                </a:solidFill>
                <a:latin typeface="+mn-lt"/>
                <a:ea typeface="Calibri"/>
                <a:cs typeface="Calibri"/>
                <a:sym typeface="Calibri"/>
              </a:rPr>
              <a:t>20 kg</a:t>
            </a:r>
            <a:endParaRPr sz="2800" b="1">
              <a:solidFill>
                <a:srgbClr val="C00000"/>
              </a:solidFill>
              <a:latin typeface="+mn-lt"/>
              <a:ea typeface="Calibri"/>
              <a:cs typeface="Calibri"/>
              <a:sym typeface="Calibri"/>
            </a:endParaRPr>
          </a:p>
        </p:txBody>
      </p:sp>
      <p:sp>
        <p:nvSpPr>
          <p:cNvPr id="35" name="Rectangle: Rounded Corners 34">
            <a:extLst>
              <a:ext uri="{FF2B5EF4-FFF2-40B4-BE49-F238E27FC236}">
                <a16:creationId xmlns:a16="http://schemas.microsoft.com/office/drawing/2014/main" id="{C09CB06F-DBB4-4F56-B040-F788DC1A9AF9}"/>
              </a:ext>
            </a:extLst>
          </p:cNvPr>
          <p:cNvSpPr/>
          <p:nvPr/>
        </p:nvSpPr>
        <p:spPr>
          <a:xfrm>
            <a:off x="3308008" y="6034593"/>
            <a:ext cx="6889574" cy="79513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a:solidFill>
                  <a:srgbClr val="002060"/>
                </a:solidFill>
              </a:rPr>
              <a:t>Viết kết quả kèm theo đơn vị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500"/>
                                        <p:tgtEl>
                                          <p:spTgt spid="2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3"/>
                                        </p:tgtEl>
                                        <p:attrNameLst>
                                          <p:attrName>style.visibility</p:attrName>
                                        </p:attrNameLst>
                                      </p:cBhvr>
                                      <p:to>
                                        <p:strVal val="visible"/>
                                      </p:to>
                                    </p:set>
                                    <p:animEffect transition="in" filter="fade">
                                      <p:cBhvr>
                                        <p:cTn id="17" dur="500"/>
                                        <p:tgtEl>
                                          <p:spTgt spid="2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4"/>
                                        </p:tgtEl>
                                        <p:attrNameLst>
                                          <p:attrName>style.visibility</p:attrName>
                                        </p:attrNameLst>
                                      </p:cBhvr>
                                      <p:to>
                                        <p:strVal val="visible"/>
                                      </p:to>
                                    </p:set>
                                    <p:animEffect transition="in" filter="fade">
                                      <p:cBhvr>
                                        <p:cTn id="22" dur="1000"/>
                                        <p:tgtEl>
                                          <p:spTgt spid="224"/>
                                        </p:tgtEl>
                                      </p:cBhvr>
                                    </p:animEffect>
                                  </p:childTnLst>
                                </p:cTn>
                              </p:par>
                              <p:par>
                                <p:cTn id="23" presetID="10" presetClass="entr" presetSubtype="0" fill="hold" nodeType="withEffect">
                                  <p:stCondLst>
                                    <p:cond delay="0"/>
                                  </p:stCondLst>
                                  <p:childTnLst>
                                    <p:set>
                                      <p:cBhvr>
                                        <p:cTn id="24" dur="1" fill="hold">
                                          <p:stCondLst>
                                            <p:cond delay="0"/>
                                          </p:stCondLst>
                                        </p:cTn>
                                        <p:tgtEl>
                                          <p:spTgt spid="229"/>
                                        </p:tgtEl>
                                        <p:attrNameLst>
                                          <p:attrName>style.visibility</p:attrName>
                                        </p:attrNameLst>
                                      </p:cBhvr>
                                      <p:to>
                                        <p:strVal val="visible"/>
                                      </p:to>
                                    </p:set>
                                    <p:animEffect transition="in" filter="fade">
                                      <p:cBhvr>
                                        <p:cTn id="25" dur="1000"/>
                                        <p:tgtEl>
                                          <p:spTgt spid="2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4"/>
                                        </p:tgtEl>
                                        <p:attrNameLst>
                                          <p:attrName>style.visibility</p:attrName>
                                        </p:attrNameLst>
                                      </p:cBhvr>
                                      <p:to>
                                        <p:strVal val="visible"/>
                                      </p:to>
                                    </p:set>
                                    <p:animEffect transition="in" filter="fade">
                                      <p:cBhvr>
                                        <p:cTn id="30" dur="500"/>
                                        <p:tgtEl>
                                          <p:spTgt spid="2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0"/>
                                        </p:tgtEl>
                                        <p:attrNameLst>
                                          <p:attrName>style.visibility</p:attrName>
                                        </p:attrNameLst>
                                      </p:cBhvr>
                                      <p:to>
                                        <p:strVal val="visible"/>
                                      </p:to>
                                    </p:set>
                                    <p:animEffect transition="in" filter="fade">
                                      <p:cBhvr>
                                        <p:cTn id="35" dur="500"/>
                                        <p:tgtEl>
                                          <p:spTgt spid="2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5"/>
                                        </p:tgtEl>
                                        <p:attrNameLst>
                                          <p:attrName>style.visibility</p:attrName>
                                        </p:attrNameLst>
                                      </p:cBhvr>
                                      <p:to>
                                        <p:strVal val="visible"/>
                                      </p:to>
                                    </p:set>
                                    <p:animEffect transition="in" filter="fade">
                                      <p:cBhvr>
                                        <p:cTn id="40" dur="500"/>
                                        <p:tgtEl>
                                          <p:spTgt spid="2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1"/>
                                        </p:tgtEl>
                                        <p:attrNameLst>
                                          <p:attrName>style.visibility</p:attrName>
                                        </p:attrNameLst>
                                      </p:cBhvr>
                                      <p:to>
                                        <p:strVal val="visible"/>
                                      </p:to>
                                    </p:set>
                                    <p:animEffect transition="in" filter="fade">
                                      <p:cBhvr>
                                        <p:cTn id="45" dur="500"/>
                                        <p:tgtEl>
                                          <p:spTgt spid="24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6"/>
                                        </p:tgtEl>
                                        <p:attrNameLst>
                                          <p:attrName>style.visibility</p:attrName>
                                        </p:attrNameLst>
                                      </p:cBhvr>
                                      <p:to>
                                        <p:strVal val="visible"/>
                                      </p:to>
                                    </p:set>
                                    <p:animEffect transition="in" filter="fade">
                                      <p:cBhvr>
                                        <p:cTn id="50" dur="500"/>
                                        <p:tgtEl>
                                          <p:spTgt spid="23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42"/>
                                        </p:tgtEl>
                                        <p:attrNameLst>
                                          <p:attrName>style.visibility</p:attrName>
                                        </p:attrNameLst>
                                      </p:cBhvr>
                                      <p:to>
                                        <p:strVal val="visible"/>
                                      </p:to>
                                    </p:set>
                                    <p:animEffect transition="in" filter="fade">
                                      <p:cBhvr>
                                        <p:cTn id="55" dur="500"/>
                                        <p:tgtEl>
                                          <p:spTgt spid="24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7"/>
                                        </p:tgtEl>
                                        <p:attrNameLst>
                                          <p:attrName>style.visibility</p:attrName>
                                        </p:attrNameLst>
                                      </p:cBhvr>
                                      <p:to>
                                        <p:strVal val="visible"/>
                                      </p:to>
                                    </p:set>
                                    <p:animEffect transition="in" filter="fade">
                                      <p:cBhvr>
                                        <p:cTn id="60" dur="500"/>
                                        <p:tgtEl>
                                          <p:spTgt spid="23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3"/>
                                        </p:tgtEl>
                                        <p:attrNameLst>
                                          <p:attrName>style.visibility</p:attrName>
                                        </p:attrNameLst>
                                      </p:cBhvr>
                                      <p:to>
                                        <p:strVal val="visible"/>
                                      </p:to>
                                    </p:set>
                                    <p:animEffect transition="in" filter="fade">
                                      <p:cBhvr>
                                        <p:cTn id="65" dur="500"/>
                                        <p:tgtEl>
                                          <p:spTgt spid="24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8"/>
                                        </p:tgtEl>
                                        <p:attrNameLst>
                                          <p:attrName>style.visibility</p:attrName>
                                        </p:attrNameLst>
                                      </p:cBhvr>
                                      <p:to>
                                        <p:strVal val="visible"/>
                                      </p:to>
                                    </p:set>
                                    <p:animEffect transition="in" filter="fade">
                                      <p:cBhvr>
                                        <p:cTn id="70" dur="500"/>
                                        <p:tgtEl>
                                          <p:spTgt spid="23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44"/>
                                        </p:tgtEl>
                                        <p:attrNameLst>
                                          <p:attrName>style.visibility</p:attrName>
                                        </p:attrNameLst>
                                      </p:cBhvr>
                                      <p:to>
                                        <p:strVal val="visible"/>
                                      </p:to>
                                    </p:set>
                                    <p:animEffect transition="in" filter="fade">
                                      <p:cBhvr>
                                        <p:cTn id="75" dur="500"/>
                                        <p:tgtEl>
                                          <p:spTgt spid="24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39"/>
                                        </p:tgtEl>
                                        <p:attrNameLst>
                                          <p:attrName>style.visibility</p:attrName>
                                        </p:attrNameLst>
                                      </p:cBhvr>
                                      <p:to>
                                        <p:strVal val="visible"/>
                                      </p:to>
                                    </p:set>
                                    <p:animEffect transition="in" filter="fade">
                                      <p:cBhvr>
                                        <p:cTn id="80" dur="500"/>
                                        <p:tgtEl>
                                          <p:spTgt spid="2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45"/>
                                        </p:tgtEl>
                                        <p:attrNameLst>
                                          <p:attrName>style.visibility</p:attrName>
                                        </p:attrNameLst>
                                      </p:cBhvr>
                                      <p:to>
                                        <p:strVal val="visible"/>
                                      </p:to>
                                    </p:set>
                                    <p:animEffect transition="in" filter="fade">
                                      <p:cBhvr>
                                        <p:cTn id="85" dur="500"/>
                                        <p:tgtEl>
                                          <p:spTgt spid="245"/>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523</Words>
  <Application>Microsoft Office PowerPoint</Application>
  <PresentationFormat>Widescreen</PresentationFormat>
  <Paragraphs>93</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Nguyễn Thu Hường</cp:lastModifiedBy>
  <cp:revision>4</cp:revision>
  <dcterms:created xsi:type="dcterms:W3CDTF">2021-06-04T10:17:52Z</dcterms:created>
  <dcterms:modified xsi:type="dcterms:W3CDTF">2021-10-31T07:42:40Z</dcterms:modified>
</cp:coreProperties>
</file>