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257" r:id="rId3"/>
    <p:sldId id="258" r:id="rId4"/>
    <p:sldId id="259" r:id="rId5"/>
    <p:sldId id="260" r:id="rId6"/>
    <p:sldId id="263" r:id="rId7"/>
    <p:sldId id="304" r:id="rId8"/>
    <p:sldId id="300" r:id="rId9"/>
    <p:sldId id="289" r:id="rId10"/>
    <p:sldId id="305" r:id="rId11"/>
    <p:sldId id="291" r:id="rId12"/>
    <p:sldId id="306" r:id="rId13"/>
    <p:sldId id="307" r:id="rId14"/>
    <p:sldId id="301" r:id="rId15"/>
    <p:sldId id="295" r:id="rId16"/>
    <p:sldId id="309" r:id="rId17"/>
    <p:sldId id="282"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58319-80A6-448C-BD00-FB3D24EA3B6F}" type="datetimeFigureOut">
              <a:rPr lang="en-US" smtClean="0"/>
              <a:t>3/13/2022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65E6B-8E45-4BE4-A332-02756C911447}" type="slidenum">
              <a:rPr lang="en-US" smtClean="0"/>
              <a:t>‹#›</a:t>
            </a:fld>
            <a:endParaRPr lang="en-US"/>
          </a:p>
        </p:txBody>
      </p:sp>
    </p:spTree>
    <p:extLst>
      <p:ext uri="{BB962C8B-B14F-4D97-AF65-F5344CB8AC3E}">
        <p14:creationId xmlns:p14="http://schemas.microsoft.com/office/powerpoint/2010/main" val="1261378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pPr/>
              <a:t>1</a:t>
            </a:fld>
            <a:endParaRPr lang="zh-CN" altLang="en-US"/>
          </a:p>
        </p:txBody>
      </p:sp>
    </p:spTree>
    <p:extLst>
      <p:ext uri="{BB962C8B-B14F-4D97-AF65-F5344CB8AC3E}">
        <p14:creationId xmlns:p14="http://schemas.microsoft.com/office/powerpoint/2010/main" val="194304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4C151E-C1A8-4531-A636-7388C374DE3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993310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CBE769-3841-4941-A9F1-A68AACA8F352}"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2177832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BE769-3841-4941-A9F1-A68AACA8F352}"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248924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BE769-3841-4941-A9F1-A68AACA8F352}"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3716318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pPr/>
              <a:t>2022/3/13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2192295328"/>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44DF35-2540-48F1-A62C-DDBCE244CEF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7498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61062C-E8B1-4F54-9C9E-86EAF7C5FF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2543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1E7888-ECA7-4B77-A7EF-5BEC58CBD6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03676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187044-FBB9-43C9-88F6-B593C58924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6567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768A3F-EC30-4FD4-855A-3EED604EDFC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6098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F12284-6861-46D6-94D1-DAB46B6F69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19849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013ACC-2E75-4DE5-9822-8F7EAAD6BB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779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BE769-3841-4941-A9F1-A68AACA8F352}"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404729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23D986-6737-4E03-8105-5EA1EDB1F9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2439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A93268-481E-425A-A4FC-9181CCD0DB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946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ED5CE6-D894-4089-9EAB-1B6C99ACB2B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3983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3B7294-C90B-4C4C-BB5E-FAB0597F4E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62783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F1E3A82-7A67-46AC-99C9-7FC58A33F9D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10107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pPr/>
              <a:t>2022/3/13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28881"/>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CBE769-3841-4941-A9F1-A68AACA8F352}"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59354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BE769-3841-4941-A9F1-A68AACA8F352}" type="datetimeFigureOut">
              <a:rPr lang="en-US" smtClean="0"/>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420079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CBE769-3841-4941-A9F1-A68AACA8F352}" type="datetimeFigureOut">
              <a:rPr lang="en-US" smtClean="0"/>
              <a:t>3/13/2022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124045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CBE769-3841-4941-A9F1-A68AACA8F352}" type="datetimeFigureOut">
              <a:rPr lang="en-US" smtClean="0"/>
              <a:t>3/13/2022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201478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BE769-3841-4941-A9F1-A68AACA8F352}" type="datetimeFigureOut">
              <a:rPr lang="en-US" smtClean="0"/>
              <a:t>3/13/2022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2424460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CBE769-3841-4941-A9F1-A68AACA8F352}" type="datetimeFigureOut">
              <a:rPr lang="en-US" smtClean="0"/>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541277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CBE769-3841-4941-A9F1-A68AACA8F352}" type="datetimeFigureOut">
              <a:rPr lang="en-US" smtClean="0"/>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380186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BE769-3841-4941-A9F1-A68AACA8F352}" type="datetimeFigureOut">
              <a:rPr lang="en-US" smtClean="0"/>
              <a:t>3/13/2022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4A359-10C0-4A1A-9038-9F61DD8771E5}" type="slidenum">
              <a:rPr lang="en-US" smtClean="0"/>
              <a:t>‹#›</a:t>
            </a:fld>
            <a:endParaRPr lang="en-US"/>
          </a:p>
        </p:txBody>
      </p:sp>
    </p:spTree>
    <p:extLst>
      <p:ext uri="{BB962C8B-B14F-4D97-AF65-F5344CB8AC3E}">
        <p14:creationId xmlns:p14="http://schemas.microsoft.com/office/powerpoint/2010/main" val="375009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1E9B0379-E3DF-4B9C-A829-CCE259B32042}"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717428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00"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2.tmp"/></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mp"/><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12192001" cy="6858000"/>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315" y="4120301"/>
            <a:ext cx="5120216" cy="2795801"/>
          </a:xfrm>
          <a:prstGeom prst="rect">
            <a:avLst/>
          </a:prstGeom>
        </p:spPr>
      </p:pic>
      <p:sp>
        <p:nvSpPr>
          <p:cNvPr id="2" name="Rectangle 1"/>
          <p:cNvSpPr/>
          <p:nvPr/>
        </p:nvSpPr>
        <p:spPr>
          <a:xfrm>
            <a:off x="1616006" y="849595"/>
            <a:ext cx="9292865" cy="2441759"/>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a:ln w="11430"/>
                <a:solidFill>
                  <a:srgbClr val="FF0000"/>
                </a:solidFill>
                <a:effectLst>
                  <a:outerShdw blurRad="50800" dist="39000" dir="5460000" algn="tl">
                    <a:srgbClr val="000000">
                      <a:alpha val="38000"/>
                    </a:srgbClr>
                  </a:outerShdw>
                </a:effectLst>
              </a:rPr>
              <a:t>CHÀO MỪNG CÁC EM ĐẾN VỚI </a:t>
            </a:r>
          </a:p>
          <a:p>
            <a:pPr algn="ctr"/>
            <a:r>
              <a:rPr lang="en-US" sz="5400" b="1">
                <a:ln w="11430"/>
                <a:solidFill>
                  <a:srgbClr val="FF0000"/>
                </a:solidFill>
                <a:effectLst>
                  <a:outerShdw blurRad="50800" dist="39000" dir="5460000" algn="tl">
                    <a:srgbClr val="000000">
                      <a:alpha val="38000"/>
                    </a:srgbClr>
                  </a:outerShdw>
                </a:effectLst>
              </a:rPr>
              <a:t>MÔN TIN HỌC LỚP 3</a:t>
            </a:r>
          </a:p>
          <a:p>
            <a:pPr algn="ctr"/>
            <a:endParaRPr lang="en-US" sz="4267"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752314" y="2737699"/>
            <a:ext cx="3020250" cy="1107996"/>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defRPr/>
            </a:pPr>
            <a:r>
              <a:rPr lang="en-US" sz="6400" b="1" kern="0" spc="67">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rPr>
              <a:t>Tuần 27</a:t>
            </a:r>
          </a:p>
        </p:txBody>
      </p:sp>
    </p:spTree>
    <p:extLst>
      <p:ext uri="{BB962C8B-B14F-4D97-AF65-F5344CB8AC3E}">
        <p14:creationId xmlns:p14="http://schemas.microsoft.com/office/powerpoint/2010/main" val="3880518379"/>
      </p:ext>
    </p:extLst>
  </p:cSld>
  <p:clrMapOvr>
    <a:masterClrMapping/>
  </p:clrMapOvr>
  <p:transition spd="slow">
    <p:randomBar dir="vert"/>
  </p:transition>
  <p:extLst>
    <p:ext uri="{E180D4A7-C9FB-4DFB-919C-405C955672EB}">
      <p14:showEvtLst xmlns:p14="http://schemas.microsoft.com/office/powerpoint/2010/main">
        <p14:playEvt time="1"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33"/>
          <p:cNvSpPr>
            <a:spLocks noChangeArrowheads="1"/>
          </p:cNvSpPr>
          <p:nvPr/>
        </p:nvSpPr>
        <p:spPr bwMode="auto">
          <a:xfrm>
            <a:off x="2562226" y="465138"/>
            <a:ext cx="7010400" cy="6604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defRPr/>
            </a:pPr>
            <a:endParaRPr lang="en-US" altLang="en-US" b="1" i="1" dirty="0" err="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39" name="Rectangle 38"/>
          <p:cNvSpPr/>
          <p:nvPr/>
        </p:nvSpPr>
        <p:spPr>
          <a:xfrm>
            <a:off x="2612456" y="251911"/>
            <a:ext cx="658706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B. HOẠT ĐỘNG THỰC HÀNH</a:t>
            </a:r>
          </a:p>
        </p:txBody>
      </p:sp>
      <p:pic>
        <p:nvPicPr>
          <p:cNvPr id="12" name="Picture 2" descr="Tuần 24-Tập đọc 5-Hộp thư mật">
            <a:extLst>
              <a:ext uri="{FF2B5EF4-FFF2-40B4-BE49-F238E27FC236}">
                <a16:creationId xmlns:a16="http://schemas.microsoft.com/office/drawing/2014/main" id="{4019E078-B6FA-457C-913E-BB9F81871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9517" y="2831146"/>
            <a:ext cx="2668270" cy="24031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F012AD-2181-436F-AAAA-D261A226CFEE}"/>
              </a:ext>
            </a:extLst>
          </p:cNvPr>
          <p:cNvSpPr txBox="1"/>
          <p:nvPr/>
        </p:nvSpPr>
        <p:spPr>
          <a:xfrm>
            <a:off x="610704" y="2457935"/>
            <a:ext cx="8522138" cy="3149580"/>
          </a:xfrm>
          <a:prstGeom prst="rect">
            <a:avLst/>
          </a:prstGeom>
          <a:solidFill>
            <a:srgbClr val="FFFF00"/>
          </a:solidFill>
        </p:spPr>
        <p:txBody>
          <a:bodyPr wrap="square" rtlCol="0">
            <a:spAutoFit/>
          </a:bodyPr>
          <a:lstStyle/>
          <a:p>
            <a:pPr algn="just">
              <a:lnSpc>
                <a:spcPct val="120000"/>
              </a:lnSpc>
            </a:pPr>
            <a:r>
              <a:rPr lang="en-US" sz="2800">
                <a:solidFill>
                  <a:srgbClr val="002060"/>
                </a:solidFill>
                <a:latin typeface="Times New Roman" panose="02020603050405020304" pitchFamily="18" charset="0"/>
                <a:cs typeface="Times New Roman" panose="02020603050405020304" pitchFamily="18" charset="0"/>
              </a:rPr>
              <a:t>Để chèn bức tranh em tự vẽ bằng chương trình Paint vào trang trình chiếu. Em có thể thực hiện như sau:</a:t>
            </a:r>
          </a:p>
          <a:p>
            <a:pPr algn="just">
              <a:lnSpc>
                <a:spcPct val="120000"/>
              </a:lnSpc>
            </a:pPr>
            <a:r>
              <a:rPr lang="en-US" sz="2800">
                <a:solidFill>
                  <a:srgbClr val="002060"/>
                </a:solidFill>
                <a:latin typeface="Times New Roman" panose="02020603050405020304" pitchFamily="18" charset="0"/>
                <a:cs typeface="Times New Roman" panose="02020603050405020304" pitchFamily="18" charset="0"/>
              </a:rPr>
              <a:t>       - Tự vẽ tranh minh họa bằng chương trình Paint, lưu vào thư mục trên máy tính (ví dụ Thư mục riêng của em).</a:t>
            </a:r>
          </a:p>
          <a:p>
            <a:pPr algn="just">
              <a:lnSpc>
                <a:spcPct val="120000"/>
              </a:lnSpc>
            </a:pPr>
            <a:r>
              <a:rPr lang="en-US" sz="2800">
                <a:solidFill>
                  <a:srgbClr val="002060"/>
                </a:solidFill>
                <a:latin typeface="Times New Roman" panose="02020603050405020304" pitchFamily="18" charset="0"/>
                <a:cs typeface="Times New Roman" panose="02020603050405020304" pitchFamily="18" charset="0"/>
              </a:rPr>
              <a:t>       - Soạn bài trình chiếu trên phần mềm PowerPoint, chèn tranh đã vẽ vào trang trình chiếu.</a:t>
            </a:r>
          </a:p>
        </p:txBody>
      </p:sp>
      <p:sp>
        <p:nvSpPr>
          <p:cNvPr id="6" name="Title 1">
            <a:extLst>
              <a:ext uri="{FF2B5EF4-FFF2-40B4-BE49-F238E27FC236}">
                <a16:creationId xmlns:a16="http://schemas.microsoft.com/office/drawing/2014/main" id="{29B95ED7-4238-4932-84E0-9519E2100576}"/>
              </a:ext>
            </a:extLst>
          </p:cNvPr>
          <p:cNvSpPr txBox="1">
            <a:spLocks/>
          </p:cNvSpPr>
          <p:nvPr/>
        </p:nvSpPr>
        <p:spPr bwMode="auto">
          <a:xfrm>
            <a:off x="46454" y="1076642"/>
            <a:ext cx="12099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800" b="1">
                <a:solidFill>
                  <a:srgbClr val="A50021"/>
                </a:solidFill>
                <a:latin typeface="Times New Roman" panose="02020603050405020304" pitchFamily="18" charset="0"/>
                <a:cs typeface="Times New Roman" panose="02020603050405020304" pitchFamily="18" charset="0"/>
              </a:rPr>
              <a:t>1. Vẽ bức tranh có chủ đề Ngôi nhà của em bằng chương trình Paint, chèn bức tranh đã vẽ vào trang trình chiếu rồi viết thêm lời giới thiệu về bức tranh đó.</a:t>
            </a:r>
          </a:p>
        </p:txBody>
      </p:sp>
    </p:spTree>
    <p:extLst>
      <p:ext uri="{BB962C8B-B14F-4D97-AF65-F5344CB8AC3E}">
        <p14:creationId xmlns:p14="http://schemas.microsoft.com/office/powerpoint/2010/main" val="28240310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372537-6332-4A6F-817C-BE1F8881A7D5}"/>
              </a:ext>
            </a:extLst>
          </p:cNvPr>
          <p:cNvSpPr>
            <a:spLocks noGrp="1"/>
          </p:cNvSpPr>
          <p:nvPr>
            <p:ph/>
          </p:nvPr>
        </p:nvSpPr>
        <p:spPr>
          <a:xfrm>
            <a:off x="609600" y="1866900"/>
            <a:ext cx="10972800" cy="4259264"/>
          </a:xfrm>
        </p:spPr>
        <p:txBody>
          <a:bodyPr/>
          <a:lstStyle/>
          <a:p>
            <a:r>
              <a:rPr lang="en-US"/>
              <a:t>Minh họa thực hành</a:t>
            </a:r>
          </a:p>
        </p:txBody>
      </p:sp>
    </p:spTree>
    <p:extLst>
      <p:ext uri="{BB962C8B-B14F-4D97-AF65-F5344CB8AC3E}">
        <p14:creationId xmlns:p14="http://schemas.microsoft.com/office/powerpoint/2010/main" val="159899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8EBB4-B415-4D79-95FD-9C712C339694}"/>
              </a:ext>
            </a:extLst>
          </p:cNvPr>
          <p:cNvSpPr/>
          <p:nvPr/>
        </p:nvSpPr>
        <p:spPr>
          <a:xfrm>
            <a:off x="2612456" y="251911"/>
            <a:ext cx="658706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B. HOẠT ĐỘNG THỰC HÀNH</a:t>
            </a:r>
          </a:p>
        </p:txBody>
      </p:sp>
      <p:sp>
        <p:nvSpPr>
          <p:cNvPr id="4" name="Title 1">
            <a:extLst>
              <a:ext uri="{FF2B5EF4-FFF2-40B4-BE49-F238E27FC236}">
                <a16:creationId xmlns:a16="http://schemas.microsoft.com/office/drawing/2014/main" id="{E30366C8-C777-4046-845B-97D00A4CF90D}"/>
              </a:ext>
            </a:extLst>
          </p:cNvPr>
          <p:cNvSpPr txBox="1">
            <a:spLocks/>
          </p:cNvSpPr>
          <p:nvPr/>
        </p:nvSpPr>
        <p:spPr bwMode="auto">
          <a:xfrm>
            <a:off x="175627" y="1267142"/>
            <a:ext cx="118407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800" b="1">
                <a:solidFill>
                  <a:srgbClr val="A50021"/>
                </a:solidFill>
                <a:latin typeface="Times New Roman" panose="02020603050405020304" pitchFamily="18" charset="0"/>
                <a:cs typeface="Times New Roman" panose="02020603050405020304" pitchFamily="18" charset="0"/>
              </a:rPr>
              <a:t>2. Soạn bài trình chiếu có chủ đề nơi em ở (làng, phố…) gồm 3 trang, chèn vào các các trình chiếu một số hình ảnh minh họa mà em thích.</a:t>
            </a:r>
          </a:p>
        </p:txBody>
      </p:sp>
      <p:sp>
        <p:nvSpPr>
          <p:cNvPr id="5" name="TextBox 4">
            <a:extLst>
              <a:ext uri="{FF2B5EF4-FFF2-40B4-BE49-F238E27FC236}">
                <a16:creationId xmlns:a16="http://schemas.microsoft.com/office/drawing/2014/main" id="{E48BD6BC-03AF-4B7F-8969-F377CA509E4E}"/>
              </a:ext>
            </a:extLst>
          </p:cNvPr>
          <p:cNvSpPr txBox="1"/>
          <p:nvPr/>
        </p:nvSpPr>
        <p:spPr>
          <a:xfrm>
            <a:off x="1781175" y="3524250"/>
            <a:ext cx="8436925" cy="369332"/>
          </a:xfrm>
          <a:prstGeom prst="rect">
            <a:avLst/>
          </a:prstGeom>
          <a:noFill/>
        </p:spPr>
        <p:txBody>
          <a:bodyPr wrap="none" rtlCol="0">
            <a:spAutoFit/>
          </a:bodyPr>
          <a:lstStyle/>
          <a:p>
            <a:r>
              <a:rPr lang="en-US"/>
              <a:t>Phần này có thể gia nhiệm vụ để học sinh tự làm ở nhà, mình ko cần hướng đẫn</a:t>
            </a:r>
          </a:p>
        </p:txBody>
      </p:sp>
    </p:spTree>
    <p:extLst>
      <p:ext uri="{BB962C8B-B14F-4D97-AF65-F5344CB8AC3E}">
        <p14:creationId xmlns:p14="http://schemas.microsoft.com/office/powerpoint/2010/main" val="137833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47DD25-9C2E-40A0-BEA1-85F94F445DD7}"/>
              </a:ext>
            </a:extLst>
          </p:cNvPr>
          <p:cNvSpPr>
            <a:spLocks noGrp="1"/>
          </p:cNvSpPr>
          <p:nvPr>
            <p:ph/>
          </p:nvPr>
        </p:nvSpPr>
        <p:spPr>
          <a:xfrm>
            <a:off x="609600" y="1737360"/>
            <a:ext cx="10972800" cy="4388804"/>
          </a:xfrm>
        </p:spPr>
        <p:txBody>
          <a:bodyPr/>
          <a:lstStyle/>
          <a:p>
            <a:r>
              <a:rPr lang="en-US"/>
              <a:t>Minh họa thực hành</a:t>
            </a:r>
          </a:p>
        </p:txBody>
      </p:sp>
    </p:spTree>
    <p:extLst>
      <p:ext uri="{BB962C8B-B14F-4D97-AF65-F5344CB8AC3E}">
        <p14:creationId xmlns:p14="http://schemas.microsoft.com/office/powerpoint/2010/main" val="1712362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33"/>
          <p:cNvSpPr>
            <a:spLocks noChangeArrowheads="1"/>
          </p:cNvSpPr>
          <p:nvPr/>
        </p:nvSpPr>
        <p:spPr bwMode="auto">
          <a:xfrm>
            <a:off x="2562226" y="465138"/>
            <a:ext cx="7010400" cy="6604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defRPr/>
            </a:pPr>
            <a:endParaRPr lang="en-US" altLang="en-US" b="1" i="1" dirty="0" err="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39" name="Rectangle 38"/>
          <p:cNvSpPr/>
          <p:nvPr/>
        </p:nvSpPr>
        <p:spPr>
          <a:xfrm>
            <a:off x="1427838" y="251911"/>
            <a:ext cx="895629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C. HOẠT ĐỘNG ỨNG DỤNG, MỞ RỘNG</a:t>
            </a:r>
          </a:p>
        </p:txBody>
      </p:sp>
      <p:sp>
        <p:nvSpPr>
          <p:cNvPr id="6" name="Title 1">
            <a:extLst>
              <a:ext uri="{FF2B5EF4-FFF2-40B4-BE49-F238E27FC236}">
                <a16:creationId xmlns:a16="http://schemas.microsoft.com/office/drawing/2014/main" id="{7BF919ED-28F3-4546-A9AC-D24F144CD1A4}"/>
              </a:ext>
            </a:extLst>
          </p:cNvPr>
          <p:cNvSpPr txBox="1">
            <a:spLocks/>
          </p:cNvSpPr>
          <p:nvPr/>
        </p:nvSpPr>
        <p:spPr bwMode="auto">
          <a:xfrm>
            <a:off x="746443" y="1298943"/>
            <a:ext cx="10504487" cy="84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C00000"/>
                </a:solidFill>
                <a:latin typeface="Times New Roman" panose="02020603050405020304" pitchFamily="18" charset="0"/>
                <a:cs typeface="Times New Roman" panose="02020603050405020304" pitchFamily="18" charset="0"/>
              </a:rPr>
              <a:t>Soạn bài trình chiếu có hai trang theo mẫu, đặt tên bài trình chiếu rồi lưu vào thư mục máy tính.</a:t>
            </a:r>
          </a:p>
        </p:txBody>
      </p:sp>
      <p:pic>
        <p:nvPicPr>
          <p:cNvPr id="5" name="Picture 4">
            <a:extLst>
              <a:ext uri="{FF2B5EF4-FFF2-40B4-BE49-F238E27FC236}">
                <a16:creationId xmlns:a16="http://schemas.microsoft.com/office/drawing/2014/main" id="{4DDAAF2E-0A7B-42AA-AC9B-6FA0021FB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780" y="2802960"/>
            <a:ext cx="10752625" cy="3453247"/>
          </a:xfrm>
          <a:prstGeom prst="rect">
            <a:avLst/>
          </a:prstGeom>
        </p:spPr>
      </p:pic>
    </p:spTree>
    <p:extLst>
      <p:ext uri="{BB962C8B-B14F-4D97-AF65-F5344CB8AC3E}">
        <p14:creationId xmlns:p14="http://schemas.microsoft.com/office/powerpoint/2010/main" val="34952706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47DD25-9C2E-40A0-BEA1-85F94F445DD7}"/>
              </a:ext>
            </a:extLst>
          </p:cNvPr>
          <p:cNvSpPr>
            <a:spLocks noGrp="1"/>
          </p:cNvSpPr>
          <p:nvPr>
            <p:ph/>
          </p:nvPr>
        </p:nvSpPr>
        <p:spPr>
          <a:xfrm>
            <a:off x="609600" y="1737360"/>
            <a:ext cx="10972800" cy="4388804"/>
          </a:xfrm>
        </p:spPr>
        <p:txBody>
          <a:bodyPr/>
          <a:lstStyle/>
          <a:p>
            <a:r>
              <a:rPr lang="en-US"/>
              <a:t>Minh họa thực hành</a:t>
            </a:r>
          </a:p>
        </p:txBody>
      </p:sp>
    </p:spTree>
    <p:extLst>
      <p:ext uri="{BB962C8B-B14F-4D97-AF65-F5344CB8AC3E}">
        <p14:creationId xmlns:p14="http://schemas.microsoft.com/office/powerpoint/2010/main" val="2329637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184" y="2067910"/>
            <a:ext cx="11056136" cy="1557655"/>
          </a:xfrm>
        </p:spPr>
        <p:txBody>
          <a:bodyPr/>
          <a:lstStyle/>
          <a:p>
            <a:pPr marL="0" indent="0">
              <a:lnSpc>
                <a:spcPct val="150000"/>
              </a:lnSpc>
              <a:buNone/>
            </a:pPr>
            <a:r>
              <a:rPr lang="en-US" sz="3000">
                <a:solidFill>
                  <a:srgbClr val="0000CC"/>
                </a:solidFill>
                <a:latin typeface="Arial" pitchFamily="34" charset="0"/>
                <a:cs typeface="Arial" pitchFamily="34" charset="0"/>
              </a:rPr>
              <a:t>- </a:t>
            </a:r>
            <a:r>
              <a:rPr lang="en-US">
                <a:solidFill>
                  <a:srgbClr val="0000CC"/>
                </a:solidFill>
                <a:latin typeface="Times New Roman" panose="02020603050405020304" pitchFamily="18" charset="0"/>
                <a:cs typeface="Times New Roman" panose="02020603050405020304" pitchFamily="18" charset="0"/>
              </a:rPr>
              <a:t>Sử dụng nút lệnh         để chèn tranh ảnh vào trang trình chiếu.</a:t>
            </a:r>
          </a:p>
          <a:p>
            <a:pPr marL="0" indent="0">
              <a:lnSpc>
                <a:spcPct val="150000"/>
              </a:lnSpc>
              <a:buNone/>
            </a:pPr>
            <a:r>
              <a:rPr lang="en-US">
                <a:solidFill>
                  <a:srgbClr val="0000CC"/>
                </a:solidFill>
                <a:latin typeface="Times New Roman" panose="02020603050405020304" pitchFamily="18" charset="0"/>
                <a:cs typeface="Times New Roman" panose="02020603050405020304" pitchFamily="18" charset="0"/>
              </a:rPr>
              <a:t>- Sử dụng nút lệnh         để chèn hình vào trang trình chiếu.</a:t>
            </a:r>
            <a:endParaRPr lang="en-US"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44500" y="3701128"/>
            <a:ext cx="10770260" cy="1481175"/>
          </a:xfrm>
          <a:prstGeom prst="rect">
            <a:avLst/>
          </a:prstGeom>
          <a:noFill/>
        </p:spPr>
        <p:txBody>
          <a:bodyPr wrap="square" rtlCol="0">
            <a:spAutoFit/>
          </a:bodyPr>
          <a:lstStyle/>
          <a:p>
            <a:pPr algn="just">
              <a:lnSpc>
                <a:spcPct val="150000"/>
              </a:lnSpc>
            </a:pPr>
            <a:r>
              <a:rPr lang="en-US" sz="3200">
                <a:solidFill>
                  <a:srgbClr val="0000CC"/>
                </a:solidFill>
                <a:latin typeface="Times New Roman" panose="02020603050405020304" pitchFamily="18" charset="0"/>
                <a:cs typeface="Times New Roman" panose="02020603050405020304" pitchFamily="18" charset="0"/>
              </a:rPr>
              <a:t>- Em di chuyển vị trí của hình, tranh ảnh trong trang trình chiếu vào vị trí thích hợp để trang trình chiếu rõ ràng, đẹp mắt.</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8" name="Rectangle 7"/>
          <p:cNvSpPr/>
          <p:nvPr/>
        </p:nvSpPr>
        <p:spPr>
          <a:xfrm>
            <a:off x="3765815" y="251911"/>
            <a:ext cx="428033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FF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EM CẦN GHI </a:t>
            </a:r>
            <a:r>
              <a:rPr lang="en-US" sz="3600" b="1" kern="0" dirty="0">
                <a:ln w="11430"/>
                <a:solidFill>
                  <a:srgbClr val="FF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NHỚ</a:t>
            </a:r>
          </a:p>
        </p:txBody>
      </p:sp>
      <p:pic>
        <p:nvPicPr>
          <p:cNvPr id="4" name="Picture 3">
            <a:extLst>
              <a:ext uri="{FF2B5EF4-FFF2-40B4-BE49-F238E27FC236}">
                <a16:creationId xmlns:a16="http://schemas.microsoft.com/office/drawing/2014/main" id="{07A1D04A-41DC-448C-A14A-C7C8C4331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163" y="2067910"/>
            <a:ext cx="587574" cy="646331"/>
          </a:xfrm>
          <a:prstGeom prst="rect">
            <a:avLst/>
          </a:prstGeom>
          <a:ln>
            <a:solidFill>
              <a:schemeClr val="tx1"/>
            </a:solidFill>
          </a:ln>
        </p:spPr>
      </p:pic>
      <p:pic>
        <p:nvPicPr>
          <p:cNvPr id="7" name="Picture 6">
            <a:extLst>
              <a:ext uri="{FF2B5EF4-FFF2-40B4-BE49-F238E27FC236}">
                <a16:creationId xmlns:a16="http://schemas.microsoft.com/office/drawing/2014/main" id="{32ACDFB1-2E69-4519-BECF-1ECABE80D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1113" y="2910832"/>
            <a:ext cx="587574" cy="672729"/>
          </a:xfrm>
          <a:prstGeom prst="rect">
            <a:avLst/>
          </a:prstGeom>
          <a:ln>
            <a:solidFill>
              <a:schemeClr val="tx1"/>
            </a:solidFill>
          </a:ln>
        </p:spPr>
      </p:pic>
    </p:spTree>
    <p:extLst>
      <p:ext uri="{BB962C8B-B14F-4D97-AF65-F5344CB8AC3E}">
        <p14:creationId xmlns:p14="http://schemas.microsoft.com/office/powerpoint/2010/main" val="26829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pic>
          <p:nvPicPr>
            <p:cNvPr id="12" name="b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
            <p:cNvPicPr>
              <a:picLocks noChangeAspect="1"/>
            </p:cNvPicPr>
            <p:nvPr/>
          </p:nvPicPr>
          <p:blipFill rotWithShape="1">
            <a:blip r:embed="rId3">
              <a:extLst>
                <a:ext uri="{28A0092B-C50C-407E-A947-70E740481C1C}">
                  <a14:useLocalDpi xmlns:a14="http://schemas.microsoft.com/office/drawing/2010/main" val="0"/>
                </a:ext>
              </a:extLst>
            </a:blip>
            <a:srcRect l="8541" t="35741" r="76042" b="33519"/>
            <a:stretch/>
          </p:blipFill>
          <p:spPr>
            <a:xfrm>
              <a:off x="1041400" y="2451100"/>
              <a:ext cx="1879600" cy="2108200"/>
            </a:xfrm>
            <a:prstGeom prst="rect">
              <a:avLst/>
            </a:prstGeom>
          </p:spPr>
        </p:pic>
        <p:pic>
          <p:nvPicPr>
            <p:cNvPr id="14" name="2"/>
            <p:cNvPicPr>
              <a:picLocks noChangeAspect="1"/>
            </p:cNvPicPr>
            <p:nvPr/>
          </p:nvPicPr>
          <p:blipFill rotWithShape="1">
            <a:blip r:embed="rId4">
              <a:extLst>
                <a:ext uri="{28A0092B-C50C-407E-A947-70E740481C1C}">
                  <a14:useLocalDpi xmlns:a14="http://schemas.microsoft.com/office/drawing/2010/main" val="0"/>
                </a:ext>
              </a:extLst>
            </a:blip>
            <a:srcRect l="19479" t="9259" r="56875" b="50556"/>
            <a:stretch/>
          </p:blipFill>
          <p:spPr>
            <a:xfrm>
              <a:off x="2374900" y="635000"/>
              <a:ext cx="2882900" cy="2755900"/>
            </a:xfrm>
            <a:prstGeom prst="rect">
              <a:avLst/>
            </a:prstGeom>
          </p:spPr>
        </p:pic>
        <p:pic>
          <p:nvPicPr>
            <p:cNvPr id="15" name="3"/>
            <p:cNvPicPr>
              <a:picLocks noChangeAspect="1"/>
            </p:cNvPicPr>
            <p:nvPr/>
          </p:nvPicPr>
          <p:blipFill rotWithShape="1">
            <a:blip r:embed="rId5">
              <a:extLst>
                <a:ext uri="{28A0092B-C50C-407E-A947-70E740481C1C}">
                  <a14:useLocalDpi xmlns:a14="http://schemas.microsoft.com/office/drawing/2010/main" val="0"/>
                </a:ext>
              </a:extLst>
            </a:blip>
            <a:srcRect l="37500" t="7407" r="44479" b="52037"/>
            <a:stretch/>
          </p:blipFill>
          <p:spPr>
            <a:xfrm>
              <a:off x="4572000" y="508000"/>
              <a:ext cx="2197100" cy="2781300"/>
            </a:xfrm>
            <a:prstGeom prst="rect">
              <a:avLst/>
            </a:prstGeom>
          </p:spPr>
        </p:pic>
        <p:pic>
          <p:nvPicPr>
            <p:cNvPr id="16" name="4"/>
            <p:cNvPicPr>
              <a:picLocks noChangeAspect="1"/>
            </p:cNvPicPr>
            <p:nvPr/>
          </p:nvPicPr>
          <p:blipFill rotWithShape="1">
            <a:blip r:embed="rId6">
              <a:extLst>
                <a:ext uri="{28A0092B-C50C-407E-A947-70E740481C1C}">
                  <a14:useLocalDpi xmlns:a14="http://schemas.microsoft.com/office/drawing/2010/main" val="0"/>
                </a:ext>
              </a:extLst>
            </a:blip>
            <a:srcRect l="52396" t="15926" r="33646" b="54630"/>
            <a:stretch/>
          </p:blipFill>
          <p:spPr>
            <a:xfrm>
              <a:off x="6388100" y="1092200"/>
              <a:ext cx="1701800" cy="2019300"/>
            </a:xfrm>
            <a:prstGeom prst="rect">
              <a:avLst/>
            </a:prstGeom>
          </p:spPr>
        </p:pic>
        <p:pic>
          <p:nvPicPr>
            <p:cNvPr id="17" name="6"/>
            <p:cNvPicPr>
              <a:picLocks noChangeAspect="1"/>
            </p:cNvPicPr>
            <p:nvPr/>
          </p:nvPicPr>
          <p:blipFill rotWithShape="1">
            <a:blip r:embed="rId7">
              <a:extLst>
                <a:ext uri="{28A0092B-C50C-407E-A947-70E740481C1C}">
                  <a14:useLocalDpi xmlns:a14="http://schemas.microsoft.com/office/drawing/2010/main" val="0"/>
                </a:ext>
              </a:extLst>
            </a:blip>
            <a:srcRect l="78333" t="27408" r="7708" b="42222"/>
            <a:stretch/>
          </p:blipFill>
          <p:spPr>
            <a:xfrm>
              <a:off x="9550400" y="1879600"/>
              <a:ext cx="1701800" cy="2082800"/>
            </a:xfrm>
            <a:prstGeom prst="rect">
              <a:avLst/>
            </a:prstGeom>
          </p:spPr>
        </p:pic>
        <p:pic>
          <p:nvPicPr>
            <p:cNvPr id="18" name="5"/>
            <p:cNvPicPr>
              <a:picLocks noChangeAspect="1"/>
            </p:cNvPicPr>
            <p:nvPr/>
          </p:nvPicPr>
          <p:blipFill rotWithShape="1">
            <a:blip r:embed="rId8">
              <a:extLst>
                <a:ext uri="{28A0092B-C50C-407E-A947-70E740481C1C}">
                  <a14:useLocalDpi xmlns:a14="http://schemas.microsoft.com/office/drawing/2010/main" val="0"/>
                </a:ext>
              </a:extLst>
            </a:blip>
            <a:srcRect l="63750" t="14444" r="19688" b="50000"/>
            <a:stretch/>
          </p:blipFill>
          <p:spPr>
            <a:xfrm>
              <a:off x="7772400" y="990600"/>
              <a:ext cx="2019300" cy="2438400"/>
            </a:xfrm>
            <a:prstGeom prst="rect">
              <a:avLst/>
            </a:prstGeom>
          </p:spPr>
        </p:pic>
      </p:grpSp>
      <p:sp>
        <p:nvSpPr>
          <p:cNvPr id="19" name="Rectangle 18"/>
          <p:cNvSpPr/>
          <p:nvPr/>
        </p:nvSpPr>
        <p:spPr>
          <a:xfrm>
            <a:off x="3012409" y="3212558"/>
            <a:ext cx="6786467" cy="1785100"/>
          </a:xfrm>
          <a:prstGeom prst="rect">
            <a:avLst/>
          </a:prstGeom>
          <a:noFill/>
        </p:spPr>
        <p:txBody>
          <a:bodyPr wrap="none" lIns="121917" tIns="60958" rIns="121917" bIns="60958">
            <a:spAutoFit/>
          </a:bodyPr>
          <a:lstStyle/>
          <a:p>
            <a:pPr algn="ctr"/>
            <a:r>
              <a:rPr lang="en-US" sz="5400" b="1" dirty="0" err="1">
                <a:ln w="1905"/>
                <a:solidFill>
                  <a:srgbClr val="0000CC"/>
                </a:solidFill>
                <a:effectLst>
                  <a:innerShdw blurRad="69850" dist="43180" dir="5400000">
                    <a:srgbClr val="000000">
                      <a:alpha val="65000"/>
                    </a:srgbClr>
                  </a:innerShdw>
                </a:effectLst>
              </a:rPr>
              <a:t>Cảm</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ơn</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các</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em</a:t>
            </a:r>
            <a:endParaRPr lang="en-US" sz="5400" b="1" dirty="0">
              <a:ln w="1905"/>
              <a:solidFill>
                <a:srgbClr val="0000CC"/>
              </a:solidFill>
              <a:effectLst>
                <a:innerShdw blurRad="69850" dist="43180" dir="5400000">
                  <a:srgbClr val="000000">
                    <a:alpha val="65000"/>
                  </a:srgbClr>
                </a:innerShdw>
              </a:effectLst>
            </a:endParaRPr>
          </a:p>
          <a:p>
            <a:pPr algn="ctr"/>
            <a:r>
              <a:rPr lang="en-US" sz="5400" b="1" dirty="0" err="1">
                <a:ln w="1905"/>
                <a:solidFill>
                  <a:srgbClr val="0000CC"/>
                </a:solidFill>
                <a:effectLst>
                  <a:innerShdw blurRad="69850" dist="43180" dir="5400000">
                    <a:srgbClr val="000000">
                      <a:alpha val="65000"/>
                    </a:srgbClr>
                  </a:innerShdw>
                </a:effectLst>
              </a:rPr>
              <a:t>đã</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theo</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dõi</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bài</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học</a:t>
            </a:r>
            <a:r>
              <a:rPr lang="en-US" sz="5400" b="1" dirty="0">
                <a:ln w="1905"/>
                <a:solidFill>
                  <a:srgbClr val="0000CC"/>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5448704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2">
            <a:extLst>
              <a:ext uri="{FF2B5EF4-FFF2-40B4-BE49-F238E27FC236}">
                <a16:creationId xmlns:a16="http://schemas.microsoft.com/office/drawing/2014/main" id="{2176E562-305D-40B2-9A81-8EF92101EFDB}"/>
              </a:ext>
            </a:extLst>
          </p:cNvPr>
          <p:cNvSpPr txBox="1">
            <a:spLocks noChangeArrowheads="1"/>
          </p:cNvSpPr>
          <p:nvPr/>
        </p:nvSpPr>
        <p:spPr bwMode="auto">
          <a:xfrm>
            <a:off x="1026585" y="177341"/>
            <a:ext cx="105727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09585" eaLnBrk="1" hangingPunct="1"/>
            <a:r>
              <a:rPr lang="en-US" altLang="en-US"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 ĐIỀU CẦN LƯU Ý</a:t>
            </a:r>
            <a:endParaRPr lang="en-US"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FAAF212-7B02-4992-A99C-8EBFED6E13E9}"/>
              </a:ext>
            </a:extLst>
          </p:cNvPr>
          <p:cNvSpPr txBox="1">
            <a:spLocks noChangeArrowheads="1"/>
          </p:cNvSpPr>
          <p:nvPr/>
        </p:nvSpPr>
        <p:spPr bwMode="auto">
          <a:xfrm>
            <a:off x="406400" y="1464735"/>
            <a:ext cx="100584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1. </a:t>
            </a:r>
            <a:r>
              <a:rPr lang="en-US" altLang="en-US" sz="3733" b="1" dirty="0" err="1">
                <a:solidFill>
                  <a:srgbClr val="0000CC"/>
                </a:solidFill>
                <a:latin typeface="Times New Roman" panose="02020603050405020304" pitchFamily="18" charset="0"/>
                <a:cs typeface="Times New Roman" panose="02020603050405020304" pitchFamily="18" charset="0"/>
              </a:rPr>
              <a:t>Chuẩn</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bị</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đầy</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đủ</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đồ</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dùng</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học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vở</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ghi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bài</a:t>
            </a:r>
            <a:r>
              <a:rPr lang="en-US" altLang="en-US" sz="3733" b="1" dirty="0">
                <a:solidFill>
                  <a:srgbClr val="0000CC"/>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04DF3713-83F3-4DA2-AA28-02688269AEF6}"/>
              </a:ext>
            </a:extLst>
          </p:cNvPr>
          <p:cNvSpPr txBox="1">
            <a:spLocks noChangeArrowheads="1"/>
          </p:cNvSpPr>
          <p:nvPr/>
        </p:nvSpPr>
        <p:spPr bwMode="auto">
          <a:xfrm>
            <a:off x="406400" y="2580747"/>
            <a:ext cx="104648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2. </a:t>
            </a:r>
            <a:r>
              <a:rPr lang="en-US" altLang="en-US" sz="3733" b="1" dirty="0" err="1">
                <a:solidFill>
                  <a:srgbClr val="0000CC"/>
                </a:solidFill>
                <a:latin typeface="Times New Roman" panose="02020603050405020304" pitchFamily="18" charset="0"/>
                <a:cs typeface="Times New Roman" panose="02020603050405020304" pitchFamily="18" charset="0"/>
              </a:rPr>
              <a:t>Nhấn</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nút</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FF0000"/>
                </a:solidFill>
                <a:latin typeface="Times New Roman" panose="02020603050405020304" pitchFamily="18" charset="0"/>
                <a:cs typeface="Times New Roman" panose="02020603050405020304" pitchFamily="18" charset="0"/>
              </a:rPr>
              <a:t>Tạm</a:t>
            </a:r>
            <a:r>
              <a:rPr lang="en-US" altLang="en-US" sz="3733" b="1" dirty="0">
                <a:solidFill>
                  <a:srgbClr val="FF0000"/>
                </a:solidFill>
                <a:latin typeface="Times New Roman" panose="02020603050405020304" pitchFamily="18" charset="0"/>
                <a:cs typeface="Times New Roman" panose="02020603050405020304" pitchFamily="18" charset="0"/>
              </a:rPr>
              <a:t> </a:t>
            </a:r>
            <a:r>
              <a:rPr lang="en-US" altLang="en-US" sz="3733" b="1" dirty="0" err="1">
                <a:solidFill>
                  <a:srgbClr val="FF0000"/>
                </a:solidFill>
                <a:latin typeface="Times New Roman" panose="02020603050405020304" pitchFamily="18" charset="0"/>
                <a:cs typeface="Times New Roman" panose="02020603050405020304" pitchFamily="18" charset="0"/>
              </a:rPr>
              <a:t>dừng</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khi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phải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trả</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lời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câu</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hỏi</a:t>
            </a:r>
            <a:r>
              <a:rPr lang="en-US" altLang="en-US" sz="3733" b="1" dirty="0">
                <a:solidFill>
                  <a:srgbClr val="0000CC"/>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5EEA4318-D6A6-41C6-A533-FCF96F8E1D19}"/>
              </a:ext>
            </a:extLst>
          </p:cNvPr>
          <p:cNvSpPr txBox="1">
            <a:spLocks noChangeArrowheads="1"/>
          </p:cNvSpPr>
          <p:nvPr/>
        </p:nvSpPr>
        <p:spPr bwMode="auto">
          <a:xfrm>
            <a:off x="406400" y="3750735"/>
            <a:ext cx="10668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3. </a:t>
            </a:r>
            <a:r>
              <a:rPr lang="en-US" altLang="en-US" sz="3733" b="1" dirty="0" err="1">
                <a:solidFill>
                  <a:srgbClr val="0000CC"/>
                </a:solidFill>
                <a:latin typeface="Times New Roman" panose="02020603050405020304" pitchFamily="18" charset="0"/>
                <a:cs typeface="Times New Roman" panose="02020603050405020304" pitchFamily="18" charset="0"/>
              </a:rPr>
              <a:t>Nhấn</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nút</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FF0000"/>
                </a:solidFill>
                <a:latin typeface="Times New Roman" panose="02020603050405020304" pitchFamily="18" charset="0"/>
                <a:cs typeface="Times New Roman" panose="02020603050405020304" pitchFamily="18" charset="0"/>
              </a:rPr>
              <a:t>Tiếp</a:t>
            </a:r>
            <a:r>
              <a:rPr lang="en-US" altLang="en-US" sz="3733" b="1" dirty="0">
                <a:solidFill>
                  <a:srgbClr val="FF0000"/>
                </a:solidFill>
                <a:latin typeface="Times New Roman" panose="02020603050405020304" pitchFamily="18" charset="0"/>
                <a:cs typeface="Times New Roman" panose="02020603050405020304" pitchFamily="18" charset="0"/>
              </a:rPr>
              <a:t> </a:t>
            </a:r>
            <a:r>
              <a:rPr lang="en-US" altLang="en-US" sz="3733" b="1" dirty="0" err="1">
                <a:solidFill>
                  <a:srgbClr val="FF0000"/>
                </a:solidFill>
                <a:latin typeface="Times New Roman" panose="02020603050405020304" pitchFamily="18" charset="0"/>
                <a:cs typeface="Times New Roman" panose="02020603050405020304" pitchFamily="18" charset="0"/>
              </a:rPr>
              <a:t>tục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khi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đã</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tìm</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được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câu</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trả</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lời</a:t>
            </a:r>
            <a:r>
              <a:rPr lang="en-US" altLang="en-US" sz="3733" b="1" dirty="0">
                <a:solidFill>
                  <a:srgbClr val="0000CC"/>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0BBBBF53-0725-429F-8261-BD12BF610F79}"/>
              </a:ext>
            </a:extLst>
          </p:cNvPr>
          <p:cNvSpPr txBox="1">
            <a:spLocks noChangeArrowheads="1"/>
          </p:cNvSpPr>
          <p:nvPr/>
        </p:nvSpPr>
        <p:spPr bwMode="auto">
          <a:xfrm>
            <a:off x="501654" y="4893737"/>
            <a:ext cx="11097682"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4. </a:t>
            </a:r>
            <a:r>
              <a:rPr lang="en-US" altLang="en-US" sz="3733" b="1" dirty="0" err="1">
                <a:solidFill>
                  <a:srgbClr val="0000CC"/>
                </a:solidFill>
                <a:latin typeface="Times New Roman" panose="02020603050405020304" pitchFamily="18" charset="0"/>
                <a:cs typeface="Times New Roman" panose="02020603050405020304" pitchFamily="18" charset="0"/>
              </a:rPr>
              <a:t>Học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nghiêm</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túc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làm</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đầy</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đủ</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bài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theo</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err="1">
                <a:solidFill>
                  <a:srgbClr val="0000CC"/>
                </a:solidFill>
                <a:latin typeface="Times New Roman" panose="02020603050405020304" pitchFamily="18" charset="0"/>
                <a:cs typeface="Times New Roman" panose="02020603050405020304" pitchFamily="18" charset="0"/>
              </a:rPr>
              <a:t>yêu</a:t>
            </a:r>
            <a:r>
              <a:rPr lang="en-US" altLang="en-US" sz="3733" b="1">
                <a:solidFill>
                  <a:srgbClr val="0000CC"/>
                </a:solidFill>
                <a:latin typeface="Times New Roman" panose="02020603050405020304" pitchFamily="18" charset="0"/>
                <a:cs typeface="Times New Roman" panose="02020603050405020304" pitchFamily="18" charset="0"/>
              </a:rPr>
              <a:t> cầu của giáo viên.</a:t>
            </a:r>
            <a:endParaRPr lang="en-US" altLang="en-US" sz="3733"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47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173" y="2177950"/>
            <a:ext cx="11071654" cy="1693990"/>
          </a:xfrm>
          <a:prstGeom prst="rect">
            <a:avLst/>
          </a:prstGeom>
          <a:noFill/>
        </p:spPr>
        <p:txBody>
          <a:bodyPr wrap="square" lIns="121920" tIns="60960" rIns="121920" bIns="60960">
            <a:spAutoFit/>
          </a:bodyPr>
          <a:lstStyle/>
          <a:p>
            <a:pPr algn="ctr">
              <a:lnSpc>
                <a:spcPct val="120000"/>
              </a:lnSpc>
            </a:pPr>
            <a:r>
              <a:rPr lang="en-US" sz="4400" b="1">
                <a:ln w="1905"/>
                <a:solidFill>
                  <a:srgbClr val="FF0000"/>
                </a:solidFill>
                <a:effectLst>
                  <a:innerShdw blurRad="69850" dist="43180" dir="5400000">
                    <a:srgbClr val="000000">
                      <a:alpha val="65000"/>
                    </a:srgbClr>
                  </a:innerShdw>
                </a:effectLst>
              </a:rPr>
              <a:t>BÀI 3: Chèn hình, tranh ảnh vào</a:t>
            </a:r>
          </a:p>
          <a:p>
            <a:pPr algn="ctr">
              <a:lnSpc>
                <a:spcPct val="120000"/>
              </a:lnSpc>
            </a:pPr>
            <a:r>
              <a:rPr lang="en-US" sz="4400" b="1">
                <a:ln w="1905"/>
                <a:solidFill>
                  <a:srgbClr val="FF0000"/>
                </a:solidFill>
                <a:effectLst>
                  <a:innerShdw blurRad="69850" dist="43180" dir="5400000">
                    <a:srgbClr val="000000">
                      <a:alpha val="65000"/>
                    </a:srgbClr>
                  </a:innerShdw>
                </a:effectLst>
              </a:rPr>
              <a:t>trang trình chiếu (</a:t>
            </a:r>
            <a:r>
              <a:rPr lang="en-US" sz="4400" b="1" dirty="0">
                <a:ln w="1905"/>
                <a:solidFill>
                  <a:srgbClr val="FF0000"/>
                </a:solidFill>
                <a:effectLst>
                  <a:innerShdw blurRad="69850" dist="43180" dir="5400000">
                    <a:srgbClr val="000000">
                      <a:alpha val="65000"/>
                    </a:srgbClr>
                  </a:innerShdw>
                </a:effectLst>
              </a:rPr>
              <a:t>SGK </a:t>
            </a:r>
            <a:r>
              <a:rPr lang="en-US" sz="4400" b="1" err="1">
                <a:ln w="1905"/>
                <a:solidFill>
                  <a:srgbClr val="FF0000"/>
                </a:solidFill>
                <a:effectLst>
                  <a:innerShdw blurRad="69850" dist="43180" dir="5400000">
                    <a:srgbClr val="000000">
                      <a:alpha val="65000"/>
                    </a:srgbClr>
                  </a:innerShdw>
                </a:effectLst>
              </a:rPr>
              <a:t>Trang</a:t>
            </a:r>
            <a:r>
              <a:rPr lang="en-US" sz="4400" b="1">
                <a:ln w="1905"/>
                <a:solidFill>
                  <a:srgbClr val="FF0000"/>
                </a:solidFill>
                <a:effectLst>
                  <a:innerShdw blurRad="69850" dist="43180" dir="5400000">
                    <a:srgbClr val="000000">
                      <a:alpha val="65000"/>
                    </a:srgbClr>
                  </a:innerShdw>
                </a:effectLst>
              </a:rPr>
              <a:t> 96)</a:t>
            </a:r>
            <a:endParaRPr lang="en-US" sz="4400" b="1" dirty="0">
              <a:ln w="1905"/>
              <a:solidFill>
                <a:srgbClr val="FF0000"/>
              </a:solidFill>
              <a:effectLst>
                <a:innerShdw blurRad="69850" dist="43180" dir="5400000">
                  <a:srgbClr val="000000">
                    <a:alpha val="65000"/>
                  </a:srgbClr>
                </a:innerShdw>
              </a:effectLst>
            </a:endParaRPr>
          </a:p>
        </p:txBody>
      </p:sp>
      <p:pic>
        <p:nvPicPr>
          <p:cNvPr id="3" name="图片 10244" descr="23"/>
          <p:cNvPicPr>
            <a:picLocks noChangeAspect="1"/>
          </p:cNvPicPr>
          <p:nvPr/>
        </p:nvPicPr>
        <p:blipFill>
          <a:blip r:embed="rId2"/>
          <a:stretch>
            <a:fillRect/>
          </a:stretch>
        </p:blipFill>
        <p:spPr>
          <a:xfrm>
            <a:off x="9089409" y="3768539"/>
            <a:ext cx="3242026" cy="3018142"/>
          </a:xfrm>
          <a:prstGeom prst="rect">
            <a:avLst/>
          </a:prstGeom>
          <a:noFill/>
          <a:ln w="9525">
            <a:noFill/>
          </a:ln>
        </p:spPr>
      </p:pic>
      <p:sp>
        <p:nvSpPr>
          <p:cNvPr id="4" name="Rectangle 3"/>
          <p:cNvSpPr/>
          <p:nvPr/>
        </p:nvSpPr>
        <p:spPr>
          <a:xfrm>
            <a:off x="1499517" y="1377731"/>
            <a:ext cx="9192966" cy="800219"/>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defRPr/>
            </a:pPr>
            <a:r>
              <a:rPr lang="en-US" sz="4400" b="1" kern="0" spc="67" dirty="0">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rPr>
              <a:t>CHỦ </a:t>
            </a:r>
            <a:r>
              <a:rPr lang="en-US" sz="4400" b="1" kern="0" spc="67">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rPr>
              <a:t>ĐỀ 4: THIẾT KẾ BÀI TRÌNH CHIẾU</a:t>
            </a:r>
            <a:endParaRPr lang="en-US" sz="4400" b="1" kern="0" spc="67" dirty="0">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12181381"/>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3"/>
          <p:cNvSpPr/>
          <p:nvPr/>
        </p:nvSpPr>
        <p:spPr>
          <a:xfrm>
            <a:off x="822995" y="1691487"/>
            <a:ext cx="5571067" cy="79586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9" name="组合 6"/>
          <p:cNvGrpSpPr/>
          <p:nvPr/>
        </p:nvGrpSpPr>
        <p:grpSpPr>
          <a:xfrm>
            <a:off x="883715" y="1749022"/>
            <a:ext cx="707565" cy="707566"/>
            <a:chOff x="1330341" y="1191167"/>
            <a:chExt cx="530674" cy="530674"/>
          </a:xfrm>
        </p:grpSpPr>
        <p:sp>
          <p:nvSpPr>
            <p:cNvPr id="10" name="椭圆 4"/>
            <p:cNvSpPr/>
            <p:nvPr/>
          </p:nvSpPr>
          <p:spPr>
            <a:xfrm>
              <a:off x="1330341" y="1191167"/>
              <a:ext cx="530674" cy="53067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1867">
                <a:solidFill>
                  <a:prstClr val="white"/>
                </a:solidFill>
                <a:latin typeface="等线"/>
                <a:ea typeface="微软雅黑"/>
              </a:endParaRPr>
            </a:p>
          </p:txBody>
        </p:sp>
        <p:sp>
          <p:nvSpPr>
            <p:cNvPr id="11" name="文本框 5"/>
            <p:cNvSpPr txBox="1"/>
            <p:nvPr/>
          </p:nvSpPr>
          <p:spPr>
            <a:xfrm>
              <a:off x="1406541" y="1210867"/>
              <a:ext cx="138548" cy="438581"/>
            </a:xfrm>
            <a:prstGeom prst="rect">
              <a:avLst/>
            </a:prstGeom>
            <a:noFill/>
          </p:spPr>
          <p:txBody>
            <a:bodyPr wrap="none" rtlCol="0">
              <a:spAutoFit/>
            </a:bodyPr>
            <a:lstStyle/>
            <a:p>
              <a:pPr defTabSz="914377">
                <a:defRPr/>
              </a:pPr>
              <a:endParaRPr lang="zh-CN" altLang="en-US" sz="3200" b="1">
                <a:solidFill>
                  <a:prstClr val="white"/>
                </a:solidFill>
                <a:latin typeface="等线"/>
                <a:ea typeface="微软雅黑"/>
              </a:endParaRPr>
            </a:p>
          </p:txBody>
        </p:sp>
      </p:grpSp>
      <p:sp>
        <p:nvSpPr>
          <p:cNvPr id="21" name="文本框 10"/>
          <p:cNvSpPr txBox="1"/>
          <p:nvPr/>
        </p:nvSpPr>
        <p:spPr>
          <a:xfrm>
            <a:off x="1741978" y="1760541"/>
            <a:ext cx="3552576" cy="584775"/>
          </a:xfrm>
          <a:prstGeom prst="rect">
            <a:avLst/>
          </a:prstGeom>
          <a:noFill/>
        </p:spPr>
        <p:txBody>
          <a:bodyPr wrap="none" rtlCol="0">
            <a:spAutoFit/>
          </a:bodyPr>
          <a:lstStyle/>
          <a:p>
            <a:pPr defTabSz="914377">
              <a:defRPr/>
            </a:pPr>
            <a:r>
              <a:rPr lang="en-US" altLang="zh-CN" sz="3200" b="1">
                <a:solidFill>
                  <a:prstClr val="black"/>
                </a:solidFill>
                <a:latin typeface="Tahoma" pitchFamily="34" charset="0"/>
                <a:ea typeface="Tahoma" pitchFamily="34" charset="0"/>
                <a:cs typeface="Tahoma" pitchFamily="34" charset="0"/>
              </a:rPr>
              <a:t>Mục tiêu bài học</a:t>
            </a:r>
            <a:endParaRPr lang="zh-CN" altLang="en-US" sz="3200" b="1">
              <a:solidFill>
                <a:prstClr val="black"/>
              </a:solidFill>
              <a:latin typeface="Tahoma" pitchFamily="34" charset="0"/>
              <a:ea typeface="微软雅黑"/>
              <a:cs typeface="Tahoma" pitchFamily="34" charset="0"/>
            </a:endParaRPr>
          </a:p>
        </p:txBody>
      </p:sp>
      <p:grpSp>
        <p:nvGrpSpPr>
          <p:cNvPr id="2" name="Group 1"/>
          <p:cNvGrpSpPr/>
          <p:nvPr/>
        </p:nvGrpSpPr>
        <p:grpSpPr>
          <a:xfrm>
            <a:off x="620480" y="2865389"/>
            <a:ext cx="10702945" cy="1162034"/>
            <a:chOff x="1080665" y="3087336"/>
            <a:chExt cx="10702945" cy="1296519"/>
          </a:xfrm>
        </p:grpSpPr>
        <p:sp>
          <p:nvSpPr>
            <p:cNvPr id="6" name="圆角矩形 29"/>
            <p:cNvSpPr/>
            <p:nvPr/>
          </p:nvSpPr>
          <p:spPr>
            <a:xfrm>
              <a:off x="1080665" y="3087336"/>
              <a:ext cx="10686033" cy="129651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12" name="组合 7"/>
            <p:cNvGrpSpPr/>
            <p:nvPr/>
          </p:nvGrpSpPr>
          <p:grpSpPr>
            <a:xfrm>
              <a:off x="1354371" y="3305406"/>
              <a:ext cx="707566" cy="707566"/>
              <a:chOff x="1304973" y="2028394"/>
              <a:chExt cx="530675" cy="530674"/>
            </a:xfrm>
          </p:grpSpPr>
          <p:sp>
            <p:nvSpPr>
              <p:cNvPr id="13" name="椭圆 33"/>
              <p:cNvSpPr/>
              <p:nvPr/>
            </p:nvSpPr>
            <p:spPr>
              <a:xfrm>
                <a:off x="1304973" y="2028394"/>
                <a:ext cx="530675" cy="5306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14" name="文本框 37"/>
              <p:cNvSpPr txBox="1"/>
              <p:nvPr/>
            </p:nvSpPr>
            <p:spPr>
              <a:xfrm>
                <a:off x="1330341" y="2074440"/>
                <a:ext cx="479939" cy="438581"/>
              </a:xfrm>
              <a:prstGeom prst="rect">
                <a:avLst/>
              </a:prstGeom>
              <a:noFill/>
            </p:spPr>
            <p:txBody>
              <a:bodyPr wrap="none" rtlCol="0">
                <a:spAutoFit/>
              </a:bodyPr>
              <a:lstStyle/>
              <a:p>
                <a:pPr defTabSz="914377">
                  <a:defRPr/>
                </a:pPr>
                <a:r>
                  <a:rPr lang="en-US" altLang="zh-CN" sz="3200" b="1">
                    <a:solidFill>
                      <a:prstClr val="white"/>
                    </a:solidFill>
                    <a:latin typeface="等线"/>
                    <a:ea typeface="微软雅黑"/>
                  </a:rPr>
                  <a:t>01</a:t>
                </a:r>
                <a:endParaRPr lang="zh-CN" altLang="en-US" sz="3200" b="1">
                  <a:solidFill>
                    <a:prstClr val="white"/>
                  </a:solidFill>
                  <a:latin typeface="等线"/>
                  <a:ea typeface="微软雅黑"/>
                </a:endParaRPr>
              </a:p>
            </p:txBody>
          </p:sp>
        </p:grpSp>
        <p:sp>
          <p:nvSpPr>
            <p:cNvPr id="22" name="文本框 45"/>
            <p:cNvSpPr txBox="1"/>
            <p:nvPr/>
          </p:nvSpPr>
          <p:spPr>
            <a:xfrm>
              <a:off x="2176905" y="3378712"/>
              <a:ext cx="9606705" cy="560952"/>
            </a:xfrm>
            <a:prstGeom prst="rect">
              <a:avLst/>
            </a:prstGeom>
            <a:noFill/>
          </p:spPr>
          <p:txBody>
            <a:bodyPr wrap="square" rtlCol="0">
              <a:spAutoFit/>
            </a:bodyPr>
            <a:lstStyle/>
            <a:p>
              <a:pPr>
                <a:defRPr/>
              </a:pPr>
              <a:r>
                <a:rPr lang="en-US" altLang="zh-CN" sz="2667">
                  <a:solidFill>
                    <a:prstClr val="black"/>
                  </a:solidFill>
                  <a:latin typeface="Tahoma" pitchFamily="34" charset="0"/>
                  <a:cs typeface="Tahoma" pitchFamily="34" charset="0"/>
                </a:rPr>
                <a:t>Chèn được hình, tranh ảnh vào trang trình chiếu.</a:t>
              </a:r>
              <a:endParaRPr lang="zh-CN" altLang="en-US" sz="2667" dirty="0">
                <a:solidFill>
                  <a:prstClr val="black"/>
                </a:solidFill>
                <a:latin typeface="Tahoma" pitchFamily="34" charset="0"/>
                <a:cs typeface="Tahoma" pitchFamily="34" charset="0"/>
              </a:endParaRPr>
            </a:p>
          </p:txBody>
        </p:sp>
      </p:grpSp>
      <p:grpSp>
        <p:nvGrpSpPr>
          <p:cNvPr id="3" name="Group 2"/>
          <p:cNvGrpSpPr/>
          <p:nvPr/>
        </p:nvGrpSpPr>
        <p:grpSpPr>
          <a:xfrm>
            <a:off x="590001" y="4153423"/>
            <a:ext cx="10780249" cy="1162034"/>
            <a:chOff x="1080665" y="4029721"/>
            <a:chExt cx="10780249" cy="1456679"/>
          </a:xfrm>
        </p:grpSpPr>
        <p:sp>
          <p:nvSpPr>
            <p:cNvPr id="7" name="圆角矩形 30"/>
            <p:cNvSpPr/>
            <p:nvPr/>
          </p:nvSpPr>
          <p:spPr>
            <a:xfrm>
              <a:off x="1080665" y="4029721"/>
              <a:ext cx="10686032" cy="145667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15" name="组合 8"/>
            <p:cNvGrpSpPr/>
            <p:nvPr/>
          </p:nvGrpSpPr>
          <p:grpSpPr>
            <a:xfrm>
              <a:off x="1388196" y="4240155"/>
              <a:ext cx="707565" cy="810989"/>
              <a:chOff x="1330341" y="2577061"/>
              <a:chExt cx="530674" cy="608242"/>
            </a:xfrm>
          </p:grpSpPr>
          <p:sp>
            <p:nvSpPr>
              <p:cNvPr id="16" name="椭圆 34"/>
              <p:cNvSpPr/>
              <p:nvPr/>
            </p:nvSpPr>
            <p:spPr>
              <a:xfrm>
                <a:off x="1330341" y="2577061"/>
                <a:ext cx="530674" cy="60824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17" name="文本框 38"/>
              <p:cNvSpPr txBox="1"/>
              <p:nvPr/>
            </p:nvSpPr>
            <p:spPr>
              <a:xfrm>
                <a:off x="1350089" y="2590443"/>
                <a:ext cx="479939" cy="438581"/>
              </a:xfrm>
              <a:prstGeom prst="rect">
                <a:avLst/>
              </a:prstGeom>
              <a:noFill/>
            </p:spPr>
            <p:txBody>
              <a:bodyPr wrap="none" rtlCol="0">
                <a:spAutoFit/>
              </a:bodyPr>
              <a:lstStyle/>
              <a:p>
                <a:pPr defTabSz="914377">
                  <a:defRPr/>
                </a:pPr>
                <a:r>
                  <a:rPr lang="en-US" altLang="zh-CN" sz="3200" b="1">
                    <a:solidFill>
                      <a:prstClr val="white"/>
                    </a:solidFill>
                    <a:latin typeface="等线"/>
                    <a:ea typeface="微软雅黑"/>
                  </a:rPr>
                  <a:t>02</a:t>
                </a:r>
                <a:endParaRPr lang="zh-CN" altLang="en-US" sz="3200" b="1">
                  <a:solidFill>
                    <a:prstClr val="white"/>
                  </a:solidFill>
                  <a:latin typeface="等线"/>
                  <a:ea typeface="微软雅黑"/>
                </a:endParaRPr>
              </a:p>
            </p:txBody>
          </p:sp>
        </p:grpSp>
        <p:sp>
          <p:nvSpPr>
            <p:cNvPr id="23" name="文本框 46"/>
            <p:cNvSpPr txBox="1"/>
            <p:nvPr/>
          </p:nvSpPr>
          <p:spPr>
            <a:xfrm>
              <a:off x="2122092" y="4348045"/>
              <a:ext cx="9738822" cy="630247"/>
            </a:xfrm>
            <a:prstGeom prst="rect">
              <a:avLst/>
            </a:prstGeom>
            <a:noFill/>
          </p:spPr>
          <p:txBody>
            <a:bodyPr wrap="square" rtlCol="0">
              <a:spAutoFit/>
            </a:bodyPr>
            <a:lstStyle/>
            <a:p>
              <a:pPr>
                <a:defRPr/>
              </a:pPr>
              <a:r>
                <a:rPr lang="en-US" altLang="zh-CN" sz="2667">
                  <a:solidFill>
                    <a:prstClr val="black"/>
                  </a:solidFill>
                  <a:latin typeface="Tahoma" pitchFamily="34" charset="0"/>
                  <a:cs typeface="Tahoma" pitchFamily="34" charset="0"/>
                </a:rPr>
                <a:t>Thay đổi được vị trí của hình, tranh ảnh trong trang trình chiếu.</a:t>
              </a:r>
              <a:endParaRPr lang="zh-CN" altLang="en-US" sz="2667" dirty="0">
                <a:solidFill>
                  <a:prstClr val="black"/>
                </a:solidFill>
                <a:latin typeface="Tahoma" pitchFamily="34" charset="0"/>
                <a:cs typeface="Tahoma" pitchFamily="34" charset="0"/>
              </a:endParaRPr>
            </a:p>
          </p:txBody>
        </p:sp>
      </p:grpSp>
      <p:pic>
        <p:nvPicPr>
          <p:cNvPr id="25" name="图片 1"/>
          <p:cNvPicPr>
            <a:picLocks noChangeAspect="1"/>
          </p:cNvPicPr>
          <p:nvPr/>
        </p:nvPicPr>
        <p:blipFill>
          <a:blip r:embed="rId2"/>
          <a:stretch>
            <a:fillRect/>
          </a:stretch>
        </p:blipFill>
        <p:spPr>
          <a:xfrm>
            <a:off x="2025129" y="-126982"/>
            <a:ext cx="8342219" cy="1900445"/>
          </a:xfrm>
          <a:prstGeom prst="rect">
            <a:avLst/>
          </a:prstGeom>
        </p:spPr>
      </p:pic>
    </p:spTree>
    <p:extLst>
      <p:ext uri="{BB962C8B-B14F-4D97-AF65-F5344CB8AC3E}">
        <p14:creationId xmlns:p14="http://schemas.microsoft.com/office/powerpoint/2010/main" val="49862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D8A9D-2EAB-404E-A6A4-652E223CA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692" y="4444928"/>
            <a:ext cx="5820693" cy="1728166"/>
          </a:xfrm>
          <a:prstGeom prst="rect">
            <a:avLst/>
          </a:prstGeom>
          <a:ln w="12700">
            <a:solidFill>
              <a:schemeClr val="tx1"/>
            </a:solidFill>
          </a:ln>
        </p:spPr>
      </p:pic>
      <p:sp>
        <p:nvSpPr>
          <p:cNvPr id="88" name="Rectangle 33"/>
          <p:cNvSpPr>
            <a:spLocks noChangeArrowheads="1"/>
          </p:cNvSpPr>
          <p:nvPr/>
        </p:nvSpPr>
        <p:spPr bwMode="auto">
          <a:xfrm>
            <a:off x="2562226" y="465138"/>
            <a:ext cx="7010400" cy="6604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defRPr/>
            </a:pPr>
            <a:endParaRPr lang="en-US" altLang="en-US" b="1" i="1" dirty="0" err="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39" name="Rectangle 38"/>
          <p:cNvSpPr/>
          <p:nvPr/>
        </p:nvSpPr>
        <p:spPr>
          <a:xfrm>
            <a:off x="3111790" y="251911"/>
            <a:ext cx="558838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A. HOẠT ĐỘNG CƠ BẢN</a:t>
            </a:r>
          </a:p>
        </p:txBody>
      </p:sp>
      <p:sp>
        <p:nvSpPr>
          <p:cNvPr id="9" name="Title 1">
            <a:extLst>
              <a:ext uri="{FF2B5EF4-FFF2-40B4-BE49-F238E27FC236}">
                <a16:creationId xmlns:a16="http://schemas.microsoft.com/office/drawing/2014/main" id="{9FFC4C96-DB5F-4035-8BDC-83D298857F63}"/>
              </a:ext>
            </a:extLst>
          </p:cNvPr>
          <p:cNvSpPr txBox="1">
            <a:spLocks/>
          </p:cNvSpPr>
          <p:nvPr/>
        </p:nvSpPr>
        <p:spPr bwMode="auto">
          <a:xfrm>
            <a:off x="210183" y="861519"/>
            <a:ext cx="11745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en-US" sz="2800" b="1">
                <a:solidFill>
                  <a:srgbClr val="A50021"/>
                </a:solidFill>
                <a:latin typeface="Times New Roman" panose="02020603050405020304" pitchFamily="18" charset="0"/>
                <a:cs typeface="Times New Roman" panose="02020603050405020304" pitchFamily="18" charset="0"/>
              </a:rPr>
              <a:t>1. Chèn hình, tranh ảnh vào trang trình chiếu.</a:t>
            </a:r>
          </a:p>
        </p:txBody>
      </p:sp>
      <p:sp>
        <p:nvSpPr>
          <p:cNvPr id="10" name="TextBox 9">
            <a:extLst>
              <a:ext uri="{FF2B5EF4-FFF2-40B4-BE49-F238E27FC236}">
                <a16:creationId xmlns:a16="http://schemas.microsoft.com/office/drawing/2014/main" id="{6BABA580-8507-4F2A-92A6-CB30F4539601}"/>
              </a:ext>
            </a:extLst>
          </p:cNvPr>
          <p:cNvSpPr txBox="1">
            <a:spLocks noChangeArrowheads="1"/>
          </p:cNvSpPr>
          <p:nvPr/>
        </p:nvSpPr>
        <p:spPr bwMode="auto">
          <a:xfrm>
            <a:off x="829892" y="2611840"/>
            <a:ext cx="2624508" cy="954107"/>
          </a:xfrm>
          <a:prstGeom prst="rect">
            <a:avLst/>
          </a:prstGeom>
          <a:solidFill>
            <a:schemeClr val="accent5"/>
          </a:solidFill>
          <a:ln w="9525">
            <a:solidFill>
              <a:srgbClr val="000000"/>
            </a:solidFill>
            <a:miter lim="800000"/>
            <a:headEnd/>
            <a:tailEnd/>
          </a:ln>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rgbClr val="000066"/>
                </a:solidFill>
                <a:latin typeface="Times New Roman" panose="02020603050405020304" pitchFamily="18" charset="0"/>
                <a:cs typeface="Times New Roman" panose="02020603050405020304" pitchFamily="18" charset="0"/>
              </a:rPr>
              <a:t>Nút lệnh </a:t>
            </a:r>
          </a:p>
          <a:p>
            <a:pPr algn="ctr" eaLnBrk="1" hangingPunct="1"/>
            <a:r>
              <a:rPr lang="en-US" altLang="en-US" sz="2800">
                <a:solidFill>
                  <a:srgbClr val="000066"/>
                </a:solidFill>
                <a:latin typeface="Times New Roman" panose="02020603050405020304" pitchFamily="18" charset="0"/>
                <a:cs typeface="Times New Roman" panose="02020603050405020304" pitchFamily="18" charset="0"/>
              </a:rPr>
              <a:t>chèn tranh ảnh</a:t>
            </a:r>
          </a:p>
        </p:txBody>
      </p:sp>
      <p:sp>
        <p:nvSpPr>
          <p:cNvPr id="12" name="TextBox 11">
            <a:extLst>
              <a:ext uri="{FF2B5EF4-FFF2-40B4-BE49-F238E27FC236}">
                <a16:creationId xmlns:a16="http://schemas.microsoft.com/office/drawing/2014/main" id="{BD4FDFF8-337A-4E7C-AB5B-25636C92FB7A}"/>
              </a:ext>
            </a:extLst>
          </p:cNvPr>
          <p:cNvSpPr txBox="1">
            <a:spLocks noChangeArrowheads="1"/>
          </p:cNvSpPr>
          <p:nvPr/>
        </p:nvSpPr>
        <p:spPr bwMode="auto">
          <a:xfrm>
            <a:off x="4214619" y="2624870"/>
            <a:ext cx="1739141" cy="954107"/>
          </a:xfrm>
          <a:prstGeom prst="rect">
            <a:avLst/>
          </a:prstGeom>
          <a:solidFill>
            <a:schemeClr val="accent5"/>
          </a:solidFill>
          <a:ln w="9525">
            <a:solidFill>
              <a:srgbClr val="000000"/>
            </a:solidFill>
            <a:miter lim="800000"/>
            <a:headEnd/>
            <a:tailEnd/>
          </a:ln>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rgbClr val="000066"/>
                </a:solidFill>
                <a:latin typeface="Times New Roman" panose="02020603050405020304" pitchFamily="18" charset="0"/>
                <a:cs typeface="Times New Roman" panose="02020603050405020304" pitchFamily="18" charset="0"/>
              </a:rPr>
              <a:t>Nút lệnh chèn hình</a:t>
            </a:r>
            <a:endParaRPr lang="en-US" altLang="en-US" sz="2800">
              <a:solidFill>
                <a:srgbClr val="0000CC"/>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1857F1C-9082-44EB-9CBD-836229F53090}"/>
              </a:ext>
            </a:extLst>
          </p:cNvPr>
          <p:cNvSpPr/>
          <p:nvPr/>
        </p:nvSpPr>
        <p:spPr>
          <a:xfrm>
            <a:off x="1517474" y="4908996"/>
            <a:ext cx="724629" cy="8415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C39B2DD-DA6C-4054-ABD0-59313EE1BB7D}"/>
              </a:ext>
            </a:extLst>
          </p:cNvPr>
          <p:cNvSpPr txBox="1">
            <a:spLocks noChangeArrowheads="1"/>
          </p:cNvSpPr>
          <p:nvPr/>
        </p:nvSpPr>
        <p:spPr bwMode="auto">
          <a:xfrm>
            <a:off x="7000224" y="3283059"/>
            <a:ext cx="4866656" cy="2632516"/>
          </a:xfrm>
          <a:prstGeom prst="rect">
            <a:avLst/>
          </a:prstGeom>
          <a:solidFill>
            <a:srgbClr val="FFFF00"/>
          </a:solidFill>
          <a:ln w="9525">
            <a:solidFill>
              <a:srgbClr val="000000"/>
            </a:solidFill>
            <a:miter lim="800000"/>
            <a:headEnd/>
            <a:tailEnd/>
          </a:ln>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pPr>
            <a:r>
              <a:rPr lang="en-US" altLang="en-US" sz="2800">
                <a:solidFill>
                  <a:srgbClr val="000066"/>
                </a:solidFill>
                <a:latin typeface="Times New Roman" panose="02020603050405020304" pitchFamily="18" charset="0"/>
                <a:cs typeface="Times New Roman" panose="02020603050405020304" pitchFamily="18" charset="0"/>
              </a:rPr>
              <a:t>       </a:t>
            </a:r>
            <a:r>
              <a:rPr lang="en-US" altLang="en-US" sz="2800" b="1">
                <a:solidFill>
                  <a:srgbClr val="000066"/>
                </a:solidFill>
                <a:latin typeface="Times New Roman" panose="02020603050405020304" pitchFamily="18" charset="0"/>
                <a:cs typeface="Times New Roman" panose="02020603050405020304" pitchFamily="18" charset="0"/>
              </a:rPr>
              <a:t>Chèn hình, tranh ảnh vào trang trình chiếu PowerPoint thực hiện tương tự chèn hình, tranh ảnh vào trang soạn thảo.</a:t>
            </a:r>
          </a:p>
        </p:txBody>
      </p:sp>
      <p:sp>
        <p:nvSpPr>
          <p:cNvPr id="19" name="Rectangle 18">
            <a:extLst>
              <a:ext uri="{FF2B5EF4-FFF2-40B4-BE49-F238E27FC236}">
                <a16:creationId xmlns:a16="http://schemas.microsoft.com/office/drawing/2014/main" id="{02C94D6E-88B7-43DC-BD2E-BD4581D64AE3}"/>
              </a:ext>
            </a:extLst>
          </p:cNvPr>
          <p:cNvSpPr/>
          <p:nvPr/>
        </p:nvSpPr>
        <p:spPr>
          <a:xfrm>
            <a:off x="3967560" y="4890392"/>
            <a:ext cx="724629" cy="921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EE108F8C-E304-402A-B678-C19518CC3535}"/>
              </a:ext>
            </a:extLst>
          </p:cNvPr>
          <p:cNvCxnSpPr>
            <a:cxnSpLocks/>
          </p:cNvCxnSpPr>
          <p:nvPr/>
        </p:nvCxnSpPr>
        <p:spPr>
          <a:xfrm flipH="1">
            <a:off x="1869628" y="3565947"/>
            <a:ext cx="152212" cy="1343049"/>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CE7C55E9-4E57-485F-8F2C-C71598B1BFDF}"/>
              </a:ext>
            </a:extLst>
          </p:cNvPr>
          <p:cNvCxnSpPr>
            <a:cxnSpLocks/>
            <a:stCxn id="12" idx="2"/>
            <a:endCxn id="19" idx="0"/>
          </p:cNvCxnSpPr>
          <p:nvPr/>
        </p:nvCxnSpPr>
        <p:spPr>
          <a:xfrm flipH="1">
            <a:off x="4329875" y="3578977"/>
            <a:ext cx="754315" cy="1311415"/>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9E21B15-9DA3-4E1A-9EA6-2A0C7D185410}"/>
              </a:ext>
            </a:extLst>
          </p:cNvPr>
          <p:cNvSpPr txBox="1"/>
          <p:nvPr/>
        </p:nvSpPr>
        <p:spPr>
          <a:xfrm>
            <a:off x="626692" y="1418923"/>
            <a:ext cx="10818097" cy="954107"/>
          </a:xfrm>
          <a:prstGeom prst="rect">
            <a:avLst/>
          </a:prstGeom>
          <a:noFill/>
        </p:spPr>
        <p:txBody>
          <a:bodyPr wrap="square" rtlCol="0">
            <a:spAutoFit/>
          </a:bodyPr>
          <a:lstStyle/>
          <a:p>
            <a:r>
              <a:rPr lang="en-US" sz="2800">
                <a:solidFill>
                  <a:srgbClr val="002060"/>
                </a:solidFill>
                <a:latin typeface="Times New Roman" panose="02020603050405020304" pitchFamily="18" charset="0"/>
                <a:cs typeface="Times New Roman" panose="02020603050405020304" pitchFamily="18" charset="0"/>
              </a:rPr>
              <a:t>a) Đọc gợi ý dưới đây rồi thực hiện nối chức năng đúng với nút lệnh trong thẻ </a:t>
            </a:r>
            <a:r>
              <a:rPr lang="en-US" sz="2800" b="1">
                <a:solidFill>
                  <a:srgbClr val="FF0000"/>
                </a:solidFill>
                <a:latin typeface="Times New Roman" panose="02020603050405020304" pitchFamily="18" charset="0"/>
                <a:cs typeface="Times New Roman" panose="02020603050405020304" pitchFamily="18" charset="0"/>
              </a:rPr>
              <a:t>Insert</a:t>
            </a:r>
          </a:p>
        </p:txBody>
      </p:sp>
    </p:spTree>
    <p:extLst>
      <p:ext uri="{BB962C8B-B14F-4D97-AF65-F5344CB8AC3E}">
        <p14:creationId xmlns:p14="http://schemas.microsoft.com/office/powerpoint/2010/main" val="10239352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3ED12C-5053-4EBD-A96D-95BBD42DEA56}"/>
              </a:ext>
            </a:extLst>
          </p:cNvPr>
          <p:cNvSpPr txBox="1"/>
          <p:nvPr/>
        </p:nvSpPr>
        <p:spPr>
          <a:xfrm>
            <a:off x="423050" y="1164923"/>
            <a:ext cx="10965868" cy="954107"/>
          </a:xfrm>
          <a:prstGeom prst="rect">
            <a:avLst/>
          </a:prstGeom>
          <a:noFill/>
        </p:spPr>
        <p:txBody>
          <a:bodyPr wrap="square" rtlCol="0">
            <a:spAutoFit/>
          </a:bodyPr>
          <a:lstStyle/>
          <a:p>
            <a:r>
              <a:rPr lang="en-US" sz="2800">
                <a:solidFill>
                  <a:srgbClr val="002060"/>
                </a:solidFill>
                <a:latin typeface="Times New Roman" panose="02020603050405020304" pitchFamily="18" charset="0"/>
                <a:cs typeface="Times New Roman" panose="02020603050405020304" pitchFamily="18" charset="0"/>
              </a:rPr>
              <a:t>b) Tạo một trang trình chiếu mới, thực hiện gõ nội dung rồi chèn hình vào trang trình chiếu theo mẫu. </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1663EC4-612E-4CF7-AA27-1ECE3276D87A}"/>
              </a:ext>
            </a:extLst>
          </p:cNvPr>
          <p:cNvSpPr/>
          <p:nvPr/>
        </p:nvSpPr>
        <p:spPr>
          <a:xfrm>
            <a:off x="3111790" y="251911"/>
            <a:ext cx="558838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A. HOẠT ĐỘNG CƠ BẢN</a:t>
            </a:r>
          </a:p>
        </p:txBody>
      </p:sp>
      <p:pic>
        <p:nvPicPr>
          <p:cNvPr id="6" name="Picture 5">
            <a:extLst>
              <a:ext uri="{FF2B5EF4-FFF2-40B4-BE49-F238E27FC236}">
                <a16:creationId xmlns:a16="http://schemas.microsoft.com/office/drawing/2014/main" id="{DFC5464F-E4F0-4F62-A440-CD6315D4F4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156" y="2385711"/>
            <a:ext cx="6897971" cy="3503612"/>
          </a:xfrm>
          <a:prstGeom prst="rect">
            <a:avLst/>
          </a:prstGeom>
          <a:ln w="19050">
            <a:solidFill>
              <a:schemeClr val="tx1"/>
            </a:solidFill>
          </a:ln>
        </p:spPr>
      </p:pic>
      <p:pic>
        <p:nvPicPr>
          <p:cNvPr id="7" name="Picture 2" descr="Tuần 24-Tập đọc 5-Hộp thư mật">
            <a:extLst>
              <a:ext uri="{FF2B5EF4-FFF2-40B4-BE49-F238E27FC236}">
                <a16:creationId xmlns:a16="http://schemas.microsoft.com/office/drawing/2014/main" id="{C48F9D50-8282-4C43-862A-14D9D2EA7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42880" y="3390724"/>
            <a:ext cx="1778000" cy="16013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DCC6BEA-6275-4374-8BFB-4955A61E4311}"/>
              </a:ext>
            </a:extLst>
          </p:cNvPr>
          <p:cNvSpPr txBox="1"/>
          <p:nvPr/>
        </p:nvSpPr>
        <p:spPr>
          <a:xfrm>
            <a:off x="7532567" y="2852568"/>
            <a:ext cx="2708713" cy="2677656"/>
          </a:xfrm>
          <a:prstGeom prst="rect">
            <a:avLst/>
          </a:prstGeom>
          <a:solidFill>
            <a:srgbClr val="FFFF00"/>
          </a:solidFill>
        </p:spPr>
        <p:txBody>
          <a:bodyPr wrap="square" rtlCol="0">
            <a:spAutoFit/>
          </a:bodyPr>
          <a:lstStyle/>
          <a:p>
            <a:pPr algn="just"/>
            <a:r>
              <a:rPr lang="en-US" sz="2800">
                <a:solidFill>
                  <a:srgbClr val="002060"/>
                </a:solidFill>
                <a:latin typeface="Times New Roman" panose="02020603050405020304" pitchFamily="18" charset="0"/>
                <a:cs typeface="Times New Roman" panose="02020603050405020304" pitchFamily="18" charset="0"/>
              </a:rPr>
              <a:t>Để hình và chữ không đè lên nhau em nên bố trí phần chữ ở ô riêng, phần hình ở ô riêng.</a:t>
            </a:r>
          </a:p>
        </p:txBody>
      </p:sp>
    </p:spTree>
    <p:extLst>
      <p:ext uri="{BB962C8B-B14F-4D97-AF65-F5344CB8AC3E}">
        <p14:creationId xmlns:p14="http://schemas.microsoft.com/office/powerpoint/2010/main" val="415784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CC8F32-B2F6-4DB4-B951-33A70ABB223A}"/>
              </a:ext>
            </a:extLst>
          </p:cNvPr>
          <p:cNvSpPr>
            <a:spLocks noGrp="1"/>
          </p:cNvSpPr>
          <p:nvPr>
            <p:ph/>
          </p:nvPr>
        </p:nvSpPr>
        <p:spPr>
          <a:xfrm>
            <a:off x="609600" y="1899920"/>
            <a:ext cx="10972800" cy="4226244"/>
          </a:xfrm>
        </p:spPr>
        <p:txBody>
          <a:bodyPr/>
          <a:lstStyle/>
          <a:p>
            <a:r>
              <a:rPr lang="en-US"/>
              <a:t>Hướng dẫn thực hành</a:t>
            </a:r>
          </a:p>
        </p:txBody>
      </p:sp>
    </p:spTree>
    <p:extLst>
      <p:ext uri="{BB962C8B-B14F-4D97-AF65-F5344CB8AC3E}">
        <p14:creationId xmlns:p14="http://schemas.microsoft.com/office/powerpoint/2010/main" val="3543601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33"/>
          <p:cNvSpPr>
            <a:spLocks noChangeArrowheads="1"/>
          </p:cNvSpPr>
          <p:nvPr/>
        </p:nvSpPr>
        <p:spPr bwMode="auto">
          <a:xfrm>
            <a:off x="2562226" y="465138"/>
            <a:ext cx="7010400" cy="6604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defRPr/>
            </a:pPr>
            <a:endParaRPr lang="en-US" altLang="en-US" b="1" i="1" dirty="0" err="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39" name="Rectangle 38"/>
          <p:cNvSpPr/>
          <p:nvPr/>
        </p:nvSpPr>
        <p:spPr>
          <a:xfrm>
            <a:off x="3111790" y="251911"/>
            <a:ext cx="558838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A. HOẠT ĐỘNG CƠ BẢN</a:t>
            </a:r>
          </a:p>
        </p:txBody>
      </p:sp>
      <p:sp>
        <p:nvSpPr>
          <p:cNvPr id="6" name="Title 1">
            <a:extLst>
              <a:ext uri="{FF2B5EF4-FFF2-40B4-BE49-F238E27FC236}">
                <a16:creationId xmlns:a16="http://schemas.microsoft.com/office/drawing/2014/main" id="{4B73FD20-F478-4691-AE9B-DCFA12EAAE40}"/>
              </a:ext>
            </a:extLst>
          </p:cNvPr>
          <p:cNvSpPr txBox="1">
            <a:spLocks/>
          </p:cNvSpPr>
          <p:nvPr/>
        </p:nvSpPr>
        <p:spPr bwMode="auto">
          <a:xfrm>
            <a:off x="368550" y="1077325"/>
            <a:ext cx="12311130" cy="83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700" b="1">
                <a:solidFill>
                  <a:srgbClr val="A50021"/>
                </a:solidFill>
                <a:latin typeface="Times New Roman" panose="02020603050405020304" pitchFamily="18" charset="0"/>
                <a:cs typeface="Times New Roman" panose="02020603050405020304" pitchFamily="18" charset="0"/>
              </a:rPr>
              <a:t>2. Thay đổi vị trí, kích thước của tranh ảnh</a:t>
            </a:r>
          </a:p>
        </p:txBody>
      </p:sp>
      <p:sp>
        <p:nvSpPr>
          <p:cNvPr id="9" name="TextBox 8">
            <a:extLst>
              <a:ext uri="{FF2B5EF4-FFF2-40B4-BE49-F238E27FC236}">
                <a16:creationId xmlns:a16="http://schemas.microsoft.com/office/drawing/2014/main" id="{E7555BF5-DC3C-4C1A-B113-534753288AE4}"/>
              </a:ext>
            </a:extLst>
          </p:cNvPr>
          <p:cNvSpPr txBox="1"/>
          <p:nvPr/>
        </p:nvSpPr>
        <p:spPr>
          <a:xfrm>
            <a:off x="368550" y="1632349"/>
            <a:ext cx="10965868" cy="2246769"/>
          </a:xfrm>
          <a:prstGeom prst="rect">
            <a:avLst/>
          </a:prstGeom>
          <a:noFill/>
        </p:spPr>
        <p:txBody>
          <a:bodyPr wrap="square" rtlCol="0">
            <a:spAutoFit/>
          </a:bodyPr>
          <a:lstStyle/>
          <a:p>
            <a:r>
              <a:rPr lang="en-US" sz="2800">
                <a:solidFill>
                  <a:srgbClr val="002060"/>
                </a:solidFill>
                <a:latin typeface="Times New Roman" panose="02020603050405020304" pitchFamily="18" charset="0"/>
                <a:cs typeface="Times New Roman" panose="02020603050405020304" pitchFamily="18" charset="0"/>
              </a:rPr>
              <a:t>a) Thực hiện </a:t>
            </a:r>
            <a:r>
              <a:rPr lang="en-US" sz="2800" b="1">
                <a:solidFill>
                  <a:srgbClr val="002060"/>
                </a:solidFill>
                <a:latin typeface="Times New Roman" panose="02020603050405020304" pitchFamily="18" charset="0"/>
                <a:cs typeface="Times New Roman" panose="02020603050405020304" pitchFamily="18" charset="0"/>
              </a:rPr>
              <a:t>thay đổi kích thước </a:t>
            </a:r>
            <a:r>
              <a:rPr lang="en-US" sz="2800">
                <a:solidFill>
                  <a:srgbClr val="002060"/>
                </a:solidFill>
                <a:latin typeface="Times New Roman" panose="02020603050405020304" pitchFamily="18" charset="0"/>
                <a:cs typeface="Times New Roman" panose="02020603050405020304" pitchFamily="18" charset="0"/>
              </a:rPr>
              <a:t>của tranh ảnh theo hướng dẫn.</a:t>
            </a:r>
            <a:endParaRPr lang="en-US" sz="2800" b="1">
              <a:solidFill>
                <a:srgbClr val="FF0000"/>
              </a:solidFill>
              <a:latin typeface="Times New Roman" panose="02020603050405020304" pitchFamily="18" charset="0"/>
              <a:cs typeface="Times New Roman" panose="02020603050405020304" pitchFamily="18" charset="0"/>
            </a:endParaRPr>
          </a:p>
          <a:p>
            <a:r>
              <a:rPr lang="en-US" sz="2800" b="1" i="1">
                <a:solidFill>
                  <a:srgbClr val="002060"/>
                </a:solidFill>
                <a:latin typeface="Times New Roman" panose="02020603050405020304" pitchFamily="18" charset="0"/>
                <a:cs typeface="Times New Roman" panose="02020603050405020304" pitchFamily="18" charset="0"/>
              </a:rPr>
              <a:t>Bước 1</a:t>
            </a:r>
            <a:r>
              <a:rPr lang="en-US" sz="2800">
                <a:solidFill>
                  <a:srgbClr val="002060"/>
                </a:solidFill>
                <a:latin typeface="Times New Roman" panose="02020603050405020304" pitchFamily="18" charset="0"/>
                <a:cs typeface="Times New Roman" panose="02020603050405020304" pitchFamily="18" charset="0"/>
              </a:rPr>
              <a:t>: Nháy chuột lên tranh ảnh cần thay đổi.</a:t>
            </a:r>
          </a:p>
          <a:p>
            <a:r>
              <a:rPr lang="en-US" sz="2800" b="1" i="1">
                <a:solidFill>
                  <a:srgbClr val="002060"/>
                </a:solidFill>
                <a:latin typeface="Times New Roman" panose="02020603050405020304" pitchFamily="18" charset="0"/>
                <a:cs typeface="Times New Roman" panose="02020603050405020304" pitchFamily="18" charset="0"/>
              </a:rPr>
              <a:t>Bước 2</a:t>
            </a:r>
            <a:r>
              <a:rPr lang="en-US" sz="2800">
                <a:solidFill>
                  <a:srgbClr val="002060"/>
                </a:solidFill>
                <a:latin typeface="Times New Roman" panose="02020603050405020304" pitchFamily="18" charset="0"/>
                <a:cs typeface="Times New Roman" panose="02020603050405020304" pitchFamily="18" charset="0"/>
              </a:rPr>
              <a:t>: Di chuyển con trỏ chuột vào góc bất kì trên tranh, con trỏ chuột chuyển sang hình       hoặc      , kéo để thay đổi kích thước của hình rồi thả nút chuột.</a:t>
            </a:r>
          </a:p>
        </p:txBody>
      </p:sp>
      <p:sp>
        <p:nvSpPr>
          <p:cNvPr id="5" name="Arrow: Up-Down 4">
            <a:extLst>
              <a:ext uri="{FF2B5EF4-FFF2-40B4-BE49-F238E27FC236}">
                <a16:creationId xmlns:a16="http://schemas.microsoft.com/office/drawing/2014/main" id="{90D06D9A-479B-48E5-AEF9-4375870DB8C4}"/>
              </a:ext>
            </a:extLst>
          </p:cNvPr>
          <p:cNvSpPr/>
          <p:nvPr/>
        </p:nvSpPr>
        <p:spPr>
          <a:xfrm rot="19309910">
            <a:off x="4383668" y="2921042"/>
            <a:ext cx="163844" cy="464755"/>
          </a:xfrm>
          <a:prstGeom prst="upDownArrow">
            <a:avLst>
              <a:gd name="adj1" fmla="val 26000"/>
              <a:gd name="adj2" fmla="val 58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Down 13">
            <a:extLst>
              <a:ext uri="{FF2B5EF4-FFF2-40B4-BE49-F238E27FC236}">
                <a16:creationId xmlns:a16="http://schemas.microsoft.com/office/drawing/2014/main" id="{D5C5E18C-1D41-4321-B2D0-A103555C2C3D}"/>
              </a:ext>
            </a:extLst>
          </p:cNvPr>
          <p:cNvSpPr/>
          <p:nvPr/>
        </p:nvSpPr>
        <p:spPr>
          <a:xfrm rot="2638156">
            <a:off x="3205107" y="2921041"/>
            <a:ext cx="163844" cy="464755"/>
          </a:xfrm>
          <a:prstGeom prst="upDownArrow">
            <a:avLst>
              <a:gd name="adj1" fmla="val 26000"/>
              <a:gd name="adj2" fmla="val 58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306412E-EFAA-4CE1-81CD-BFAB96E46C0B}"/>
              </a:ext>
            </a:extLst>
          </p:cNvPr>
          <p:cNvSpPr txBox="1"/>
          <p:nvPr/>
        </p:nvSpPr>
        <p:spPr>
          <a:xfrm>
            <a:off x="368550" y="3949475"/>
            <a:ext cx="6946650" cy="2246769"/>
          </a:xfrm>
          <a:prstGeom prst="rect">
            <a:avLst/>
          </a:prstGeom>
          <a:noFill/>
        </p:spPr>
        <p:txBody>
          <a:bodyPr wrap="square" rtlCol="0">
            <a:spAutoFit/>
          </a:bodyPr>
          <a:lstStyle/>
          <a:p>
            <a:r>
              <a:rPr lang="en-US" sz="2800">
                <a:solidFill>
                  <a:srgbClr val="002060"/>
                </a:solidFill>
                <a:latin typeface="Times New Roman" panose="02020603050405020304" pitchFamily="18" charset="0"/>
                <a:cs typeface="Times New Roman" panose="02020603050405020304" pitchFamily="18" charset="0"/>
              </a:rPr>
              <a:t>b) Thực hiện </a:t>
            </a:r>
            <a:r>
              <a:rPr lang="en-US" sz="2800" b="1">
                <a:solidFill>
                  <a:srgbClr val="002060"/>
                </a:solidFill>
                <a:latin typeface="Times New Roman" panose="02020603050405020304" pitchFamily="18" charset="0"/>
                <a:cs typeface="Times New Roman" panose="02020603050405020304" pitchFamily="18" charset="0"/>
              </a:rPr>
              <a:t>thay đổi vị trí </a:t>
            </a:r>
            <a:r>
              <a:rPr lang="en-US" sz="2800">
                <a:solidFill>
                  <a:srgbClr val="002060"/>
                </a:solidFill>
                <a:latin typeface="Times New Roman" panose="02020603050405020304" pitchFamily="18" charset="0"/>
                <a:cs typeface="Times New Roman" panose="02020603050405020304" pitchFamily="18" charset="0"/>
              </a:rPr>
              <a:t>của tranh ảnh theo hướng dẫn.</a:t>
            </a:r>
            <a:endParaRPr lang="en-US" sz="2800" b="1">
              <a:solidFill>
                <a:srgbClr val="FF0000"/>
              </a:solidFill>
              <a:latin typeface="Times New Roman" panose="02020603050405020304" pitchFamily="18" charset="0"/>
              <a:cs typeface="Times New Roman" panose="02020603050405020304" pitchFamily="18" charset="0"/>
            </a:endParaRPr>
          </a:p>
          <a:p>
            <a:r>
              <a:rPr lang="en-US" sz="2800" b="1" i="1">
                <a:solidFill>
                  <a:srgbClr val="002060"/>
                </a:solidFill>
                <a:latin typeface="Times New Roman" panose="02020603050405020304" pitchFamily="18" charset="0"/>
                <a:cs typeface="Times New Roman" panose="02020603050405020304" pitchFamily="18" charset="0"/>
              </a:rPr>
              <a:t>Bước 1</a:t>
            </a:r>
            <a:r>
              <a:rPr lang="en-US" sz="2800">
                <a:solidFill>
                  <a:srgbClr val="002060"/>
                </a:solidFill>
                <a:latin typeface="Times New Roman" panose="02020603050405020304" pitchFamily="18" charset="0"/>
                <a:cs typeface="Times New Roman" panose="02020603050405020304" pitchFamily="18" charset="0"/>
              </a:rPr>
              <a:t>: Nháy chuột lên tranh ảnh cần thay đổi.</a:t>
            </a:r>
          </a:p>
          <a:p>
            <a:r>
              <a:rPr lang="en-US" sz="2800" b="1" i="1">
                <a:solidFill>
                  <a:srgbClr val="002060"/>
                </a:solidFill>
                <a:latin typeface="Times New Roman" panose="02020603050405020304" pitchFamily="18" charset="0"/>
                <a:cs typeface="Times New Roman" panose="02020603050405020304" pitchFamily="18" charset="0"/>
              </a:rPr>
              <a:t>Bước 2</a:t>
            </a:r>
            <a:r>
              <a:rPr lang="en-US" sz="2800">
                <a:solidFill>
                  <a:srgbClr val="002060"/>
                </a:solidFill>
                <a:latin typeface="Times New Roman" panose="02020603050405020304" pitchFamily="18" charset="0"/>
                <a:cs typeface="Times New Roman" panose="02020603050405020304" pitchFamily="18" charset="0"/>
              </a:rPr>
              <a:t>: Nhấn giữ nút trái chuột, kéo đến vị trí mong muốn rồi thả nút chuột.</a:t>
            </a:r>
          </a:p>
        </p:txBody>
      </p:sp>
      <p:pic>
        <p:nvPicPr>
          <p:cNvPr id="8" name="Picture 7">
            <a:extLst>
              <a:ext uri="{FF2B5EF4-FFF2-40B4-BE49-F238E27FC236}">
                <a16:creationId xmlns:a16="http://schemas.microsoft.com/office/drawing/2014/main" id="{D24CC095-4894-435D-82A3-D170C1227BF4}"/>
              </a:ext>
            </a:extLst>
          </p:cNvPr>
          <p:cNvPicPr>
            <a:picLocks noChangeAspect="1"/>
          </p:cNvPicPr>
          <p:nvPr/>
        </p:nvPicPr>
        <p:blipFill rotWithShape="1">
          <a:blip r:embed="rId2"/>
          <a:srcRect l="5417" t="15709" r="17500" b="9650"/>
          <a:stretch/>
        </p:blipFill>
        <p:spPr>
          <a:xfrm>
            <a:off x="7240906" y="3656153"/>
            <a:ext cx="4663440" cy="2540091"/>
          </a:xfrm>
          <a:prstGeom prst="rect">
            <a:avLst/>
          </a:prstGeom>
        </p:spPr>
      </p:pic>
    </p:spTree>
    <p:extLst>
      <p:ext uri="{BB962C8B-B14F-4D97-AF65-F5344CB8AC3E}">
        <p14:creationId xmlns:p14="http://schemas.microsoft.com/office/powerpoint/2010/main" val="27216624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591F6-6930-4B77-B8E1-5CBC5C33ADC3}"/>
              </a:ext>
            </a:extLst>
          </p:cNvPr>
          <p:cNvSpPr>
            <a:spLocks noGrp="1"/>
          </p:cNvSpPr>
          <p:nvPr>
            <p:ph/>
          </p:nvPr>
        </p:nvSpPr>
        <p:spPr>
          <a:xfrm>
            <a:off x="609600" y="1656080"/>
            <a:ext cx="10972800" cy="4470084"/>
          </a:xfrm>
        </p:spPr>
        <p:txBody>
          <a:bodyPr/>
          <a:lstStyle/>
          <a:p>
            <a:r>
              <a:rPr lang="en-US"/>
              <a:t>Minh họa thực hành</a:t>
            </a:r>
          </a:p>
        </p:txBody>
      </p:sp>
    </p:spTree>
    <p:extLst>
      <p:ext uri="{BB962C8B-B14F-4D97-AF65-F5344CB8AC3E}">
        <p14:creationId xmlns:p14="http://schemas.microsoft.com/office/powerpoint/2010/main" val="946503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698</Words>
  <Application>Microsoft Office PowerPoint</Application>
  <PresentationFormat>Widescreen</PresentationFormat>
  <Paragraphs>57</Paragraphs>
  <Slides>17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等线</vt:lpstr>
      <vt:lpstr>Arial</vt:lpstr>
      <vt:lpstr>Calibri</vt:lpstr>
      <vt:lpstr>Calibri Light</vt:lpstr>
      <vt:lpstr>Tahoma</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Windows 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MyLaptop</cp:lastModifiedBy>
  <cp:revision>57</cp:revision>
  <dcterms:created xsi:type="dcterms:W3CDTF">2021-12-28T23:00:59Z</dcterms:created>
  <dcterms:modified xsi:type="dcterms:W3CDTF">2022-03-13T15:24:57Z</dcterms:modified>
</cp:coreProperties>
</file>