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7" r:id="rId3"/>
    <p:sldId id="258" r:id="rId4"/>
    <p:sldId id="259" r:id="rId5"/>
    <p:sldId id="260" r:id="rId6"/>
    <p:sldId id="263" r:id="rId7"/>
    <p:sldId id="300" r:id="rId8"/>
    <p:sldId id="289" r:id="rId9"/>
    <p:sldId id="291" r:id="rId10"/>
    <p:sldId id="293" r:id="rId11"/>
    <p:sldId id="301" r:id="rId12"/>
    <p:sldId id="295" r:id="rId13"/>
    <p:sldId id="302" r:id="rId14"/>
    <p:sldId id="297" r:id="rId15"/>
    <p:sldId id="303" r:id="rId16"/>
    <p:sldId id="299" r:id="rId17"/>
    <p:sldId id="282"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58319-80A6-448C-BD00-FB3D24EA3B6F}"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65E6B-8E45-4BE4-A332-02756C911447}" type="slidenum">
              <a:rPr lang="en-US" smtClean="0"/>
              <a:t>‹#›</a:t>
            </a:fld>
            <a:endParaRPr lang="en-US"/>
          </a:p>
        </p:txBody>
      </p:sp>
    </p:spTree>
    <p:extLst>
      <p:ext uri="{BB962C8B-B14F-4D97-AF65-F5344CB8AC3E}">
        <p14:creationId xmlns:p14="http://schemas.microsoft.com/office/powerpoint/2010/main" val="126137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19430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C151E-C1A8-4531-A636-7388C374DE3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9331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CBE769-3841-4941-A9F1-A68AACA8F352}"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17783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48924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371631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2022/3/5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192295328"/>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44DF35-2540-48F1-A62C-DDBCE244CE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749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61062C-E8B1-4F54-9C9E-86EAF7C5FF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54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E7888-ECA7-4B77-A7EF-5BEC58CBD6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367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187044-FBB9-43C9-88F6-B593C58924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656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768A3F-EC30-4FD4-855A-3EED604EDF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609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F12284-6861-46D6-94D1-DAB46B6F69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984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013ACC-2E75-4DE5-9822-8F7EAAD6BB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779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404729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23D986-6737-4E03-8105-5EA1EDB1F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243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93268-481E-425A-A4FC-9181CCD0DB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94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ED5CE6-D894-4089-9EAB-1B6C99ACB2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983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3B7294-C90B-4C4C-BB5E-FAB0597F4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278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1E3A82-7A67-46AC-99C9-7FC58A33F9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0107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2022/3/5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888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BE769-3841-4941-A9F1-A68AACA8F352}"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59354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BE769-3841-4941-A9F1-A68AACA8F352}"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420079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BE769-3841-4941-A9F1-A68AACA8F352}"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124045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CBE769-3841-4941-A9F1-A68AACA8F352}"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01478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BE769-3841-4941-A9F1-A68AACA8F352}"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42446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BE769-3841-4941-A9F1-A68AACA8F352}"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54127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BE769-3841-4941-A9F1-A68AACA8F352}"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380186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E769-3841-4941-A9F1-A68AACA8F352}" type="datetimeFigureOut">
              <a:rPr lang="en-US" smtClean="0"/>
              <a:t>3/5/2022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A359-10C0-4A1A-9038-9F61DD8771E5}" type="slidenum">
              <a:rPr lang="en-US" smtClean="0"/>
              <a:t>‹#›</a:t>
            </a:fld>
            <a:endParaRPr lang="en-US"/>
          </a:p>
        </p:txBody>
      </p:sp>
    </p:spTree>
    <p:extLst>
      <p:ext uri="{BB962C8B-B14F-4D97-AF65-F5344CB8AC3E}">
        <p14:creationId xmlns:p14="http://schemas.microsoft.com/office/powerpoint/2010/main" val="37500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E9B0379-E3DF-4B9C-A829-CCE259B3204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71742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2001"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315" y="4120301"/>
            <a:ext cx="5120216" cy="2795801"/>
          </a:xfrm>
          <a:prstGeom prst="rect">
            <a:avLst/>
          </a:prstGeom>
        </p:spPr>
      </p:pic>
      <p:sp>
        <p:nvSpPr>
          <p:cNvPr id="2" name="Rectangle 1"/>
          <p:cNvSpPr/>
          <p:nvPr/>
        </p:nvSpPr>
        <p:spPr>
          <a:xfrm>
            <a:off x="1616006" y="849595"/>
            <a:ext cx="9292865" cy="2441759"/>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FF0000"/>
                </a:solidFill>
                <a:effectLst>
                  <a:outerShdw blurRad="50800" dist="39000" dir="5460000" algn="tl">
                    <a:srgbClr val="000000">
                      <a:alpha val="38000"/>
                    </a:srgbClr>
                  </a:outerShdw>
                </a:effectLst>
              </a:rPr>
              <a:t>CHÀO MỪNG CÁC EM ĐẾN VỚI </a:t>
            </a:r>
          </a:p>
          <a:p>
            <a:pPr algn="ctr"/>
            <a:r>
              <a:rPr lang="en-US" sz="5400" b="1">
                <a:ln w="11430"/>
                <a:solidFill>
                  <a:srgbClr val="FF0000"/>
                </a:solidFill>
                <a:effectLst>
                  <a:outerShdw blurRad="50800" dist="39000" dir="5460000" algn="tl">
                    <a:srgbClr val="000000">
                      <a:alpha val="38000"/>
                    </a:srgbClr>
                  </a:outerShdw>
                </a:effectLst>
              </a:rPr>
              <a:t>MÔN TIN HỌC LỚP 3</a:t>
            </a:r>
          </a:p>
          <a:p>
            <a:pPr algn="ctr"/>
            <a:endParaRPr lang="en-US" sz="4267"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752314" y="2737699"/>
            <a:ext cx="3020250" cy="1107996"/>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Tuần 26</a:t>
            </a:r>
          </a:p>
        </p:txBody>
      </p:sp>
    </p:spTree>
    <p:extLst>
      <p:ext uri="{BB962C8B-B14F-4D97-AF65-F5344CB8AC3E}">
        <p14:creationId xmlns:p14="http://schemas.microsoft.com/office/powerpoint/2010/main" val="3880518379"/>
      </p:ext>
    </p:extLst>
  </p:cSld>
  <p:clrMapOvr>
    <a:masterClrMapping/>
  </p:clrMapOvr>
  <p:transition spd="slow">
    <p:randomBar dir="vert"/>
  </p:transition>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47DD25-9C2E-40A0-BEA1-85F94F445DD7}"/>
              </a:ext>
            </a:extLst>
          </p:cNvPr>
          <p:cNvSpPr>
            <a:spLocks noGrp="1"/>
          </p:cNvSpPr>
          <p:nvPr>
            <p:ph/>
          </p:nvPr>
        </p:nvSpPr>
        <p:spPr>
          <a:xfrm>
            <a:off x="609600" y="1737360"/>
            <a:ext cx="10972800" cy="4388804"/>
          </a:xfrm>
        </p:spPr>
        <p:txBody>
          <a:bodyPr/>
          <a:lstStyle/>
          <a:p>
            <a:r>
              <a:rPr lang="en-US"/>
              <a:t>Minh họa thực hành</a:t>
            </a:r>
          </a:p>
        </p:txBody>
      </p:sp>
    </p:spTree>
    <p:extLst>
      <p:ext uri="{BB962C8B-B14F-4D97-AF65-F5344CB8AC3E}">
        <p14:creationId xmlns:p14="http://schemas.microsoft.com/office/powerpoint/2010/main" val="171236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2611652" y="251911"/>
            <a:ext cx="65886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B. HOẠT ĐỘNG THỰC HÀNH</a:t>
            </a:r>
          </a:p>
        </p:txBody>
      </p:sp>
      <p:sp>
        <p:nvSpPr>
          <p:cNvPr id="6" name="Title 1">
            <a:extLst>
              <a:ext uri="{FF2B5EF4-FFF2-40B4-BE49-F238E27FC236}">
                <a16:creationId xmlns:a16="http://schemas.microsoft.com/office/drawing/2014/main" id="{7BF919ED-28F3-4546-A9AC-D24F144CD1A4}"/>
              </a:ext>
            </a:extLst>
          </p:cNvPr>
          <p:cNvSpPr txBox="1">
            <a:spLocks/>
          </p:cNvSpPr>
          <p:nvPr/>
        </p:nvSpPr>
        <p:spPr bwMode="auto">
          <a:xfrm>
            <a:off x="-110807" y="1111469"/>
            <a:ext cx="10504487" cy="8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C00000"/>
                </a:solidFill>
                <a:latin typeface="Times New Roman" panose="02020603050405020304" pitchFamily="18" charset="0"/>
                <a:cs typeface="Times New Roman" panose="02020603050405020304" pitchFamily="18" charset="0"/>
              </a:rPr>
              <a:t>1. Tạo bài trình chiếu gồm 2 trang có bố cục như hình sau.</a:t>
            </a:r>
          </a:p>
        </p:txBody>
      </p:sp>
      <p:sp>
        <p:nvSpPr>
          <p:cNvPr id="2" name="Rectangle 1">
            <a:extLst>
              <a:ext uri="{FF2B5EF4-FFF2-40B4-BE49-F238E27FC236}">
                <a16:creationId xmlns:a16="http://schemas.microsoft.com/office/drawing/2014/main" id="{DFFF2975-F9B6-4030-BC0F-6B98029BFF84}"/>
              </a:ext>
            </a:extLst>
          </p:cNvPr>
          <p:cNvSpPr/>
          <p:nvPr/>
        </p:nvSpPr>
        <p:spPr>
          <a:xfrm>
            <a:off x="1513840" y="3108960"/>
            <a:ext cx="3525520" cy="381000"/>
          </a:xfrm>
          <a:prstGeom prst="rect">
            <a:avLst/>
          </a:prstGeom>
          <a:solidFill>
            <a:srgbClr val="0070C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4C9AF4-A8DD-40DA-8C6D-0455F645AD27}"/>
              </a:ext>
            </a:extLst>
          </p:cNvPr>
          <p:cNvSpPr/>
          <p:nvPr/>
        </p:nvSpPr>
        <p:spPr>
          <a:xfrm>
            <a:off x="1513840" y="3703320"/>
            <a:ext cx="3525520" cy="1427480"/>
          </a:xfrm>
          <a:prstGeom prst="rect">
            <a:avLst/>
          </a:prstGeom>
          <a:solidFill>
            <a:srgbClr val="0070C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756ACA-AA75-4E98-8732-7CCCCDA925AF}"/>
              </a:ext>
            </a:extLst>
          </p:cNvPr>
          <p:cNvSpPr/>
          <p:nvPr/>
        </p:nvSpPr>
        <p:spPr>
          <a:xfrm>
            <a:off x="6969760" y="3108960"/>
            <a:ext cx="3525520" cy="381000"/>
          </a:xfrm>
          <a:prstGeom prst="rect">
            <a:avLst/>
          </a:prstGeom>
          <a:solidFill>
            <a:srgbClr val="0070C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D4505D-BB56-40B8-A73C-869A42E004D0}"/>
              </a:ext>
            </a:extLst>
          </p:cNvPr>
          <p:cNvSpPr/>
          <p:nvPr/>
        </p:nvSpPr>
        <p:spPr>
          <a:xfrm>
            <a:off x="6969760" y="3703320"/>
            <a:ext cx="1696720" cy="1427480"/>
          </a:xfrm>
          <a:prstGeom prst="rect">
            <a:avLst/>
          </a:prstGeom>
          <a:solidFill>
            <a:srgbClr val="0070C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50C5FA-3300-4B1C-842C-5EEF12F6D7C3}"/>
              </a:ext>
            </a:extLst>
          </p:cNvPr>
          <p:cNvSpPr/>
          <p:nvPr/>
        </p:nvSpPr>
        <p:spPr>
          <a:xfrm>
            <a:off x="8798560" y="3703320"/>
            <a:ext cx="1696720" cy="1427480"/>
          </a:xfrm>
          <a:prstGeom prst="rect">
            <a:avLst/>
          </a:prstGeom>
          <a:solidFill>
            <a:srgbClr val="0070C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C14E0C-53F8-4A24-A61F-9533AB94F3D6}"/>
              </a:ext>
            </a:extLst>
          </p:cNvPr>
          <p:cNvSpPr txBox="1"/>
          <p:nvPr/>
        </p:nvSpPr>
        <p:spPr>
          <a:xfrm>
            <a:off x="2570573" y="2372380"/>
            <a:ext cx="1412053" cy="523220"/>
          </a:xfrm>
          <a:prstGeom prst="rect">
            <a:avLst/>
          </a:prstGeom>
          <a:noFill/>
        </p:spPr>
        <p:txBody>
          <a:bodyPr wrap="none" rtlCol="0">
            <a:spAutoFit/>
          </a:bodyPr>
          <a:lstStyle/>
          <a:p>
            <a:r>
              <a:rPr lang="en-US" sz="2800"/>
              <a:t>Trang 1</a:t>
            </a:r>
          </a:p>
        </p:txBody>
      </p:sp>
      <p:sp>
        <p:nvSpPr>
          <p:cNvPr id="12" name="TextBox 11">
            <a:extLst>
              <a:ext uri="{FF2B5EF4-FFF2-40B4-BE49-F238E27FC236}">
                <a16:creationId xmlns:a16="http://schemas.microsoft.com/office/drawing/2014/main" id="{AE906D1D-325C-4B47-8157-6E83A807F91B}"/>
              </a:ext>
            </a:extLst>
          </p:cNvPr>
          <p:cNvSpPr txBox="1"/>
          <p:nvPr/>
        </p:nvSpPr>
        <p:spPr>
          <a:xfrm>
            <a:off x="7960453" y="2372380"/>
            <a:ext cx="1412053" cy="523220"/>
          </a:xfrm>
          <a:prstGeom prst="rect">
            <a:avLst/>
          </a:prstGeom>
          <a:noFill/>
        </p:spPr>
        <p:txBody>
          <a:bodyPr wrap="none" rtlCol="0">
            <a:spAutoFit/>
          </a:bodyPr>
          <a:lstStyle/>
          <a:p>
            <a:r>
              <a:rPr lang="en-US" sz="2800"/>
              <a:t>Trang 2</a:t>
            </a:r>
          </a:p>
        </p:txBody>
      </p:sp>
    </p:spTree>
    <p:extLst>
      <p:ext uri="{BB962C8B-B14F-4D97-AF65-F5344CB8AC3E}">
        <p14:creationId xmlns:p14="http://schemas.microsoft.com/office/powerpoint/2010/main" val="3495270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311FE-D5C5-465D-8BFB-D3E5314FEEAB}"/>
              </a:ext>
            </a:extLst>
          </p:cNvPr>
          <p:cNvSpPr>
            <a:spLocks noGrp="1"/>
          </p:cNvSpPr>
          <p:nvPr>
            <p:ph/>
          </p:nvPr>
        </p:nvSpPr>
        <p:spPr>
          <a:xfrm>
            <a:off x="609600" y="1920240"/>
            <a:ext cx="10972800" cy="4205924"/>
          </a:xfrm>
        </p:spPr>
        <p:txBody>
          <a:bodyPr/>
          <a:lstStyle/>
          <a:p>
            <a:r>
              <a:rPr lang="en-US"/>
              <a:t>Hướng dẫn thực hành</a:t>
            </a:r>
          </a:p>
        </p:txBody>
      </p:sp>
    </p:spTree>
    <p:extLst>
      <p:ext uri="{BB962C8B-B14F-4D97-AF65-F5344CB8AC3E}">
        <p14:creationId xmlns:p14="http://schemas.microsoft.com/office/powerpoint/2010/main" val="126621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2612453" y="251911"/>
            <a:ext cx="658706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B. HOẠT ĐỘNG THỰC HÀNH</a:t>
            </a:r>
          </a:p>
        </p:txBody>
      </p:sp>
      <p:sp>
        <p:nvSpPr>
          <p:cNvPr id="6" name="Title 1">
            <a:extLst>
              <a:ext uri="{FF2B5EF4-FFF2-40B4-BE49-F238E27FC236}">
                <a16:creationId xmlns:a16="http://schemas.microsoft.com/office/drawing/2014/main" id="{7BF919ED-28F3-4546-A9AC-D24F144CD1A4}"/>
              </a:ext>
            </a:extLst>
          </p:cNvPr>
          <p:cNvSpPr txBox="1">
            <a:spLocks/>
          </p:cNvSpPr>
          <p:nvPr/>
        </p:nvSpPr>
        <p:spPr bwMode="auto">
          <a:xfrm>
            <a:off x="187959" y="1160005"/>
            <a:ext cx="11816081" cy="8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2. Em gõ lại nội dung dưới đây vào trang trình chiếu rồi thay đổi phông chữ, cỡ chữ, kiểu chữ theo yêu cầu. </a:t>
            </a:r>
          </a:p>
        </p:txBody>
      </p:sp>
      <p:sp>
        <p:nvSpPr>
          <p:cNvPr id="5" name="TextBox 4">
            <a:extLst>
              <a:ext uri="{FF2B5EF4-FFF2-40B4-BE49-F238E27FC236}">
                <a16:creationId xmlns:a16="http://schemas.microsoft.com/office/drawing/2014/main" id="{E7146412-7102-42FF-85C3-ED51A5393ECF}"/>
              </a:ext>
            </a:extLst>
          </p:cNvPr>
          <p:cNvSpPr txBox="1"/>
          <p:nvPr/>
        </p:nvSpPr>
        <p:spPr>
          <a:xfrm>
            <a:off x="7206298" y="2250672"/>
            <a:ext cx="4732656" cy="954107"/>
          </a:xfrm>
          <a:prstGeom prst="rect">
            <a:avLst/>
          </a:prstGeom>
          <a:noFill/>
          <a:ln>
            <a:solidFill>
              <a:schemeClr val="tx1"/>
            </a:solidFill>
          </a:ln>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Times New Roman, cỡ chữ 44, in đậm, căn giữa.</a:t>
            </a:r>
          </a:p>
        </p:txBody>
      </p:sp>
      <p:pic>
        <p:nvPicPr>
          <p:cNvPr id="11" name="Picture 10">
            <a:extLst>
              <a:ext uri="{FF2B5EF4-FFF2-40B4-BE49-F238E27FC236}">
                <a16:creationId xmlns:a16="http://schemas.microsoft.com/office/drawing/2014/main" id="{699405BE-A815-4719-A8BD-A435DDEE5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 y="2311632"/>
            <a:ext cx="6597596" cy="4081230"/>
          </a:xfrm>
          <a:prstGeom prst="rect">
            <a:avLst/>
          </a:prstGeom>
          <a:ln w="38100">
            <a:solidFill>
              <a:srgbClr val="0000CC"/>
            </a:solidFill>
          </a:ln>
        </p:spPr>
      </p:pic>
      <p:sp>
        <p:nvSpPr>
          <p:cNvPr id="14" name="TextBox 13">
            <a:extLst>
              <a:ext uri="{FF2B5EF4-FFF2-40B4-BE49-F238E27FC236}">
                <a16:creationId xmlns:a16="http://schemas.microsoft.com/office/drawing/2014/main" id="{9B1306FF-18DF-4665-A6B2-6247E62FBF67}"/>
              </a:ext>
            </a:extLst>
          </p:cNvPr>
          <p:cNvSpPr txBox="1"/>
          <p:nvPr/>
        </p:nvSpPr>
        <p:spPr>
          <a:xfrm>
            <a:off x="7206298" y="3337180"/>
            <a:ext cx="4732656" cy="954107"/>
          </a:xfrm>
          <a:prstGeom prst="rect">
            <a:avLst/>
          </a:prstGeom>
          <a:noFill/>
          <a:ln>
            <a:solidFill>
              <a:schemeClr val="tx1"/>
            </a:solidFill>
          </a:ln>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Arial, cỡ chữ 32, kiểu chữ in đậm, căn trái.</a:t>
            </a:r>
          </a:p>
        </p:txBody>
      </p:sp>
      <p:sp>
        <p:nvSpPr>
          <p:cNvPr id="15" name="TextBox 14">
            <a:extLst>
              <a:ext uri="{FF2B5EF4-FFF2-40B4-BE49-F238E27FC236}">
                <a16:creationId xmlns:a16="http://schemas.microsoft.com/office/drawing/2014/main" id="{C1ED6623-63B8-430E-B307-45DAA2382469}"/>
              </a:ext>
            </a:extLst>
          </p:cNvPr>
          <p:cNvSpPr txBox="1"/>
          <p:nvPr/>
        </p:nvSpPr>
        <p:spPr>
          <a:xfrm>
            <a:off x="7206298" y="4417295"/>
            <a:ext cx="4732656" cy="954107"/>
          </a:xfrm>
          <a:prstGeom prst="rect">
            <a:avLst/>
          </a:prstGeom>
          <a:noFill/>
          <a:ln>
            <a:solidFill>
              <a:schemeClr val="tx1"/>
            </a:solidFill>
          </a:ln>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Arial, cỡ chữ 32, kiểu chữ in nghiêng, căn phải.</a:t>
            </a:r>
          </a:p>
        </p:txBody>
      </p:sp>
      <p:sp>
        <p:nvSpPr>
          <p:cNvPr id="16" name="TextBox 15">
            <a:extLst>
              <a:ext uri="{FF2B5EF4-FFF2-40B4-BE49-F238E27FC236}">
                <a16:creationId xmlns:a16="http://schemas.microsoft.com/office/drawing/2014/main" id="{D1084CE6-12C7-490E-9F4F-C54C769FA4B7}"/>
              </a:ext>
            </a:extLst>
          </p:cNvPr>
          <p:cNvSpPr txBox="1"/>
          <p:nvPr/>
        </p:nvSpPr>
        <p:spPr>
          <a:xfrm>
            <a:off x="7206298" y="5494172"/>
            <a:ext cx="4732656" cy="954107"/>
          </a:xfrm>
          <a:prstGeom prst="rect">
            <a:avLst/>
          </a:prstGeom>
          <a:noFill/>
          <a:ln>
            <a:solidFill>
              <a:schemeClr val="tx1"/>
            </a:solidFill>
          </a:ln>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Arial, cỡ chữ 32, kiểu chữ in đậm, in nghiêng, căn trái.</a:t>
            </a:r>
          </a:p>
        </p:txBody>
      </p:sp>
      <p:cxnSp>
        <p:nvCxnSpPr>
          <p:cNvPr id="13" name="Straight Arrow Connector 12">
            <a:extLst>
              <a:ext uri="{FF2B5EF4-FFF2-40B4-BE49-F238E27FC236}">
                <a16:creationId xmlns:a16="http://schemas.microsoft.com/office/drawing/2014/main" id="{FB26B72C-0E88-4726-A014-4ED223013B7D}"/>
              </a:ext>
            </a:extLst>
          </p:cNvPr>
          <p:cNvCxnSpPr>
            <a:stCxn id="5" idx="1"/>
          </p:cNvCxnSpPr>
          <p:nvPr/>
        </p:nvCxnSpPr>
        <p:spPr>
          <a:xfrm flipH="1">
            <a:off x="5984240" y="2727726"/>
            <a:ext cx="1222058" cy="2694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99CE2B-7438-43AC-95CF-FD54CF2D5D94}"/>
              </a:ext>
            </a:extLst>
          </p:cNvPr>
          <p:cNvCxnSpPr/>
          <p:nvPr/>
        </p:nvCxnSpPr>
        <p:spPr>
          <a:xfrm flipH="1">
            <a:off x="5984240" y="3791622"/>
            <a:ext cx="1222058" cy="2694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745DA5-41A8-4746-B3B4-8052AAF5FEC7}"/>
              </a:ext>
            </a:extLst>
          </p:cNvPr>
          <p:cNvCxnSpPr>
            <a:cxnSpLocks/>
            <a:stCxn id="15" idx="1"/>
          </p:cNvCxnSpPr>
          <p:nvPr/>
        </p:nvCxnSpPr>
        <p:spPr>
          <a:xfrm flipH="1">
            <a:off x="6158388" y="4894349"/>
            <a:ext cx="1047910" cy="18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9FBB028-AD69-4B79-8BA1-10F4E148D23A}"/>
              </a:ext>
            </a:extLst>
          </p:cNvPr>
          <p:cNvCxnSpPr>
            <a:cxnSpLocks/>
            <a:stCxn id="16" idx="1"/>
          </p:cNvCxnSpPr>
          <p:nvPr/>
        </p:nvCxnSpPr>
        <p:spPr>
          <a:xfrm flipH="1" flipV="1">
            <a:off x="5712246" y="5742852"/>
            <a:ext cx="1494052" cy="2283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8109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781FE-883C-43AE-81BB-EB340A7DB85E}"/>
              </a:ext>
            </a:extLst>
          </p:cNvPr>
          <p:cNvSpPr>
            <a:spLocks noGrp="1"/>
          </p:cNvSpPr>
          <p:nvPr>
            <p:ph/>
          </p:nvPr>
        </p:nvSpPr>
        <p:spPr>
          <a:xfrm>
            <a:off x="609600" y="1920240"/>
            <a:ext cx="10972800" cy="4205924"/>
          </a:xfrm>
        </p:spPr>
        <p:txBody>
          <a:bodyPr/>
          <a:lstStyle/>
          <a:p>
            <a:r>
              <a:rPr lang="en-US"/>
              <a:t>Hướng dẫn thực hành</a:t>
            </a:r>
          </a:p>
          <a:p>
            <a:endParaRPr lang="en-US"/>
          </a:p>
        </p:txBody>
      </p:sp>
    </p:spTree>
    <p:extLst>
      <p:ext uri="{BB962C8B-B14F-4D97-AF65-F5344CB8AC3E}">
        <p14:creationId xmlns:p14="http://schemas.microsoft.com/office/powerpoint/2010/main" val="382582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1869819" y="213958"/>
            <a:ext cx="894962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MỞ RỘNG</a:t>
            </a:r>
          </a:p>
        </p:txBody>
      </p:sp>
      <p:sp>
        <p:nvSpPr>
          <p:cNvPr id="6" name="Title 1">
            <a:extLst>
              <a:ext uri="{FF2B5EF4-FFF2-40B4-BE49-F238E27FC236}">
                <a16:creationId xmlns:a16="http://schemas.microsoft.com/office/drawing/2014/main" id="{7BF919ED-28F3-4546-A9AC-D24F144CD1A4}"/>
              </a:ext>
            </a:extLst>
          </p:cNvPr>
          <p:cNvSpPr txBox="1">
            <a:spLocks/>
          </p:cNvSpPr>
          <p:nvPr/>
        </p:nvSpPr>
        <p:spPr bwMode="auto">
          <a:xfrm>
            <a:off x="289559" y="1030247"/>
            <a:ext cx="11414761" cy="10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pPr>
            <a:r>
              <a:rPr lang="en-US" altLang="en-US" sz="2800" b="1">
                <a:solidFill>
                  <a:srgbClr val="C00000"/>
                </a:solidFill>
                <a:latin typeface="Times New Roman" panose="02020603050405020304" pitchFamily="18" charset="0"/>
                <a:cs typeface="Times New Roman" panose="02020603050405020304" pitchFamily="18" charset="0"/>
              </a:rPr>
              <a:t>1. Tạo trang trình chiếu có bố cục như hình dưới, sau đó nháy nút phải chuột vào trang trình chiếu vừa tạo chọn </a:t>
            </a:r>
            <a:r>
              <a:rPr lang="en-US" altLang="en-US" sz="2800" b="1">
                <a:solidFill>
                  <a:srgbClr val="0000CC"/>
                </a:solidFill>
                <a:latin typeface="Times New Roman" panose="02020603050405020304" pitchFamily="18" charset="0"/>
                <a:cs typeface="Times New Roman" panose="02020603050405020304" pitchFamily="18" charset="0"/>
              </a:rPr>
              <a:t>Duplicate Slide</a:t>
            </a:r>
            <a:r>
              <a:rPr lang="en-US" altLang="en-US" sz="2800" b="1">
                <a:solidFill>
                  <a:srgbClr val="C00000"/>
                </a:solidFill>
                <a:latin typeface="Times New Roman" panose="02020603050405020304"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id="{F69BB695-F173-4485-AB60-4675D01DF4F2}"/>
              </a:ext>
            </a:extLst>
          </p:cNvPr>
          <p:cNvPicPr>
            <a:picLocks noChangeAspect="1"/>
          </p:cNvPicPr>
          <p:nvPr/>
        </p:nvPicPr>
        <p:blipFill rotWithShape="1">
          <a:blip r:embed="rId2"/>
          <a:srcRect l="2717" t="9509" r="40667" b="28614"/>
          <a:stretch/>
        </p:blipFill>
        <p:spPr bwMode="auto">
          <a:xfrm>
            <a:off x="2819717" y="2215658"/>
            <a:ext cx="5751496" cy="3534902"/>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CF2350DB-8DAA-4FB0-B84B-8473D16285BF}"/>
              </a:ext>
            </a:extLst>
          </p:cNvPr>
          <p:cNvSpPr/>
          <p:nvPr/>
        </p:nvSpPr>
        <p:spPr>
          <a:xfrm>
            <a:off x="3657600" y="4525005"/>
            <a:ext cx="1402080" cy="183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03CA31D-10B7-4976-9CE5-685F62917B4B}"/>
              </a:ext>
            </a:extLst>
          </p:cNvPr>
          <p:cNvCxnSpPr>
            <a:cxnSpLocks/>
          </p:cNvCxnSpPr>
          <p:nvPr/>
        </p:nvCxnSpPr>
        <p:spPr>
          <a:xfrm flipH="1">
            <a:off x="5059680" y="2045700"/>
            <a:ext cx="2692400" cy="25809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itle 1">
            <a:extLst>
              <a:ext uri="{FF2B5EF4-FFF2-40B4-BE49-F238E27FC236}">
                <a16:creationId xmlns:a16="http://schemas.microsoft.com/office/drawing/2014/main" id="{2A70203A-1400-4E02-81D3-D8C3CC8A59AD}"/>
              </a:ext>
            </a:extLst>
          </p:cNvPr>
          <p:cNvSpPr txBox="1">
            <a:spLocks/>
          </p:cNvSpPr>
          <p:nvPr/>
        </p:nvSpPr>
        <p:spPr bwMode="auto">
          <a:xfrm>
            <a:off x="388619" y="5628589"/>
            <a:ext cx="7444741" cy="10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pPr>
            <a:r>
              <a:rPr lang="en-US" altLang="en-US" sz="2800" b="1">
                <a:solidFill>
                  <a:srgbClr val="C00000"/>
                </a:solidFill>
                <a:latin typeface="Times New Roman" panose="02020603050405020304" pitchFamily="18" charset="0"/>
                <a:cs typeface="Times New Roman" panose="02020603050405020304" pitchFamily="18" charset="0"/>
              </a:rPr>
              <a:t>2. Nhận xét bố cục của trang trình chiếu mới.</a:t>
            </a:r>
          </a:p>
        </p:txBody>
      </p:sp>
    </p:spTree>
    <p:extLst>
      <p:ext uri="{BB962C8B-B14F-4D97-AF65-F5344CB8AC3E}">
        <p14:creationId xmlns:p14="http://schemas.microsoft.com/office/powerpoint/2010/main" val="167463103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184" y="1410685"/>
            <a:ext cx="11056136" cy="1557655"/>
          </a:xfrm>
        </p:spPr>
        <p:txBody>
          <a:bodyPr/>
          <a:lstStyle/>
          <a:p>
            <a:pPr marL="0" indent="0">
              <a:lnSpc>
                <a:spcPct val="150000"/>
              </a:lnSpc>
              <a:buNone/>
            </a:pPr>
            <a:r>
              <a:rPr lang="en-US" sz="3000">
                <a:solidFill>
                  <a:srgbClr val="0000CC"/>
                </a:solidFill>
                <a:latin typeface="Arial" pitchFamily="34" charset="0"/>
                <a:cs typeface="Arial" pitchFamily="34" charset="0"/>
              </a:rPr>
              <a:t>- </a:t>
            </a:r>
            <a:r>
              <a:rPr lang="en-US">
                <a:solidFill>
                  <a:srgbClr val="0000CC"/>
                </a:solidFill>
                <a:latin typeface="Times New Roman" panose="02020603050405020304" pitchFamily="18" charset="0"/>
                <a:cs typeface="Times New Roman" panose="02020603050405020304" pitchFamily="18" charset="0"/>
              </a:rPr>
              <a:t>Chọn bố cục trang trình chiếu trước khi soạn nội dung vào trang trình chiếu.</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20700" y="3043903"/>
            <a:ext cx="10770260" cy="2958502"/>
          </a:xfrm>
          <a:prstGeom prst="rect">
            <a:avLst/>
          </a:prstGeom>
          <a:noFill/>
        </p:spPr>
        <p:txBody>
          <a:bodyPr wrap="square" rtlCol="0">
            <a:spAutoFit/>
          </a:bodyPr>
          <a:lstStyle/>
          <a:p>
            <a:pPr algn="just">
              <a:lnSpc>
                <a:spcPct val="150000"/>
              </a:lnSpc>
            </a:pPr>
            <a:r>
              <a:rPr lang="en-US" sz="3200">
                <a:solidFill>
                  <a:srgbClr val="0000CC"/>
                </a:solidFill>
                <a:latin typeface="Times New Roman" panose="02020603050405020304" pitchFamily="18" charset="0"/>
                <a:cs typeface="Times New Roman" panose="02020603050405020304" pitchFamily="18" charset="0"/>
              </a:rPr>
              <a:t>- Cách thay đổi phông chữ, cỡ chữ, căn lề nội dung trong trang trình chiếu trên phần mềm PowerPoint tương tự cách thay đổi phông chữ, cỡ chữ, căn lề nội dung trong trang soạn thảo trên phần mềm Word.</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3765815" y="251911"/>
            <a:ext cx="42803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EM CẦN GHI </a:t>
            </a:r>
            <a:r>
              <a:rPr lang="en-US" sz="3600" b="1" kern="0" dirty="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NHỚ</a:t>
            </a:r>
          </a:p>
        </p:txBody>
      </p:sp>
    </p:spTree>
    <p:extLst>
      <p:ext uri="{BB962C8B-B14F-4D97-AF65-F5344CB8AC3E}">
        <p14:creationId xmlns:p14="http://schemas.microsoft.com/office/powerpoint/2010/main" val="2682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3012409" y="3212558"/>
            <a:ext cx="6786467" cy="1785100"/>
          </a:xfrm>
          <a:prstGeom prst="rect">
            <a:avLst/>
          </a:prstGeom>
          <a:noFill/>
        </p:spPr>
        <p:txBody>
          <a:bodyPr wrap="none" lIns="121917" tIns="60958" rIns="121917" bIns="60958">
            <a:spAutoFit/>
          </a:bodyPr>
          <a:lstStyle/>
          <a:p>
            <a:pPr algn="ctr"/>
            <a:r>
              <a:rPr lang="en-US" sz="5400" b="1" dirty="0" err="1">
                <a:ln w="1905"/>
                <a:solidFill>
                  <a:srgbClr val="0000CC"/>
                </a:solidFill>
                <a:effectLst>
                  <a:innerShdw blurRad="69850" dist="43180" dir="5400000">
                    <a:srgbClr val="000000">
                      <a:alpha val="65000"/>
                    </a:srgbClr>
                  </a:innerShdw>
                </a:effectLst>
              </a:rPr>
              <a:t>Cảm</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ơn</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các</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em</a:t>
            </a:r>
            <a:endParaRPr lang="en-US" sz="5400" b="1" dirty="0">
              <a:ln w="1905"/>
              <a:solidFill>
                <a:srgbClr val="0000CC"/>
              </a:solidFill>
              <a:effectLst>
                <a:innerShdw blurRad="69850" dist="43180" dir="5400000">
                  <a:srgbClr val="000000">
                    <a:alpha val="65000"/>
                  </a:srgbClr>
                </a:innerShdw>
              </a:effectLst>
            </a:endParaRPr>
          </a:p>
          <a:p>
            <a:pPr algn="ctr"/>
            <a:r>
              <a:rPr lang="en-US" sz="5400" b="1" dirty="0" err="1">
                <a:ln w="1905"/>
                <a:solidFill>
                  <a:srgbClr val="0000CC"/>
                </a:solidFill>
                <a:effectLst>
                  <a:innerShdw blurRad="69850" dist="43180" dir="5400000">
                    <a:srgbClr val="000000">
                      <a:alpha val="65000"/>
                    </a:srgbClr>
                  </a:innerShdw>
                </a:effectLst>
              </a:rPr>
              <a:t>đã</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theo</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dõi</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bài</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học</a:t>
            </a:r>
            <a:r>
              <a:rPr lang="en-US" sz="5400" b="1" dirty="0">
                <a:ln w="1905"/>
                <a:solidFill>
                  <a:srgbClr val="0000CC"/>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5448704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id="{2176E562-305D-40B2-9A81-8EF92101EFDB}"/>
              </a:ext>
            </a:extLst>
          </p:cNvPr>
          <p:cNvSpPr txBox="1">
            <a:spLocks noChangeArrowheads="1"/>
          </p:cNvSpPr>
          <p:nvPr/>
        </p:nvSpPr>
        <p:spPr bwMode="auto">
          <a:xfrm>
            <a:off x="1026585" y="177341"/>
            <a:ext cx="1057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r>
              <a:rPr lang="en-US" alt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CẦN LƯU Ý</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AAF212-7B02-4992-A99C-8EBFED6E13E9}"/>
              </a:ext>
            </a:extLst>
          </p:cNvPr>
          <p:cNvSpPr txBox="1">
            <a:spLocks noChangeArrowheads="1"/>
          </p:cNvSpPr>
          <p:nvPr/>
        </p:nvSpPr>
        <p:spPr bwMode="auto">
          <a:xfrm>
            <a:off x="406400" y="1464735"/>
            <a:ext cx="1005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1. </a:t>
            </a:r>
            <a:r>
              <a:rPr lang="en-US" altLang="en-US" sz="3733" b="1" dirty="0" err="1">
                <a:solidFill>
                  <a:srgbClr val="0000CC"/>
                </a:solidFill>
                <a:latin typeface="Times New Roman" panose="02020603050405020304" pitchFamily="18" charset="0"/>
                <a:cs typeface="Times New Roman" panose="02020603050405020304" pitchFamily="18" charset="0"/>
              </a:rPr>
              <a:t>Chuẩn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bị</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đồ</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dùng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vở</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ghi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04DF3713-83F3-4DA2-AA28-02688269AEF6}"/>
              </a:ext>
            </a:extLst>
          </p:cNvPr>
          <p:cNvSpPr txBox="1">
            <a:spLocks noChangeArrowheads="1"/>
          </p:cNvSpPr>
          <p:nvPr/>
        </p:nvSpPr>
        <p:spPr bwMode="auto">
          <a:xfrm>
            <a:off x="406400" y="2580747"/>
            <a:ext cx="10464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2. </a:t>
            </a:r>
            <a:r>
              <a:rPr lang="en-US" altLang="en-US" sz="3733" b="1" dirty="0" err="1">
                <a:solidFill>
                  <a:srgbClr val="0000CC"/>
                </a:solidFill>
                <a:latin typeface="Times New Roman" panose="02020603050405020304" pitchFamily="18" charset="0"/>
                <a:cs typeface="Times New Roman" panose="02020603050405020304" pitchFamily="18" charset="0"/>
              </a:rPr>
              <a:t>Nhấn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nút</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Tạm</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dừng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khi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phải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trả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lời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câu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hỏi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5EEA4318-D6A6-41C6-A533-FCF96F8E1D19}"/>
              </a:ext>
            </a:extLst>
          </p:cNvPr>
          <p:cNvSpPr txBox="1">
            <a:spLocks noChangeArrowheads="1"/>
          </p:cNvSpPr>
          <p:nvPr/>
        </p:nvSpPr>
        <p:spPr bwMode="auto">
          <a:xfrm>
            <a:off x="406400" y="3750735"/>
            <a:ext cx="1066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3. </a:t>
            </a:r>
            <a:r>
              <a:rPr lang="en-US" altLang="en-US" sz="3733" b="1" dirty="0" err="1">
                <a:solidFill>
                  <a:srgbClr val="0000CC"/>
                </a:solidFill>
                <a:latin typeface="Times New Roman" panose="02020603050405020304" pitchFamily="18" charset="0"/>
                <a:cs typeface="Times New Roman" panose="02020603050405020304" pitchFamily="18" charset="0"/>
              </a:rPr>
              <a:t>Nhấn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nút</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Tiếp</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tục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khi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tìm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được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câu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trả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lời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BBBBF53-0725-429F-8261-BD12BF610F79}"/>
              </a:ext>
            </a:extLst>
          </p:cNvPr>
          <p:cNvSpPr txBox="1">
            <a:spLocks noChangeArrowheads="1"/>
          </p:cNvSpPr>
          <p:nvPr/>
        </p:nvSpPr>
        <p:spPr bwMode="auto">
          <a:xfrm>
            <a:off x="501654" y="4893737"/>
            <a:ext cx="11097682"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4.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nghiêm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túc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làm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theo</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err="1">
                <a:solidFill>
                  <a:srgbClr val="0000CC"/>
                </a:solidFill>
                <a:latin typeface="Times New Roman" panose="02020603050405020304" pitchFamily="18" charset="0"/>
                <a:cs typeface="Times New Roman" panose="02020603050405020304" pitchFamily="18" charset="0"/>
              </a:rPr>
              <a:t>yêu</a:t>
            </a:r>
            <a:r>
              <a:rPr lang="en-US" altLang="en-US" sz="3733" b="1">
                <a:solidFill>
                  <a:srgbClr val="0000CC"/>
                </a:solidFill>
                <a:latin typeface="Times New Roman" panose="02020603050405020304" pitchFamily="18" charset="0"/>
                <a:cs typeface="Times New Roman" panose="02020603050405020304" pitchFamily="18" charset="0"/>
              </a:rPr>
              <a:t> cầu của giáo viên.</a:t>
            </a:r>
            <a:endParaRPr lang="en-US" altLang="en-US" sz="3733"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173" y="2177950"/>
            <a:ext cx="11071654" cy="1693990"/>
          </a:xfrm>
          <a:prstGeom prst="rect">
            <a:avLst/>
          </a:prstGeom>
          <a:noFill/>
        </p:spPr>
        <p:txBody>
          <a:bodyPr wrap="square" lIns="121920" tIns="60960" rIns="121920" bIns="60960">
            <a:spAutoFit/>
          </a:bodyPr>
          <a:lstStyle/>
          <a:p>
            <a:pPr algn="ctr">
              <a:lnSpc>
                <a:spcPct val="120000"/>
              </a:lnSpc>
            </a:pPr>
            <a:r>
              <a:rPr lang="en-US" sz="4400" b="1">
                <a:ln w="1905"/>
                <a:solidFill>
                  <a:srgbClr val="FF0000"/>
                </a:solidFill>
                <a:effectLst>
                  <a:innerShdw blurRad="69850" dist="43180" dir="5400000">
                    <a:srgbClr val="000000">
                      <a:alpha val="65000"/>
                    </a:srgbClr>
                  </a:innerShdw>
                </a:effectLst>
              </a:rPr>
              <a:t>BÀI 2: Thay đổi bố cục</a:t>
            </a:r>
          </a:p>
          <a:p>
            <a:pPr algn="ctr">
              <a:lnSpc>
                <a:spcPct val="120000"/>
              </a:lnSpc>
            </a:pPr>
            <a:r>
              <a:rPr lang="en-US" sz="4400" b="1">
                <a:ln w="1905"/>
                <a:solidFill>
                  <a:srgbClr val="FF0000"/>
                </a:solidFill>
                <a:effectLst>
                  <a:innerShdw blurRad="69850" dist="43180" dir="5400000">
                    <a:srgbClr val="000000">
                      <a:alpha val="65000"/>
                    </a:srgbClr>
                  </a:innerShdw>
                </a:effectLst>
              </a:rPr>
              <a:t>phông chữ, kiểu chữ, căn lề (</a:t>
            </a:r>
            <a:r>
              <a:rPr lang="en-US" sz="4400" b="1" dirty="0">
                <a:ln w="1905"/>
                <a:solidFill>
                  <a:srgbClr val="FF0000"/>
                </a:solidFill>
                <a:effectLst>
                  <a:innerShdw blurRad="69850" dist="43180" dir="5400000">
                    <a:srgbClr val="000000">
                      <a:alpha val="65000"/>
                    </a:srgbClr>
                  </a:innerShdw>
                </a:effectLst>
              </a:rPr>
              <a:t>SGK </a:t>
            </a:r>
            <a:r>
              <a:rPr lang="en-US" sz="4400" b="1" err="1">
                <a:ln w="1905"/>
                <a:solidFill>
                  <a:srgbClr val="FF0000"/>
                </a:solidFill>
                <a:effectLst>
                  <a:innerShdw blurRad="69850" dist="43180" dir="5400000">
                    <a:srgbClr val="000000">
                      <a:alpha val="65000"/>
                    </a:srgbClr>
                  </a:innerShdw>
                </a:effectLst>
              </a:rPr>
              <a:t>Trang</a:t>
            </a:r>
            <a:r>
              <a:rPr lang="en-US" sz="4400" b="1">
                <a:ln w="1905"/>
                <a:solidFill>
                  <a:srgbClr val="FF0000"/>
                </a:solidFill>
                <a:effectLst>
                  <a:innerShdw blurRad="69850" dist="43180" dir="5400000">
                    <a:srgbClr val="000000">
                      <a:alpha val="65000"/>
                    </a:srgbClr>
                  </a:innerShdw>
                </a:effectLst>
              </a:rPr>
              <a:t> 96)</a:t>
            </a:r>
            <a:endParaRPr lang="en-US" sz="4400" b="1" dirty="0">
              <a:ln w="1905"/>
              <a:solidFill>
                <a:srgbClr val="FF0000"/>
              </a:solidFill>
              <a:effectLst>
                <a:innerShdw blurRad="69850" dist="43180" dir="5400000">
                  <a:srgbClr val="000000">
                    <a:alpha val="65000"/>
                  </a:srgbClr>
                </a:innerShdw>
              </a:effectLst>
            </a:endParaRP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
        <p:nvSpPr>
          <p:cNvPr id="4" name="Rectangle 3"/>
          <p:cNvSpPr/>
          <p:nvPr/>
        </p:nvSpPr>
        <p:spPr>
          <a:xfrm>
            <a:off x="1499517" y="1377731"/>
            <a:ext cx="9192966" cy="800219"/>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4400" b="1" kern="0" spc="67"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CHỦ </a:t>
            </a:r>
            <a:r>
              <a:rPr lang="en-US" sz="4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ĐỀ 4: THIẾT KẾ BÀI TRÌNH CHIẾU</a:t>
            </a:r>
            <a:endParaRPr lang="en-US" sz="4400" b="1" kern="0" spc="67"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1218138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620480" y="2865389"/>
            <a:ext cx="10719857" cy="1162034"/>
            <a:chOff x="1080665" y="3087336"/>
            <a:chExt cx="10719857" cy="1296519"/>
          </a:xfrm>
        </p:grpSpPr>
        <p:sp>
          <p:nvSpPr>
            <p:cNvPr id="6" name="圆角矩形 29"/>
            <p:cNvSpPr/>
            <p:nvPr/>
          </p:nvSpPr>
          <p:spPr>
            <a:xfrm>
              <a:off x="1080665" y="3087336"/>
              <a:ext cx="10686033" cy="129651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54371" y="3305406"/>
              <a:ext cx="707566" cy="707566"/>
              <a:chOff x="1304973" y="2028394"/>
              <a:chExt cx="530675" cy="530674"/>
            </a:xfrm>
          </p:grpSpPr>
          <p:sp>
            <p:nvSpPr>
              <p:cNvPr id="13" name="椭圆 33"/>
              <p:cNvSpPr/>
              <p:nvPr/>
            </p:nvSpPr>
            <p:spPr>
              <a:xfrm>
                <a:off x="1304973" y="2028394"/>
                <a:ext cx="530675"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2074440"/>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93817" y="3226152"/>
              <a:ext cx="9606705" cy="1018886"/>
            </a:xfrm>
            <a:prstGeom prst="rect">
              <a:avLst/>
            </a:prstGeom>
            <a:noFill/>
          </p:spPr>
          <p:txBody>
            <a:bodyPr wrap="square" rtlCol="0">
              <a:spAutoFit/>
            </a:bodyPr>
            <a:lstStyle/>
            <a:p>
              <a:pPr>
                <a:defRPr/>
              </a:pPr>
              <a:r>
                <a:rPr lang="en-US" altLang="zh-CN" sz="2667">
                  <a:solidFill>
                    <a:prstClr val="black"/>
                  </a:solidFill>
                  <a:latin typeface="Tahoma" pitchFamily="34" charset="0"/>
                  <a:cs typeface="Tahoma" pitchFamily="34" charset="0"/>
                </a:rPr>
                <a:t>Biết cách lựa chọn và thay đổi bố cục hợp lí cho trang </a:t>
              </a:r>
            </a:p>
            <a:p>
              <a:pPr>
                <a:defRPr/>
              </a:pPr>
              <a:r>
                <a:rPr lang="en-US" altLang="zh-CN" sz="2667">
                  <a:solidFill>
                    <a:prstClr val="black"/>
                  </a:solidFill>
                  <a:latin typeface="Tahoma" pitchFamily="34" charset="0"/>
                  <a:cs typeface="Tahoma" pitchFamily="34" charset="0"/>
                </a:rPr>
                <a:t>trình chiếu.</a:t>
              </a:r>
              <a:endParaRPr lang="zh-CN" altLang="en-US" sz="2667" dirty="0">
                <a:solidFill>
                  <a:prstClr val="black"/>
                </a:solidFill>
                <a:latin typeface="Tahoma" pitchFamily="34" charset="0"/>
                <a:cs typeface="Tahoma" pitchFamily="34" charset="0"/>
              </a:endParaRPr>
            </a:p>
          </p:txBody>
        </p:sp>
      </p:grpSp>
      <p:grpSp>
        <p:nvGrpSpPr>
          <p:cNvPr id="3" name="Group 2"/>
          <p:cNvGrpSpPr/>
          <p:nvPr/>
        </p:nvGrpSpPr>
        <p:grpSpPr>
          <a:xfrm>
            <a:off x="590001" y="4153423"/>
            <a:ext cx="10758680" cy="1162034"/>
            <a:chOff x="1080665" y="4029721"/>
            <a:chExt cx="10758680"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5"/>
              <a:ext cx="707565" cy="810989"/>
              <a:chOff x="1330341" y="2577061"/>
              <a:chExt cx="530674" cy="608242"/>
            </a:xfrm>
          </p:grpSpPr>
          <p:sp>
            <p:nvSpPr>
              <p:cNvPr id="16" name="椭圆 34"/>
              <p:cNvSpPr/>
              <p:nvPr/>
            </p:nvSpPr>
            <p:spPr>
              <a:xfrm>
                <a:off x="1330341" y="2577061"/>
                <a:ext cx="530674" cy="60824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50089" y="2590443"/>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232642" y="4178080"/>
              <a:ext cx="9606703" cy="1144749"/>
            </a:xfrm>
            <a:prstGeom prst="rect">
              <a:avLst/>
            </a:prstGeom>
            <a:noFill/>
          </p:spPr>
          <p:txBody>
            <a:bodyPr wrap="square" rtlCol="0">
              <a:spAutoFit/>
            </a:bodyPr>
            <a:lstStyle/>
            <a:p>
              <a:pPr>
                <a:defRPr/>
              </a:pPr>
              <a:r>
                <a:rPr lang="en-US" altLang="zh-CN" sz="2667">
                  <a:solidFill>
                    <a:prstClr val="black"/>
                  </a:solidFill>
                  <a:latin typeface="Tahoma" pitchFamily="34" charset="0"/>
                  <a:cs typeface="Tahoma" pitchFamily="34" charset="0"/>
                </a:rPr>
                <a:t>Thay đổi được cỡ chữ, kiểu chữ, căn lề nội dung trong trang trình chiếu.</a:t>
              </a:r>
              <a:endParaRPr lang="zh-CN" altLang="en-US" sz="2667"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4986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CC044-7431-4972-A0AA-BF74952F7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68" y="1958584"/>
            <a:ext cx="6010512" cy="4861322"/>
          </a:xfrm>
          <a:prstGeom prst="rect">
            <a:avLst/>
          </a:prstGeom>
        </p:spPr>
      </p:pic>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9" name="Title 1">
            <a:extLst>
              <a:ext uri="{FF2B5EF4-FFF2-40B4-BE49-F238E27FC236}">
                <a16:creationId xmlns:a16="http://schemas.microsoft.com/office/drawing/2014/main" id="{9FFC4C96-DB5F-4035-8BDC-83D298857F63}"/>
              </a:ext>
            </a:extLst>
          </p:cNvPr>
          <p:cNvSpPr txBox="1">
            <a:spLocks/>
          </p:cNvSpPr>
          <p:nvPr/>
        </p:nvSpPr>
        <p:spPr bwMode="auto">
          <a:xfrm>
            <a:off x="210183" y="861519"/>
            <a:ext cx="11745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800" b="1">
                <a:solidFill>
                  <a:srgbClr val="A50021"/>
                </a:solidFill>
                <a:latin typeface="Times New Roman" panose="02020603050405020304" pitchFamily="18" charset="0"/>
                <a:cs typeface="Times New Roman" panose="02020603050405020304" pitchFamily="18" charset="0"/>
              </a:rPr>
              <a:t>1. Thay đổi bố cục trang trình chiếu.</a:t>
            </a:r>
          </a:p>
        </p:txBody>
      </p:sp>
      <p:sp>
        <p:nvSpPr>
          <p:cNvPr id="10" name="TextBox 9">
            <a:extLst>
              <a:ext uri="{FF2B5EF4-FFF2-40B4-BE49-F238E27FC236}">
                <a16:creationId xmlns:a16="http://schemas.microsoft.com/office/drawing/2014/main" id="{6BABA580-8507-4F2A-92A6-CB30F4539601}"/>
              </a:ext>
            </a:extLst>
          </p:cNvPr>
          <p:cNvSpPr txBox="1">
            <a:spLocks noChangeArrowheads="1"/>
          </p:cNvSpPr>
          <p:nvPr/>
        </p:nvSpPr>
        <p:spPr bwMode="auto">
          <a:xfrm>
            <a:off x="6997938" y="1374430"/>
            <a:ext cx="494792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000066"/>
                </a:solidFill>
                <a:latin typeface="Times New Roman" panose="02020603050405020304" pitchFamily="18" charset="0"/>
                <a:cs typeface="Times New Roman" panose="02020603050405020304" pitchFamily="18" charset="0"/>
              </a:rPr>
              <a:t>Bước 1: </a:t>
            </a:r>
          </a:p>
          <a:p>
            <a:pPr eaLnBrk="1" hangingPunct="1"/>
            <a:r>
              <a:rPr lang="en-US" altLang="en-US" sz="2800">
                <a:solidFill>
                  <a:srgbClr val="000066"/>
                </a:solidFill>
                <a:latin typeface="Times New Roman" panose="02020603050405020304" pitchFamily="18" charset="0"/>
                <a:cs typeface="Times New Roman" panose="02020603050405020304" pitchFamily="18" charset="0"/>
              </a:rPr>
              <a:t>Nháy chuột vào trang trình chiếu cần thay đổi bố cục.</a:t>
            </a:r>
          </a:p>
        </p:txBody>
      </p:sp>
      <p:sp>
        <p:nvSpPr>
          <p:cNvPr id="12" name="TextBox 11">
            <a:extLst>
              <a:ext uri="{FF2B5EF4-FFF2-40B4-BE49-F238E27FC236}">
                <a16:creationId xmlns:a16="http://schemas.microsoft.com/office/drawing/2014/main" id="{BD4FDFF8-337A-4E7C-AB5B-25636C92FB7A}"/>
              </a:ext>
            </a:extLst>
          </p:cNvPr>
          <p:cNvSpPr txBox="1">
            <a:spLocks noChangeArrowheads="1"/>
          </p:cNvSpPr>
          <p:nvPr/>
        </p:nvSpPr>
        <p:spPr bwMode="auto">
          <a:xfrm>
            <a:off x="7028418" y="2941742"/>
            <a:ext cx="4805680"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000066"/>
                </a:solidFill>
                <a:latin typeface="Times New Roman" panose="02020603050405020304" pitchFamily="18" charset="0"/>
                <a:cs typeface="Times New Roman" panose="02020603050405020304" pitchFamily="18" charset="0"/>
              </a:rPr>
              <a:t>Bước 2:</a:t>
            </a:r>
            <a:r>
              <a:rPr lang="en-US" altLang="en-US" sz="2800">
                <a:solidFill>
                  <a:srgbClr val="000066"/>
                </a:solidFill>
                <a:latin typeface="Times New Roman" panose="02020603050405020304" pitchFamily="18" charset="0"/>
                <a:cs typeface="Times New Roman" panose="02020603050405020304" pitchFamily="18" charset="0"/>
              </a:rPr>
              <a:t> </a:t>
            </a:r>
          </a:p>
          <a:p>
            <a:pPr eaLnBrk="1" hangingPunct="1"/>
            <a:r>
              <a:rPr lang="en-US" altLang="en-US" sz="2800">
                <a:solidFill>
                  <a:srgbClr val="000066"/>
                </a:solidFill>
                <a:latin typeface="Times New Roman" panose="02020603050405020304" pitchFamily="18" charset="0"/>
                <a:cs typeface="Times New Roman" panose="02020603050405020304" pitchFamily="18" charset="0"/>
              </a:rPr>
              <a:t>Trong thẻ </a:t>
            </a:r>
            <a:r>
              <a:rPr lang="en-US" altLang="en-US" sz="2800" b="1">
                <a:solidFill>
                  <a:srgbClr val="FF0000"/>
                </a:solidFill>
                <a:latin typeface="Times New Roman" panose="02020603050405020304" pitchFamily="18" charset="0"/>
                <a:cs typeface="Times New Roman" panose="02020603050405020304" pitchFamily="18" charset="0"/>
              </a:rPr>
              <a:t>Home</a:t>
            </a:r>
            <a:r>
              <a:rPr lang="en-US" altLang="en-US" sz="2800">
                <a:solidFill>
                  <a:srgbClr val="000066"/>
                </a:solidFill>
                <a:latin typeface="Times New Roman" panose="02020603050405020304" pitchFamily="18" charset="0"/>
                <a:cs typeface="Times New Roman" panose="02020603050405020304" pitchFamily="18" charset="0"/>
              </a:rPr>
              <a:t>, chọn nút lệnh </a:t>
            </a:r>
            <a:r>
              <a:rPr lang="en-US" altLang="en-US" sz="2800" b="1">
                <a:solidFill>
                  <a:srgbClr val="FF0000"/>
                </a:solidFill>
                <a:latin typeface="Times New Roman" panose="02020603050405020304" pitchFamily="18" charset="0"/>
                <a:cs typeface="Times New Roman" panose="02020603050405020304" pitchFamily="18" charset="0"/>
              </a:rPr>
              <a:t>Layout</a:t>
            </a:r>
            <a:r>
              <a:rPr lang="en-US" altLang="en-US" sz="2800">
                <a:solidFill>
                  <a:srgbClr val="0000CC"/>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4EB34259-0DE3-4D04-9662-933246B27EEE}"/>
              </a:ext>
            </a:extLst>
          </p:cNvPr>
          <p:cNvSpPr/>
          <p:nvPr/>
        </p:nvSpPr>
        <p:spPr>
          <a:xfrm>
            <a:off x="1139253" y="1984708"/>
            <a:ext cx="729837" cy="36764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857F1C-9082-44EB-9CBD-836229F53090}"/>
              </a:ext>
            </a:extLst>
          </p:cNvPr>
          <p:cNvSpPr/>
          <p:nvPr/>
        </p:nvSpPr>
        <p:spPr>
          <a:xfrm>
            <a:off x="458532" y="4808526"/>
            <a:ext cx="1807147" cy="1236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C39B2DD-DA6C-4054-ABD0-59313EE1BB7D}"/>
              </a:ext>
            </a:extLst>
          </p:cNvPr>
          <p:cNvSpPr txBox="1">
            <a:spLocks noChangeArrowheads="1"/>
          </p:cNvSpPr>
          <p:nvPr/>
        </p:nvSpPr>
        <p:spPr bwMode="auto">
          <a:xfrm>
            <a:off x="7030720" y="4514669"/>
            <a:ext cx="4803378" cy="1815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000066"/>
                </a:solidFill>
                <a:latin typeface="Times New Roman" panose="02020603050405020304" pitchFamily="18" charset="0"/>
                <a:cs typeface="Times New Roman" panose="02020603050405020304" pitchFamily="18" charset="0"/>
              </a:rPr>
              <a:t>Bước 3: </a:t>
            </a:r>
          </a:p>
          <a:p>
            <a:pPr eaLnBrk="1" hangingPunct="1"/>
            <a:r>
              <a:rPr lang="en-US" altLang="en-US" sz="2800">
                <a:solidFill>
                  <a:srgbClr val="000066"/>
                </a:solidFill>
                <a:latin typeface="Times New Roman" panose="02020603050405020304" pitchFamily="18" charset="0"/>
                <a:cs typeface="Times New Roman" panose="02020603050405020304" pitchFamily="18" charset="0"/>
              </a:rPr>
              <a:t>Danh sách các kiểu bố cục hiện ra, em nháy chuột chọn kiểu bố cục cho trang trình chiếu. </a:t>
            </a:r>
          </a:p>
        </p:txBody>
      </p:sp>
      <p:sp>
        <p:nvSpPr>
          <p:cNvPr id="19" name="Rectangle 18">
            <a:extLst>
              <a:ext uri="{FF2B5EF4-FFF2-40B4-BE49-F238E27FC236}">
                <a16:creationId xmlns:a16="http://schemas.microsoft.com/office/drawing/2014/main" id="{02C94D6E-88B7-43DC-BD2E-BD4581D64AE3}"/>
              </a:ext>
            </a:extLst>
          </p:cNvPr>
          <p:cNvSpPr/>
          <p:nvPr/>
        </p:nvSpPr>
        <p:spPr>
          <a:xfrm>
            <a:off x="3557333" y="2984121"/>
            <a:ext cx="1329628" cy="1236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292D37CA-8985-4F75-9288-FDD3AA6BA439}"/>
              </a:ext>
            </a:extLst>
          </p:cNvPr>
          <p:cNvCxnSpPr>
            <a:cxnSpLocks/>
          </p:cNvCxnSpPr>
          <p:nvPr/>
        </p:nvCxnSpPr>
        <p:spPr>
          <a:xfrm rot="10800000" flipV="1">
            <a:off x="745838" y="1676399"/>
            <a:ext cx="6252102" cy="3539203"/>
          </a:xfrm>
          <a:prstGeom prst="bentConnector3">
            <a:avLst>
              <a:gd name="adj1" fmla="val 10801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2D55D7D-89F9-410A-9AE8-BA706537338D}"/>
              </a:ext>
            </a:extLst>
          </p:cNvPr>
          <p:cNvSpPr/>
          <p:nvPr/>
        </p:nvSpPr>
        <p:spPr>
          <a:xfrm>
            <a:off x="2170983" y="2344402"/>
            <a:ext cx="1009097" cy="367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EE108F8C-E304-402A-B678-C19518CC3535}"/>
              </a:ext>
            </a:extLst>
          </p:cNvPr>
          <p:cNvCxnSpPr/>
          <p:nvPr/>
        </p:nvCxnSpPr>
        <p:spPr>
          <a:xfrm flipH="1" flipV="1">
            <a:off x="3111790" y="2622401"/>
            <a:ext cx="3906469" cy="64993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E7C55E9-4E57-485F-8F2C-C71598B1BFDF}"/>
              </a:ext>
            </a:extLst>
          </p:cNvPr>
          <p:cNvCxnSpPr>
            <a:cxnSpLocks/>
          </p:cNvCxnSpPr>
          <p:nvPr/>
        </p:nvCxnSpPr>
        <p:spPr>
          <a:xfrm flipH="1" flipV="1">
            <a:off x="4886961" y="4197796"/>
            <a:ext cx="2227554" cy="64993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3935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CC8F32-B2F6-4DB4-B951-33A70ABB223A}"/>
              </a:ext>
            </a:extLst>
          </p:cNvPr>
          <p:cNvSpPr>
            <a:spLocks noGrp="1"/>
          </p:cNvSpPr>
          <p:nvPr>
            <p:ph/>
          </p:nvPr>
        </p:nvSpPr>
        <p:spPr>
          <a:xfrm>
            <a:off x="609600" y="1899920"/>
            <a:ext cx="10972800" cy="4226244"/>
          </a:xfrm>
        </p:spPr>
        <p:txBody>
          <a:bodyPr/>
          <a:lstStyle/>
          <a:p>
            <a:r>
              <a:rPr lang="en-US"/>
              <a:t>Hướng dẫn thực hành</a:t>
            </a:r>
          </a:p>
        </p:txBody>
      </p:sp>
    </p:spTree>
    <p:extLst>
      <p:ext uri="{BB962C8B-B14F-4D97-AF65-F5344CB8AC3E}">
        <p14:creationId xmlns:p14="http://schemas.microsoft.com/office/powerpoint/2010/main" val="354360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6" name="Title 1">
            <a:extLst>
              <a:ext uri="{FF2B5EF4-FFF2-40B4-BE49-F238E27FC236}">
                <a16:creationId xmlns:a16="http://schemas.microsoft.com/office/drawing/2014/main" id="{4B73FD20-F478-4691-AE9B-DCFA12EAAE40}"/>
              </a:ext>
            </a:extLst>
          </p:cNvPr>
          <p:cNvSpPr txBox="1">
            <a:spLocks/>
          </p:cNvSpPr>
          <p:nvPr/>
        </p:nvSpPr>
        <p:spPr bwMode="auto">
          <a:xfrm>
            <a:off x="84070" y="1125538"/>
            <a:ext cx="12311130" cy="83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700" b="1">
                <a:solidFill>
                  <a:srgbClr val="A50021"/>
                </a:solidFill>
                <a:latin typeface="Times New Roman" panose="02020603050405020304" pitchFamily="18" charset="0"/>
                <a:cs typeface="Times New Roman" panose="02020603050405020304" pitchFamily="18" charset="0"/>
              </a:rPr>
              <a:t>So sánh điểm giống nhau và khác nhau về bố cục trong hai trang trình chiếu sau?</a:t>
            </a:r>
          </a:p>
        </p:txBody>
      </p:sp>
      <p:pic>
        <p:nvPicPr>
          <p:cNvPr id="3" name="Picture 2">
            <a:extLst>
              <a:ext uri="{FF2B5EF4-FFF2-40B4-BE49-F238E27FC236}">
                <a16:creationId xmlns:a16="http://schemas.microsoft.com/office/drawing/2014/main" id="{AF0896FE-5E14-40E6-864E-54A48AF85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50" y="1813503"/>
            <a:ext cx="5035730" cy="2795604"/>
          </a:xfrm>
          <a:prstGeom prst="rect">
            <a:avLst/>
          </a:prstGeom>
          <a:ln w="28575">
            <a:solidFill>
              <a:schemeClr val="tx1"/>
            </a:solidFill>
          </a:ln>
        </p:spPr>
      </p:pic>
      <p:pic>
        <p:nvPicPr>
          <p:cNvPr id="13" name="Picture 12">
            <a:extLst>
              <a:ext uri="{FF2B5EF4-FFF2-40B4-BE49-F238E27FC236}">
                <a16:creationId xmlns:a16="http://schemas.microsoft.com/office/drawing/2014/main" id="{CD01C0FD-0E3E-4BE0-BEAD-647A6D43B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634" y="1813503"/>
            <a:ext cx="5058933" cy="2795604"/>
          </a:xfrm>
          <a:prstGeom prst="rect">
            <a:avLst/>
          </a:prstGeom>
          <a:ln w="28575">
            <a:solidFill>
              <a:schemeClr val="tx1"/>
            </a:solidFill>
          </a:ln>
        </p:spPr>
      </p:pic>
      <p:sp>
        <p:nvSpPr>
          <p:cNvPr id="16" name="TextBox 15">
            <a:extLst>
              <a:ext uri="{FF2B5EF4-FFF2-40B4-BE49-F238E27FC236}">
                <a16:creationId xmlns:a16="http://schemas.microsoft.com/office/drawing/2014/main" id="{07F1D035-D7B4-4789-844C-D10DBE99D371}"/>
              </a:ext>
            </a:extLst>
          </p:cNvPr>
          <p:cNvSpPr txBox="1">
            <a:spLocks noChangeArrowheads="1"/>
          </p:cNvSpPr>
          <p:nvPr/>
        </p:nvSpPr>
        <p:spPr bwMode="auto">
          <a:xfrm>
            <a:off x="633550" y="4788190"/>
            <a:ext cx="10938690"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000066"/>
                </a:solidFill>
                <a:latin typeface="Times New Roman" panose="02020603050405020304" pitchFamily="18" charset="0"/>
                <a:cs typeface="Times New Roman" panose="02020603050405020304" pitchFamily="18" charset="0"/>
              </a:rPr>
              <a:t>Giống nhau: </a:t>
            </a:r>
            <a:r>
              <a:rPr lang="en-US" altLang="en-US" sz="2800">
                <a:solidFill>
                  <a:srgbClr val="000066"/>
                </a:solidFill>
                <a:latin typeface="Times New Roman" panose="02020603050405020304" pitchFamily="18" charset="0"/>
                <a:cs typeface="Times New Roman" panose="02020603050405020304" pitchFamily="18" charset="0"/>
              </a:rPr>
              <a:t>Cùng có Vùng soạn tiêu đề và vùng soạn nội dung.</a:t>
            </a:r>
          </a:p>
        </p:txBody>
      </p:sp>
      <p:sp>
        <p:nvSpPr>
          <p:cNvPr id="17" name="TextBox 16">
            <a:extLst>
              <a:ext uri="{FF2B5EF4-FFF2-40B4-BE49-F238E27FC236}">
                <a16:creationId xmlns:a16="http://schemas.microsoft.com/office/drawing/2014/main" id="{E01F87F7-6814-48BC-9794-81333434A8FC}"/>
              </a:ext>
            </a:extLst>
          </p:cNvPr>
          <p:cNvSpPr txBox="1">
            <a:spLocks noChangeArrowheads="1"/>
          </p:cNvSpPr>
          <p:nvPr/>
        </p:nvSpPr>
        <p:spPr bwMode="auto">
          <a:xfrm>
            <a:off x="626655" y="5490493"/>
            <a:ext cx="10938690"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rgbClr val="000066"/>
                </a:solidFill>
                <a:latin typeface="Times New Roman" panose="02020603050405020304" pitchFamily="18" charset="0"/>
                <a:cs typeface="Times New Roman" panose="02020603050405020304" pitchFamily="18" charset="0"/>
              </a:rPr>
              <a:t>Khác nhau: </a:t>
            </a:r>
            <a:r>
              <a:rPr lang="en-US" altLang="en-US" sz="2800">
                <a:solidFill>
                  <a:srgbClr val="000066"/>
                </a:solidFill>
                <a:latin typeface="Times New Roman" panose="02020603050405020304" pitchFamily="18" charset="0"/>
                <a:cs typeface="Times New Roman" panose="02020603050405020304" pitchFamily="18" charset="0"/>
              </a:rPr>
              <a:t>Vùng soạn tiêu đề và vùng soạn nội dung có vị trí và kích thước khác nhau.</a:t>
            </a:r>
          </a:p>
        </p:txBody>
      </p:sp>
    </p:spTree>
    <p:extLst>
      <p:ext uri="{BB962C8B-B14F-4D97-AF65-F5344CB8AC3E}">
        <p14:creationId xmlns:p14="http://schemas.microsoft.com/office/powerpoint/2010/main" val="2721662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pic>
        <p:nvPicPr>
          <p:cNvPr id="12" name="Picture 2" descr="Tuần 24-Tập đọc 5-Hộp thư mật">
            <a:extLst>
              <a:ext uri="{FF2B5EF4-FFF2-40B4-BE49-F238E27FC236}">
                <a16:creationId xmlns:a16="http://schemas.microsoft.com/office/drawing/2014/main" id="{4019E078-B6FA-457C-913E-BB9F81871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66480" y="2765901"/>
            <a:ext cx="2668270" cy="24031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F012AD-2181-436F-AAAA-D261A226CFEE}"/>
              </a:ext>
            </a:extLst>
          </p:cNvPr>
          <p:cNvSpPr txBox="1"/>
          <p:nvPr/>
        </p:nvSpPr>
        <p:spPr>
          <a:xfrm>
            <a:off x="1121607" y="2227421"/>
            <a:ext cx="7203440" cy="3246530"/>
          </a:xfrm>
          <a:prstGeom prst="rect">
            <a:avLst/>
          </a:prstGeom>
          <a:solidFill>
            <a:srgbClr val="FFFF00"/>
          </a:solidFill>
        </p:spPr>
        <p:txBody>
          <a:bodyPr wrap="square" rtlCol="0">
            <a:spAutoFit/>
          </a:bodyPr>
          <a:lstStyle/>
          <a:p>
            <a:pPr algn="just">
              <a:lnSpc>
                <a:spcPct val="150000"/>
              </a:lnSpc>
            </a:pPr>
            <a:r>
              <a:rPr lang="en-US" sz="2800">
                <a:solidFill>
                  <a:srgbClr val="002060"/>
                </a:solidFill>
                <a:latin typeface="Times New Roman" panose="02020603050405020304" pitchFamily="18" charset="0"/>
                <a:cs typeface="Times New Roman" panose="02020603050405020304" pitchFamily="18" charset="0"/>
              </a:rPr>
              <a:t>       Cách thay đổi phông chữ, cỡ chữ, căn lề nội dung trong trang trình chiếu trên phần mềm PowerPoint tương tự cách thay đổi phông chữ, cỡ chữ, căn lề nội dung trong trang soạn thảo trên phần mềm Word.</a:t>
            </a:r>
          </a:p>
        </p:txBody>
      </p:sp>
      <p:sp>
        <p:nvSpPr>
          <p:cNvPr id="6" name="Title 1">
            <a:extLst>
              <a:ext uri="{FF2B5EF4-FFF2-40B4-BE49-F238E27FC236}">
                <a16:creationId xmlns:a16="http://schemas.microsoft.com/office/drawing/2014/main" id="{29B95ED7-4238-4932-84E0-9519E2100576}"/>
              </a:ext>
            </a:extLst>
          </p:cNvPr>
          <p:cNvSpPr txBox="1">
            <a:spLocks/>
          </p:cNvSpPr>
          <p:nvPr/>
        </p:nvSpPr>
        <p:spPr bwMode="auto">
          <a:xfrm>
            <a:off x="194509" y="1084421"/>
            <a:ext cx="11745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800" b="1">
                <a:solidFill>
                  <a:srgbClr val="A50021"/>
                </a:solidFill>
                <a:latin typeface="Times New Roman" panose="02020603050405020304" pitchFamily="18" charset="0"/>
                <a:cs typeface="Times New Roman" panose="02020603050405020304" pitchFamily="18" charset="0"/>
              </a:rPr>
              <a:t>2. Cách thay đổi phông chữ, cỡ chữ, căn lề.</a:t>
            </a:r>
          </a:p>
        </p:txBody>
      </p:sp>
    </p:spTree>
    <p:extLst>
      <p:ext uri="{BB962C8B-B14F-4D97-AF65-F5344CB8AC3E}">
        <p14:creationId xmlns:p14="http://schemas.microsoft.com/office/powerpoint/2010/main" val="2824031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9" name="Title 1">
            <a:extLst>
              <a:ext uri="{FF2B5EF4-FFF2-40B4-BE49-F238E27FC236}">
                <a16:creationId xmlns:a16="http://schemas.microsoft.com/office/drawing/2014/main" id="{9FFC4C96-DB5F-4035-8BDC-83D298857F63}"/>
              </a:ext>
            </a:extLst>
          </p:cNvPr>
          <p:cNvSpPr txBox="1">
            <a:spLocks/>
          </p:cNvSpPr>
          <p:nvPr/>
        </p:nvSpPr>
        <p:spPr bwMode="auto">
          <a:xfrm>
            <a:off x="334406" y="1111469"/>
            <a:ext cx="11745834" cy="81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800" b="1">
                <a:solidFill>
                  <a:srgbClr val="A50021"/>
                </a:solidFill>
                <a:latin typeface="Times New Roman" panose="02020603050405020304" pitchFamily="18" charset="0"/>
                <a:cs typeface="Times New Roman" panose="02020603050405020304" pitchFamily="18" charset="0"/>
              </a:rPr>
              <a:t>Quan sát thẻ Home, nối chức năng đúng với nút lệnh (theo mẫu):</a:t>
            </a:r>
          </a:p>
        </p:txBody>
      </p:sp>
      <p:pic>
        <p:nvPicPr>
          <p:cNvPr id="3" name="Picture 2">
            <a:extLst>
              <a:ext uri="{FF2B5EF4-FFF2-40B4-BE49-F238E27FC236}">
                <a16:creationId xmlns:a16="http://schemas.microsoft.com/office/drawing/2014/main" id="{EBD11F0C-2D11-4838-9357-BC55745B861A}"/>
              </a:ext>
            </a:extLst>
          </p:cNvPr>
          <p:cNvPicPr>
            <a:picLocks noChangeAspect="1"/>
          </p:cNvPicPr>
          <p:nvPr/>
        </p:nvPicPr>
        <p:blipFill rotWithShape="1">
          <a:blip r:embed="rId2">
            <a:extLst>
              <a:ext uri="{28A0092B-C50C-407E-A947-70E740481C1C}">
                <a14:useLocalDpi xmlns:a14="http://schemas.microsoft.com/office/drawing/2010/main" val="0"/>
              </a:ext>
            </a:extLst>
          </a:blip>
          <a:srcRect t="3249"/>
          <a:stretch/>
        </p:blipFill>
        <p:spPr>
          <a:xfrm>
            <a:off x="466486" y="3699293"/>
            <a:ext cx="11030507" cy="2052320"/>
          </a:xfrm>
          <a:prstGeom prst="rect">
            <a:avLst/>
          </a:prstGeom>
          <a:ln w="28575">
            <a:solidFill>
              <a:schemeClr val="tx1"/>
            </a:solidFill>
          </a:ln>
        </p:spPr>
      </p:pic>
      <p:sp>
        <p:nvSpPr>
          <p:cNvPr id="4" name="Rectangle 3">
            <a:extLst>
              <a:ext uri="{FF2B5EF4-FFF2-40B4-BE49-F238E27FC236}">
                <a16:creationId xmlns:a16="http://schemas.microsoft.com/office/drawing/2014/main" id="{3BB531B5-8C52-4DD1-AF9E-45F645C0D91E}"/>
              </a:ext>
            </a:extLst>
          </p:cNvPr>
          <p:cNvSpPr/>
          <p:nvPr/>
        </p:nvSpPr>
        <p:spPr>
          <a:xfrm>
            <a:off x="609600" y="3860800"/>
            <a:ext cx="3210560" cy="599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C5B063-3550-43B1-A581-F4B50C928954}"/>
              </a:ext>
            </a:extLst>
          </p:cNvPr>
          <p:cNvSpPr/>
          <p:nvPr/>
        </p:nvSpPr>
        <p:spPr>
          <a:xfrm>
            <a:off x="3921760" y="3860800"/>
            <a:ext cx="1107440" cy="599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441337-775B-46E5-B343-7358B9E1D2D3}"/>
              </a:ext>
            </a:extLst>
          </p:cNvPr>
          <p:cNvSpPr/>
          <p:nvPr/>
        </p:nvSpPr>
        <p:spPr>
          <a:xfrm>
            <a:off x="609600" y="4526806"/>
            <a:ext cx="1483360" cy="599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A73162C-FE6D-40FE-9FB5-E47A94072F78}"/>
              </a:ext>
            </a:extLst>
          </p:cNvPr>
          <p:cNvSpPr/>
          <p:nvPr/>
        </p:nvSpPr>
        <p:spPr>
          <a:xfrm>
            <a:off x="6908800" y="4532412"/>
            <a:ext cx="2976880" cy="679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3856AF-B7F8-47E0-9DB7-1690B426AD85}"/>
              </a:ext>
            </a:extLst>
          </p:cNvPr>
          <p:cNvSpPr txBox="1"/>
          <p:nvPr/>
        </p:nvSpPr>
        <p:spPr>
          <a:xfrm>
            <a:off x="792480" y="2272339"/>
            <a:ext cx="1981200" cy="830997"/>
          </a:xfrm>
          <a:prstGeom prst="rect">
            <a:avLst/>
          </a:prstGeom>
          <a:solidFill>
            <a:srgbClr val="FFFF00"/>
          </a:solidFill>
          <a:ln>
            <a:solidFill>
              <a:schemeClr val="bg2"/>
            </a:solidFill>
          </a:ln>
        </p:spPr>
        <p:txBody>
          <a:bodyPr wrap="square" rtlCol="0">
            <a:spAutoFit/>
          </a:bodyPr>
          <a:lstStyle/>
          <a:p>
            <a:pPr algn="ctr"/>
            <a:r>
              <a:rPr lang="en-US" sz="2400"/>
              <a:t>Thay đổi</a:t>
            </a:r>
          </a:p>
          <a:p>
            <a:pPr algn="ctr"/>
            <a:r>
              <a:rPr lang="en-US" sz="2400"/>
              <a:t>phông chữ</a:t>
            </a:r>
          </a:p>
        </p:txBody>
      </p:sp>
      <p:sp>
        <p:nvSpPr>
          <p:cNvPr id="23" name="TextBox 22">
            <a:extLst>
              <a:ext uri="{FF2B5EF4-FFF2-40B4-BE49-F238E27FC236}">
                <a16:creationId xmlns:a16="http://schemas.microsoft.com/office/drawing/2014/main" id="{CC12562A-42E4-4F74-AC46-9467943130C6}"/>
              </a:ext>
            </a:extLst>
          </p:cNvPr>
          <p:cNvSpPr txBox="1"/>
          <p:nvPr/>
        </p:nvSpPr>
        <p:spPr>
          <a:xfrm>
            <a:off x="3586480" y="2272339"/>
            <a:ext cx="1981200" cy="830997"/>
          </a:xfrm>
          <a:prstGeom prst="rect">
            <a:avLst/>
          </a:prstGeom>
          <a:solidFill>
            <a:srgbClr val="FFFF00"/>
          </a:solidFill>
          <a:ln>
            <a:solidFill>
              <a:schemeClr val="bg2"/>
            </a:solidFill>
          </a:ln>
        </p:spPr>
        <p:txBody>
          <a:bodyPr wrap="square" rtlCol="0">
            <a:spAutoFit/>
          </a:bodyPr>
          <a:lstStyle/>
          <a:p>
            <a:pPr algn="ctr"/>
            <a:r>
              <a:rPr lang="en-US" sz="2400"/>
              <a:t>Thay đổi</a:t>
            </a:r>
          </a:p>
          <a:p>
            <a:pPr algn="ctr"/>
            <a:r>
              <a:rPr lang="en-US" sz="2400"/>
              <a:t>cỡ chữ</a:t>
            </a:r>
          </a:p>
        </p:txBody>
      </p:sp>
      <p:sp>
        <p:nvSpPr>
          <p:cNvPr id="24" name="TextBox 23">
            <a:extLst>
              <a:ext uri="{FF2B5EF4-FFF2-40B4-BE49-F238E27FC236}">
                <a16:creationId xmlns:a16="http://schemas.microsoft.com/office/drawing/2014/main" id="{75782C3F-F45A-483A-B50B-AE38C3503984}"/>
              </a:ext>
            </a:extLst>
          </p:cNvPr>
          <p:cNvSpPr txBox="1"/>
          <p:nvPr/>
        </p:nvSpPr>
        <p:spPr>
          <a:xfrm>
            <a:off x="6380480" y="2258820"/>
            <a:ext cx="1981200" cy="830997"/>
          </a:xfrm>
          <a:prstGeom prst="rect">
            <a:avLst/>
          </a:prstGeom>
          <a:solidFill>
            <a:srgbClr val="FFFF00"/>
          </a:solidFill>
          <a:ln>
            <a:solidFill>
              <a:schemeClr val="bg2"/>
            </a:solidFill>
          </a:ln>
        </p:spPr>
        <p:txBody>
          <a:bodyPr wrap="square" rtlCol="0">
            <a:spAutoFit/>
          </a:bodyPr>
          <a:lstStyle/>
          <a:p>
            <a:pPr algn="ctr"/>
            <a:r>
              <a:rPr lang="en-US" sz="2400"/>
              <a:t>Thay đổi</a:t>
            </a:r>
          </a:p>
          <a:p>
            <a:pPr algn="ctr"/>
            <a:r>
              <a:rPr lang="en-US" sz="2400"/>
              <a:t>kiểu chữ</a:t>
            </a:r>
          </a:p>
        </p:txBody>
      </p:sp>
      <p:sp>
        <p:nvSpPr>
          <p:cNvPr id="25" name="TextBox 24">
            <a:extLst>
              <a:ext uri="{FF2B5EF4-FFF2-40B4-BE49-F238E27FC236}">
                <a16:creationId xmlns:a16="http://schemas.microsoft.com/office/drawing/2014/main" id="{C8551D09-B964-49F2-9BB2-4D0822EC2E38}"/>
              </a:ext>
            </a:extLst>
          </p:cNvPr>
          <p:cNvSpPr txBox="1"/>
          <p:nvPr/>
        </p:nvSpPr>
        <p:spPr>
          <a:xfrm>
            <a:off x="9174480" y="2253195"/>
            <a:ext cx="1981200" cy="822960"/>
          </a:xfrm>
          <a:prstGeom prst="rect">
            <a:avLst/>
          </a:prstGeom>
          <a:solidFill>
            <a:srgbClr val="FFFF00"/>
          </a:solidFill>
          <a:ln>
            <a:solidFill>
              <a:schemeClr val="bg2"/>
            </a:solidFill>
          </a:ln>
        </p:spPr>
        <p:txBody>
          <a:bodyPr wrap="square" rtlCol="0">
            <a:spAutoFit/>
          </a:bodyPr>
          <a:lstStyle/>
          <a:p>
            <a:pPr algn="ctr"/>
            <a:r>
              <a:rPr lang="en-US" sz="2400"/>
              <a:t>Căn lề</a:t>
            </a:r>
          </a:p>
        </p:txBody>
      </p:sp>
      <p:cxnSp>
        <p:nvCxnSpPr>
          <p:cNvPr id="7" name="Straight Arrow Connector 6">
            <a:extLst>
              <a:ext uri="{FF2B5EF4-FFF2-40B4-BE49-F238E27FC236}">
                <a16:creationId xmlns:a16="http://schemas.microsoft.com/office/drawing/2014/main" id="{4774B22A-0409-4D55-ADF3-9EA59D6EE015}"/>
              </a:ext>
            </a:extLst>
          </p:cNvPr>
          <p:cNvCxnSpPr>
            <a:cxnSpLocks/>
            <a:stCxn id="5" idx="2"/>
          </p:cNvCxnSpPr>
          <p:nvPr/>
        </p:nvCxnSpPr>
        <p:spPr>
          <a:xfrm flipH="1">
            <a:off x="1506220" y="3103336"/>
            <a:ext cx="276860" cy="1045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AA87DC2-8524-4915-ADC0-31CA9C9CA757}"/>
              </a:ext>
            </a:extLst>
          </p:cNvPr>
          <p:cNvCxnSpPr>
            <a:cxnSpLocks/>
          </p:cNvCxnSpPr>
          <p:nvPr/>
        </p:nvCxnSpPr>
        <p:spPr>
          <a:xfrm flipH="1">
            <a:off x="4356100" y="3076155"/>
            <a:ext cx="276860" cy="1045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0B6A7C-5275-4DD7-8BA3-719B90BFD7D6}"/>
              </a:ext>
            </a:extLst>
          </p:cNvPr>
          <p:cNvCxnSpPr>
            <a:cxnSpLocks/>
          </p:cNvCxnSpPr>
          <p:nvPr/>
        </p:nvCxnSpPr>
        <p:spPr>
          <a:xfrm flipH="1">
            <a:off x="2048034" y="3076155"/>
            <a:ext cx="5334952" cy="2050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588AAB-31E9-4880-A180-8B1E23935825}"/>
              </a:ext>
            </a:extLst>
          </p:cNvPr>
          <p:cNvCxnSpPr>
            <a:cxnSpLocks/>
          </p:cNvCxnSpPr>
          <p:nvPr/>
        </p:nvCxnSpPr>
        <p:spPr>
          <a:xfrm flipH="1">
            <a:off x="8476456" y="3076154"/>
            <a:ext cx="1772126" cy="1450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694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645</Words>
  <Application>Microsoft Office PowerPoint</Application>
  <PresentationFormat>Widescreen</PresentationFormat>
  <Paragraphs>65</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等线</vt:lpstr>
      <vt:lpstr>Arial</vt:lpstr>
      <vt:lpstr>Calibri</vt:lpstr>
      <vt:lpstr>Calibri Light</vt:lpstr>
      <vt:lpstr>Tahoma</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MyLaptop</cp:lastModifiedBy>
  <cp:revision>53</cp:revision>
  <dcterms:created xsi:type="dcterms:W3CDTF">2021-12-28T23:00:59Z</dcterms:created>
  <dcterms:modified xsi:type="dcterms:W3CDTF">2022-03-05T15:40:02Z</dcterms:modified>
</cp:coreProperties>
</file>