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notesMasterIdLst>
    <p:notesMasterId r:id="rId21"/>
  </p:notesMasterIdLst>
  <p:sldIdLst>
    <p:sldId id="279" r:id="rId2"/>
    <p:sldId id="258" r:id="rId3"/>
    <p:sldId id="260" r:id="rId4"/>
    <p:sldId id="257" r:id="rId5"/>
    <p:sldId id="261" r:id="rId6"/>
    <p:sldId id="262" r:id="rId7"/>
    <p:sldId id="264" r:id="rId8"/>
    <p:sldId id="265" r:id="rId9"/>
    <p:sldId id="267" r:id="rId10"/>
    <p:sldId id="268" r:id="rId11"/>
    <p:sldId id="269" r:id="rId12"/>
    <p:sldId id="270" r:id="rId13"/>
    <p:sldId id="266" r:id="rId14"/>
    <p:sldId id="280" r:id="rId15"/>
    <p:sldId id="274" r:id="rId16"/>
    <p:sldId id="275" r:id="rId17"/>
    <p:sldId id="276" r:id="rId18"/>
    <p:sldId id="282" r:id="rId19"/>
    <p:sldId id="306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1F1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7AB04-9B9E-4B77-B4A6-6F1B9ECB2A2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02DDC-E685-42F5-BCB2-31D297070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0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53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46B332-ECAD-4F13-ADB0-2F70BA12B7FF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27/09/2021 18:12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0DDE9B9-90BD-4385-98FD-101430E38874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036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75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6830" y="3416243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rgbClr val="000066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78659" y="24257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55699" y="756978"/>
            <a:ext cx="9875520" cy="1356360"/>
          </a:xfrm>
        </p:spPr>
        <p:txBody>
          <a:bodyPr>
            <a:normAutofit/>
          </a:bodyPr>
          <a:lstStyle>
            <a:lvl1pPr marL="0" indent="0" algn="ctr">
              <a:buNone/>
              <a:tabLst/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028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792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4337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8051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819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631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002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6683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164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5984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272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6906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63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896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6479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7553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3089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994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065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122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38763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082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96897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64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54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848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223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368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83376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67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3577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1F14F2"/>
              </a:buClr>
              <a:defRPr/>
            </a:lvl1pPr>
            <a:lvl2pPr>
              <a:buClr>
                <a:srgbClr val="1F14F2"/>
              </a:buClr>
              <a:defRPr/>
            </a:lvl2pPr>
            <a:lvl3pPr>
              <a:buClr>
                <a:srgbClr val="1F14F2"/>
              </a:buClr>
              <a:defRPr/>
            </a:lvl3pPr>
            <a:lvl4pPr>
              <a:buClr>
                <a:srgbClr val="1F14F2"/>
              </a:buClr>
              <a:defRPr/>
            </a:lvl4pPr>
            <a:lvl5pPr>
              <a:buClr>
                <a:srgbClr val="1F14F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5882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1F14F2"/>
              </a:buClr>
              <a:defRPr/>
            </a:lvl1pPr>
            <a:lvl2pPr>
              <a:buClr>
                <a:srgbClr val="1F14F2"/>
              </a:buClr>
              <a:defRPr/>
            </a:lvl2pPr>
            <a:lvl3pPr>
              <a:buClr>
                <a:srgbClr val="1F14F2"/>
              </a:buClr>
              <a:defRPr/>
            </a:lvl3pPr>
            <a:lvl4pPr>
              <a:buClr>
                <a:srgbClr val="1F14F2"/>
              </a:buClr>
              <a:defRPr/>
            </a:lvl4pPr>
            <a:lvl5pPr>
              <a:buClr>
                <a:srgbClr val="1F14F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999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64913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4644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65AF-2FD9-41CB-BC53-F22C50CA53F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6F4D-1D06-4CC3-A4AB-EB7CD1B3E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417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65AF-2FD9-41CB-BC53-F22C50CA53F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6F4D-1D06-4CC3-A4AB-EB7CD1B3E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13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65AF-2FD9-41CB-BC53-F22C50CA53F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6F4D-1D06-4CC3-A4AB-EB7CD1B3E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286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1272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7602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0068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9635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4826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81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76641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9987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5207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651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0204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9275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143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3963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0847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2701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737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0674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65AF-2FD9-41CB-BC53-F22C50CA53F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6F4D-1D06-4CC3-A4AB-EB7CD1B3E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276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65AF-2FD9-41CB-BC53-F22C50CA53F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6F4D-1D06-4CC3-A4AB-EB7CD1B3E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314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65AF-2FD9-41CB-BC53-F22C50CA53F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6F4D-1D06-4CC3-A4AB-EB7CD1B3E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208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65AF-2FD9-41CB-BC53-F22C50CA53F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6F4D-1D06-4CC3-A4AB-EB7CD1B3E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987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2173C4-1986-450D-AC7E-0ECA4099E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02594DB-D89A-49B6-94B5-BDB061394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460B8C-8B39-4BAA-B2E7-BAEF2EE6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6BB4B0-C0F5-4FDA-A785-AA2129DF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8B6068-9E88-4E07-917E-1B5AEAC6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04341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733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344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824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71450" indent="-171450" algn="l">
              <a:buClr>
                <a:srgbClr val="000066"/>
              </a:buClr>
              <a:buFont typeface="Arial" panose="020B0604020202020204" pitchFamily="34" charset="0"/>
              <a:buChar char="•"/>
              <a:defRPr sz="1200">
                <a:solidFill>
                  <a:srgbClr val="000066"/>
                </a:solidFill>
              </a:defRPr>
            </a:lvl1pPr>
          </a:lstStyle>
          <a:p>
            <a:fld id="{84A765AF-2FD9-41CB-BC53-F22C50CA53F4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71450" indent="-171450" algn="ctr">
              <a:buClr>
                <a:srgbClr val="000066"/>
              </a:buClr>
              <a:buFont typeface="Arial" panose="020B0604020202020204" pitchFamily="34" charset="0"/>
              <a:buChar char="•"/>
              <a:defRPr sz="1200">
                <a:solidFill>
                  <a:srgbClr val="00006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71450" indent="-171450" algn="r">
              <a:buClr>
                <a:srgbClr val="000066"/>
              </a:buClr>
              <a:buFont typeface="Arial" panose="020B0604020202020204" pitchFamily="34" charset="0"/>
              <a:buChar char="•"/>
              <a:defRPr sz="1200">
                <a:solidFill>
                  <a:srgbClr val="000066"/>
                </a:solidFill>
              </a:defRPr>
            </a:lvl1pPr>
          </a:lstStyle>
          <a:p>
            <a:fld id="{D8916F4D-1D06-4CC3-A4AB-EB7CD1B3E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2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59" r:id="rId3"/>
    <p:sldLayoutId id="2147483756" r:id="rId4"/>
    <p:sldLayoutId id="2147483751" r:id="rId5"/>
    <p:sldLayoutId id="2147483750" r:id="rId6"/>
    <p:sldLayoutId id="2147483749" r:id="rId7"/>
    <p:sldLayoutId id="2147483748" r:id="rId8"/>
    <p:sldLayoutId id="2147483745" r:id="rId9"/>
    <p:sldLayoutId id="2147483744" r:id="rId10"/>
    <p:sldLayoutId id="2147483736" r:id="rId11"/>
    <p:sldLayoutId id="2147483735" r:id="rId12"/>
    <p:sldLayoutId id="2147483734" r:id="rId13"/>
    <p:sldLayoutId id="2147483733" r:id="rId14"/>
    <p:sldLayoutId id="2147483732" r:id="rId15"/>
    <p:sldLayoutId id="2147483731" r:id="rId16"/>
    <p:sldLayoutId id="2147483730" r:id="rId17"/>
    <p:sldLayoutId id="2147483729" r:id="rId18"/>
    <p:sldLayoutId id="2147483728" r:id="rId19"/>
    <p:sldLayoutId id="2147483727" r:id="rId20"/>
    <p:sldLayoutId id="2147483726" r:id="rId21"/>
    <p:sldLayoutId id="2147483725" r:id="rId22"/>
    <p:sldLayoutId id="2147483724" r:id="rId23"/>
    <p:sldLayoutId id="2147483723" r:id="rId24"/>
    <p:sldLayoutId id="2147483722" r:id="rId25"/>
    <p:sldLayoutId id="2147483721" r:id="rId26"/>
    <p:sldLayoutId id="2147483720" r:id="rId27"/>
    <p:sldLayoutId id="2147483719" r:id="rId28"/>
    <p:sldLayoutId id="2147483718" r:id="rId29"/>
    <p:sldLayoutId id="2147483717" r:id="rId30"/>
    <p:sldLayoutId id="2147483716" r:id="rId31"/>
    <p:sldLayoutId id="2147483715" r:id="rId32"/>
    <p:sldLayoutId id="2147483714" r:id="rId33"/>
    <p:sldLayoutId id="2147483713" r:id="rId34"/>
    <p:sldLayoutId id="2147483712" r:id="rId35"/>
    <p:sldLayoutId id="2147483711" r:id="rId36"/>
    <p:sldLayoutId id="2147483710" r:id="rId37"/>
    <p:sldLayoutId id="2147483709" r:id="rId38"/>
    <p:sldLayoutId id="214748370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58" r:id="rId45"/>
    <p:sldLayoutId id="2147483757" r:id="rId46"/>
    <p:sldLayoutId id="2147483755" r:id="rId47"/>
    <p:sldLayoutId id="2147483754" r:id="rId48"/>
    <p:sldLayoutId id="2147483753" r:id="rId49"/>
    <p:sldLayoutId id="2147483752" r:id="rId50"/>
    <p:sldLayoutId id="2147483747" r:id="rId51"/>
    <p:sldLayoutId id="2147483746" r:id="rId52"/>
    <p:sldLayoutId id="2147483743" r:id="rId53"/>
    <p:sldLayoutId id="2147483742" r:id="rId54"/>
    <p:sldLayoutId id="2147483741" r:id="rId55"/>
    <p:sldLayoutId id="2147483740" r:id="rId56"/>
    <p:sldLayoutId id="2147483739" r:id="rId57"/>
    <p:sldLayoutId id="2147483738" r:id="rId58"/>
    <p:sldLayoutId id="2147483737" r:id="rId59"/>
    <p:sldLayoutId id="2147483704" r:id="rId60"/>
    <p:sldLayoutId id="2147483705" r:id="rId61"/>
    <p:sldLayoutId id="2147483706" r:id="rId62"/>
    <p:sldLayoutId id="2147483707" r:id="rId63"/>
    <p:sldLayoutId id="2147483760" r:id="rId64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Clr>
          <a:srgbClr val="000066"/>
        </a:buClr>
        <a:buFont typeface="Arial" panose="020B0604020202020204" pitchFamily="34" charset="0"/>
        <a:buNone/>
        <a:defRPr sz="4400" kern="1200">
          <a:solidFill>
            <a:srgbClr val="000066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rgbClr val="000066"/>
        </a:buClr>
        <a:buSzPct val="80000"/>
        <a:buFont typeface="Arial" panose="020B0604020202020204" pitchFamily="34" charset="0"/>
        <a:buChar char="•"/>
        <a:defRPr sz="2200" kern="1200">
          <a:solidFill>
            <a:srgbClr val="000066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66"/>
        </a:buClr>
        <a:buSzPct val="80000"/>
        <a:buFont typeface="Arial" panose="020B0604020202020204" pitchFamily="34" charset="0"/>
        <a:buChar char="•"/>
        <a:defRPr sz="2000" kern="1200">
          <a:solidFill>
            <a:srgbClr val="000066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66"/>
        </a:buClr>
        <a:buSzPct val="80000"/>
        <a:buFont typeface="Arial" panose="020B0604020202020204" pitchFamily="34" charset="0"/>
        <a:buChar char="•"/>
        <a:defRPr sz="1800" kern="1200">
          <a:solidFill>
            <a:srgbClr val="000066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66"/>
        </a:buClr>
        <a:buSzPct val="80000"/>
        <a:buFont typeface="Arial" panose="020B0604020202020204" pitchFamily="34" charset="0"/>
        <a:buChar char="•"/>
        <a:defRPr sz="1600" kern="1200">
          <a:solidFill>
            <a:srgbClr val="000066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66"/>
        </a:buClr>
        <a:buSzPct val="80000"/>
        <a:buFont typeface="Arial" panose="020B0604020202020204" pitchFamily="34" charset="0"/>
        <a:buChar char="•"/>
        <a:defRPr sz="1600" kern="1200">
          <a:solidFill>
            <a:srgbClr val="000066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DE7D0FC-DF44-462C-AEBF-24653A1AF1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图片 85">
            <a:extLst>
              <a:ext uri="{FF2B5EF4-FFF2-40B4-BE49-F238E27FC236}">
                <a16:creationId xmlns:a16="http://schemas.microsoft.com/office/drawing/2014/main" id="{D7B7CFE0-8F74-4D40-B347-BFA6E69AF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764" y="4236827"/>
            <a:ext cx="1743607" cy="2688569"/>
          </a:xfrm>
          <a:prstGeom prst="rect">
            <a:avLst/>
          </a:prstGeom>
        </p:spPr>
      </p:pic>
      <p:sp>
        <p:nvSpPr>
          <p:cNvPr id="30" name="TextBox 26">
            <a:extLst>
              <a:ext uri="{FF2B5EF4-FFF2-40B4-BE49-F238E27FC236}">
                <a16:creationId xmlns:a16="http://schemas.microsoft.com/office/drawing/2014/main" id="{E5565EFF-784E-4143-93E7-5B9EF2C133B1}"/>
              </a:ext>
            </a:extLst>
          </p:cNvPr>
          <p:cNvSpPr txBox="1"/>
          <p:nvPr/>
        </p:nvSpPr>
        <p:spPr>
          <a:xfrm>
            <a:off x="3030082" y="475287"/>
            <a:ext cx="6559354" cy="83099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4600" b="1">
                <a:solidFill>
                  <a:srgbClr val="00206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TIN HỌC 5 – TUẦN 5</a:t>
            </a:r>
            <a:endParaRPr lang="zh-CN" altLang="en-US" sz="4600" b="1" dirty="0">
              <a:solidFill>
                <a:srgbClr val="002060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7" name="TextBox 33">
            <a:extLst>
              <a:ext uri="{FF2B5EF4-FFF2-40B4-BE49-F238E27FC236}">
                <a16:creationId xmlns:a16="http://schemas.microsoft.com/office/drawing/2014/main" id="{F46EBE4B-7F3B-40BA-B448-DD8563431909}"/>
              </a:ext>
            </a:extLst>
          </p:cNvPr>
          <p:cNvSpPr txBox="1"/>
          <p:nvPr/>
        </p:nvSpPr>
        <p:spPr>
          <a:xfrm>
            <a:off x="1994688" y="2454561"/>
            <a:ext cx="8396935" cy="17211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4600" b="1" i="1" err="1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Bài</a:t>
            </a:r>
            <a:r>
              <a:rPr lang="en-US" altLang="zh-CN" sz="4600" b="1" i="1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 1: Những gì em đã biết (Tiết 1)</a:t>
            </a:r>
          </a:p>
          <a:p>
            <a:pPr algn="ctr">
              <a:lnSpc>
                <a:spcPct val="150000"/>
              </a:lnSpc>
            </a:pPr>
            <a:r>
              <a:rPr lang="en-US" sz="4400" b="1" i="1"/>
              <a:t>SGK trang 37</a:t>
            </a:r>
          </a:p>
        </p:txBody>
      </p:sp>
      <p:pic>
        <p:nvPicPr>
          <p:cNvPr id="72" name="图片 71">
            <a:extLst>
              <a:ext uri="{FF2B5EF4-FFF2-40B4-BE49-F238E27FC236}">
                <a16:creationId xmlns:a16="http://schemas.microsoft.com/office/drawing/2014/main" id="{850A5876-3BA9-4032-8245-0ED5D0708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7173" y="3472290"/>
            <a:ext cx="3456732" cy="3865199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A2194861-2222-4D37-9B9B-DA1A254D7B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0082" y="4321187"/>
            <a:ext cx="1463167" cy="2822693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5FC71F64-3410-42A9-9E39-E271253644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405" y="3980458"/>
            <a:ext cx="1639966" cy="3164098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B67111E5-442F-4BB3-991F-4282255F3A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0713" y="4462795"/>
            <a:ext cx="1743607" cy="2682472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58E96149-7108-426E-AFF5-2E663D5FB0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3230" y="4565929"/>
            <a:ext cx="2182557" cy="2243522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9FD36772-EA3B-4D1A-81FF-32149C6DA4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9363" y="4394495"/>
            <a:ext cx="1548518" cy="2767824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276FA5E7-F07A-43BF-BDC4-E590B27671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1151" y="6064329"/>
            <a:ext cx="737680" cy="75597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E894F360-A9F0-4A42-80D8-3D9FFE35D2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4565" y="6145952"/>
            <a:ext cx="597460" cy="1054699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573CC78A-1868-4003-9BAB-23A2A99A485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08653" y="5449395"/>
            <a:ext cx="676715" cy="1682642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CE5CD477-71C6-4665-9EDE-6D2F17F98C1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38056" y="5661773"/>
            <a:ext cx="609653" cy="1524132"/>
          </a:xfrm>
          <a:prstGeom prst="rect">
            <a:avLst/>
          </a:prstGeom>
        </p:spPr>
      </p:pic>
      <p:pic>
        <p:nvPicPr>
          <p:cNvPr id="82" name="图片 81">
            <a:extLst>
              <a:ext uri="{FF2B5EF4-FFF2-40B4-BE49-F238E27FC236}">
                <a16:creationId xmlns:a16="http://schemas.microsoft.com/office/drawing/2014/main" id="{58992810-63D7-49DD-A8BD-9D01A1A262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40342" y="6076357"/>
            <a:ext cx="731583" cy="755970"/>
          </a:xfrm>
          <a:prstGeom prst="rect">
            <a:avLst/>
          </a:prstGeom>
        </p:spPr>
      </p:pic>
      <p:pic>
        <p:nvPicPr>
          <p:cNvPr id="83" name="图片 82">
            <a:extLst>
              <a:ext uri="{FF2B5EF4-FFF2-40B4-BE49-F238E27FC236}">
                <a16:creationId xmlns:a16="http://schemas.microsoft.com/office/drawing/2014/main" id="{563B4DB3-D2BA-425E-98E8-5DF204D9EF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8903" y="5322950"/>
            <a:ext cx="676715" cy="1682642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id="{F8DDBB8E-C196-48CE-B0CD-E27BB50E76E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99235" y="5688003"/>
            <a:ext cx="1268078" cy="1542422"/>
          </a:xfrm>
          <a:prstGeom prst="rect">
            <a:avLst/>
          </a:prstGeom>
        </p:spPr>
      </p:pic>
      <p:pic>
        <p:nvPicPr>
          <p:cNvPr id="85" name="图片 84">
            <a:extLst>
              <a:ext uri="{FF2B5EF4-FFF2-40B4-BE49-F238E27FC236}">
                <a16:creationId xmlns:a16="http://schemas.microsoft.com/office/drawing/2014/main" id="{51FF7851-CDDA-473D-88C3-17B78A88CA0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96366" y="3460495"/>
            <a:ext cx="3456732" cy="3865199"/>
          </a:xfrm>
          <a:prstGeom prst="rect">
            <a:avLst/>
          </a:prstGeom>
        </p:spPr>
      </p:pic>
      <p:pic>
        <p:nvPicPr>
          <p:cNvPr id="89" name="图片 88">
            <a:extLst>
              <a:ext uri="{FF2B5EF4-FFF2-40B4-BE49-F238E27FC236}">
                <a16:creationId xmlns:a16="http://schemas.microsoft.com/office/drawing/2014/main" id="{1CFE319A-FCDD-47D0-AC3C-44B7D3764D0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0018" y="3315610"/>
            <a:ext cx="1353429" cy="4267570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id="{4F6E7E33-6BAC-43A3-ACD9-A22B8B77B07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3327" y="1759755"/>
            <a:ext cx="1164437" cy="1201016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9EA91EAB-2198-4BCD-A454-68512A1A497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88525" y="3069919"/>
            <a:ext cx="1353429" cy="4267570"/>
          </a:xfrm>
          <a:prstGeom prst="rect">
            <a:avLst/>
          </a:prstGeom>
        </p:spPr>
      </p:pic>
      <p:sp>
        <p:nvSpPr>
          <p:cNvPr id="29" name="TextBox 26">
            <a:extLst>
              <a:ext uri="{FF2B5EF4-FFF2-40B4-BE49-F238E27FC236}">
                <a16:creationId xmlns:a16="http://schemas.microsoft.com/office/drawing/2014/main" id="{E5565EFF-784E-4143-93E7-5B9EF2C133B1}"/>
              </a:ext>
            </a:extLst>
          </p:cNvPr>
          <p:cNvSpPr txBox="1"/>
          <p:nvPr/>
        </p:nvSpPr>
        <p:spPr>
          <a:xfrm>
            <a:off x="1285875" y="1507057"/>
            <a:ext cx="10372725" cy="83099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4600" b="1">
                <a:solidFill>
                  <a:srgbClr val="C00000"/>
                </a:solidFill>
                <a:ea typeface="微软雅黑" panose="020B0503020204020204" pitchFamily="34" charset="-122"/>
              </a:rPr>
              <a:t>CHỦ ĐỀ 2 - SOẠN THẢO VĂN BẢN</a:t>
            </a:r>
            <a:endParaRPr lang="zh-CN" altLang="en-US" sz="4600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700881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844877" y="294913"/>
            <a:ext cx="6680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66"/>
                </a:solidFill>
              </a:rPr>
              <a:t>Chèn tranh ảnh vào văn bản</a:t>
            </a:r>
            <a:endParaRPr lang="en-US" sz="3600" b="1" dirty="0">
              <a:solidFill>
                <a:srgbClr val="000066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6CDC2E-085B-4567-8F17-C5A937EFB9DF}"/>
              </a:ext>
            </a:extLst>
          </p:cNvPr>
          <p:cNvGrpSpPr/>
          <p:nvPr/>
        </p:nvGrpSpPr>
        <p:grpSpPr>
          <a:xfrm>
            <a:off x="4034400" y="1182235"/>
            <a:ext cx="7862325" cy="5275872"/>
            <a:chOff x="2090225" y="1544028"/>
            <a:chExt cx="7862325" cy="52758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00"/>
            <a:stretch/>
          </p:blipFill>
          <p:spPr bwMode="auto">
            <a:xfrm>
              <a:off x="2090225" y="1544028"/>
              <a:ext cx="7862325" cy="5275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56"/>
            <p:cNvSpPr/>
            <p:nvPr/>
          </p:nvSpPr>
          <p:spPr>
            <a:xfrm>
              <a:off x="2897658" y="1724671"/>
              <a:ext cx="486785" cy="2442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441594" y="1981024"/>
              <a:ext cx="405506" cy="4416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6823633" y="3707497"/>
            <a:ext cx="895350" cy="9328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8915400" y="6000749"/>
            <a:ext cx="733425" cy="3048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llout: Line 3">
            <a:extLst>
              <a:ext uri="{FF2B5EF4-FFF2-40B4-BE49-F238E27FC236}">
                <a16:creationId xmlns:a16="http://schemas.microsoft.com/office/drawing/2014/main" id="{5970FBE1-FEA8-4913-AC14-9B59A957F022}"/>
              </a:ext>
            </a:extLst>
          </p:cNvPr>
          <p:cNvSpPr/>
          <p:nvPr/>
        </p:nvSpPr>
        <p:spPr>
          <a:xfrm>
            <a:off x="361951" y="1840079"/>
            <a:ext cx="2943224" cy="809645"/>
          </a:xfrm>
          <a:prstGeom prst="borderCallout1">
            <a:avLst>
              <a:gd name="adj1" fmla="val 49086"/>
              <a:gd name="adj2" fmla="val 100238"/>
              <a:gd name="adj3" fmla="val -29626"/>
              <a:gd name="adj4" fmla="val 1562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Trong thẻ </a:t>
            </a:r>
            <a:r>
              <a:rPr 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chọn </a:t>
            </a:r>
            <a:r>
              <a:rPr 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</a:t>
            </a:r>
          </a:p>
        </p:txBody>
      </p:sp>
      <p:sp>
        <p:nvSpPr>
          <p:cNvPr id="15" name="Callout: Line 14">
            <a:extLst>
              <a:ext uri="{FF2B5EF4-FFF2-40B4-BE49-F238E27FC236}">
                <a16:creationId xmlns:a16="http://schemas.microsoft.com/office/drawing/2014/main" id="{AB63F510-4997-42F0-80DB-866C9713B064}"/>
              </a:ext>
            </a:extLst>
          </p:cNvPr>
          <p:cNvSpPr/>
          <p:nvPr/>
        </p:nvSpPr>
        <p:spPr>
          <a:xfrm>
            <a:off x="361951" y="3163306"/>
            <a:ext cx="2943224" cy="1651594"/>
          </a:xfrm>
          <a:prstGeom prst="borderCallout1">
            <a:avLst>
              <a:gd name="adj1" fmla="val 49086"/>
              <a:gd name="adj2" fmla="val 100238"/>
              <a:gd name="adj3" fmla="val 55127"/>
              <a:gd name="adj4" fmla="val 2209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Trong cửa sổ </a:t>
            </a:r>
            <a:r>
              <a:rPr 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Picture</a:t>
            </a:r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nháy chuột lên ảnh muốn chèn vào văn bản.</a:t>
            </a:r>
            <a:endParaRPr lang="en-US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C72BE51A-D5A5-4A08-AE7C-752B9E2C492E}"/>
              </a:ext>
            </a:extLst>
          </p:cNvPr>
          <p:cNvSpPr/>
          <p:nvPr/>
        </p:nvSpPr>
        <p:spPr>
          <a:xfrm>
            <a:off x="361951" y="5296881"/>
            <a:ext cx="2943224" cy="1008669"/>
          </a:xfrm>
          <a:prstGeom prst="borderCallout1">
            <a:avLst>
              <a:gd name="adj1" fmla="val 49086"/>
              <a:gd name="adj2" fmla="val 100238"/>
              <a:gd name="adj3" fmla="val 91152"/>
              <a:gd name="adj4" fmla="val 29022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Chọn </a:t>
            </a:r>
            <a:r>
              <a:rPr 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</a:t>
            </a:r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chèn ảnh.</a:t>
            </a:r>
            <a:endParaRPr lang="en-US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48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98"/>
          <a:stretch/>
        </p:blipFill>
        <p:spPr bwMode="auto">
          <a:xfrm>
            <a:off x="3333750" y="1353298"/>
            <a:ext cx="8458200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18004" y="374968"/>
            <a:ext cx="5895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66"/>
                </a:solidFill>
              </a:rPr>
              <a:t>Chèn bảng trong văn bản</a:t>
            </a:r>
            <a:endParaRPr lang="en-US" sz="3600" b="1" dirty="0">
              <a:solidFill>
                <a:srgbClr val="0000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95717" y="1584279"/>
            <a:ext cx="406296" cy="267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11463" y="1851407"/>
            <a:ext cx="406296" cy="6339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llout: Line 14">
            <a:extLst>
              <a:ext uri="{FF2B5EF4-FFF2-40B4-BE49-F238E27FC236}">
                <a16:creationId xmlns:a16="http://schemas.microsoft.com/office/drawing/2014/main" id="{66274D1C-69B1-4607-9599-B5C394A51DDC}"/>
              </a:ext>
            </a:extLst>
          </p:cNvPr>
          <p:cNvSpPr/>
          <p:nvPr/>
        </p:nvSpPr>
        <p:spPr>
          <a:xfrm>
            <a:off x="361951" y="1840080"/>
            <a:ext cx="2856053" cy="779296"/>
          </a:xfrm>
          <a:prstGeom prst="borderCallout1">
            <a:avLst>
              <a:gd name="adj1" fmla="val 49086"/>
              <a:gd name="adj2" fmla="val 100238"/>
              <a:gd name="adj3" fmla="val -260"/>
              <a:gd name="adj4" fmla="val 13728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Trong thẻ </a:t>
            </a:r>
            <a:r>
              <a:rPr 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chọn </a:t>
            </a:r>
            <a:r>
              <a:rPr 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D0337975-A7B0-451D-9DDD-B162EAABF9C7}"/>
              </a:ext>
            </a:extLst>
          </p:cNvPr>
          <p:cNvSpPr/>
          <p:nvPr/>
        </p:nvSpPr>
        <p:spPr>
          <a:xfrm>
            <a:off x="361951" y="3163306"/>
            <a:ext cx="2856053" cy="2742194"/>
          </a:xfrm>
          <a:prstGeom prst="borderCallout1">
            <a:avLst>
              <a:gd name="adj1" fmla="val 49086"/>
              <a:gd name="adj2" fmla="val 100238"/>
              <a:gd name="adj3" fmla="val 9277"/>
              <a:gd name="adj4" fmla="val 1482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Di chuyển con trỏ chuột vào vùng có các ô vuông để chọn số dòng và số cột. Nháy chuột để chèn bảng vào trang soạn thảo. </a:t>
            </a:r>
            <a:endParaRPr lang="en-US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19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8958" y="457200"/>
            <a:ext cx="50895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>
                <a:solidFill>
                  <a:srgbClr val="000066"/>
                </a:solidFill>
              </a:rPr>
              <a:t>Căn </a:t>
            </a:r>
            <a:r>
              <a:rPr lang="en-US" sz="3600" b="1" err="1">
                <a:solidFill>
                  <a:srgbClr val="000066"/>
                </a:solidFill>
              </a:rPr>
              <a:t>lề</a:t>
            </a:r>
            <a:r>
              <a:rPr lang="en-US" sz="3600" b="1">
                <a:solidFill>
                  <a:srgbClr val="000066"/>
                </a:solidFill>
              </a:rPr>
              <a:t> trong văn </a:t>
            </a:r>
            <a:r>
              <a:rPr lang="en-US" sz="3600" b="1" dirty="0" err="1">
                <a:solidFill>
                  <a:srgbClr val="000066"/>
                </a:solidFill>
              </a:rPr>
              <a:t>bản</a:t>
            </a:r>
            <a:endParaRPr lang="en-US" sz="3600" b="1" dirty="0">
              <a:solidFill>
                <a:srgbClr val="00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2"/>
          <a:stretch/>
        </p:blipFill>
        <p:spPr>
          <a:xfrm>
            <a:off x="1625184" y="1371484"/>
            <a:ext cx="9291405" cy="5029316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 rot="10800000">
            <a:off x="443358" y="2782420"/>
            <a:ext cx="2718434" cy="2246779"/>
          </a:xfrm>
          <a:prstGeom prst="wedgeEllipseCallout">
            <a:avLst>
              <a:gd name="adj1" fmla="val -99213"/>
              <a:gd name="adj2" fmla="val 1757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7865470" y="2148272"/>
            <a:ext cx="3161792" cy="1701444"/>
          </a:xfrm>
          <a:prstGeom prst="wedgeEllipseCallout">
            <a:avLst>
              <a:gd name="adj1" fmla="val -154623"/>
              <a:gd name="adj2" fmla="val -539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2800" b="1" dirty="0">
                <a:solidFill>
                  <a:schemeClr val="tx1"/>
                </a:solidFill>
                <a:latin typeface="time new roman"/>
              </a:rPr>
              <a:t> 2: </a:t>
            </a:r>
            <a:r>
              <a:rPr lang="en-US" sz="2800" b="1" dirty="0" err="1">
                <a:solidFill>
                  <a:schemeClr val="tx1"/>
                </a:solidFill>
                <a:latin typeface="time new roman"/>
              </a:rPr>
              <a:t>Chọn</a:t>
            </a:r>
            <a:r>
              <a:rPr lang="en-US" sz="28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 new roman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 new roman"/>
              </a:rPr>
              <a:t>kiểu</a:t>
            </a:r>
            <a:r>
              <a:rPr lang="en-US" sz="28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 new roman"/>
              </a:rPr>
              <a:t>căn</a:t>
            </a:r>
            <a:r>
              <a:rPr lang="en-US" sz="28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 new roman"/>
              </a:rPr>
              <a:t>lề</a:t>
            </a:r>
            <a:endParaRPr lang="en-US" sz="28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75" y="2982336"/>
            <a:ext cx="23925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Bước</a:t>
            </a:r>
            <a:r>
              <a:rPr lang="en-US" sz="2800" b="1" dirty="0"/>
              <a:t> 1: </a:t>
            </a:r>
            <a:r>
              <a:rPr lang="en-US" sz="2800" b="1" err="1"/>
              <a:t>Chọn</a:t>
            </a:r>
            <a:r>
              <a:rPr lang="en-US" sz="2800" b="1"/>
              <a:t> </a:t>
            </a:r>
            <a:r>
              <a:rPr lang="en-US" sz="2800" b="1">
                <a:solidFill>
                  <a:srgbClr val="FF0000"/>
                </a:solidFill>
              </a:rPr>
              <a:t>phần văn </a:t>
            </a:r>
            <a:r>
              <a:rPr lang="en-US" sz="2800" b="1" dirty="0" err="1">
                <a:solidFill>
                  <a:srgbClr val="FF0000"/>
                </a:solidFill>
              </a:rPr>
              <a:t>bản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/>
              <a:t>cần</a:t>
            </a:r>
            <a:r>
              <a:rPr lang="en-US" sz="2800" b="1" dirty="0"/>
              <a:t> </a:t>
            </a:r>
            <a:r>
              <a:rPr lang="en-US" sz="2800" b="1" dirty="0" err="1"/>
              <a:t>căn</a:t>
            </a:r>
            <a:r>
              <a:rPr lang="en-US" sz="2800" b="1" dirty="0"/>
              <a:t> </a:t>
            </a:r>
            <a:r>
              <a:rPr lang="en-US" sz="2800" b="1" dirty="0" err="1"/>
              <a:t>lề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946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18" y="259976"/>
            <a:ext cx="11499400" cy="70821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00066"/>
                </a:solidFill>
              </a:rPr>
              <a:t>3a</a:t>
            </a:r>
            <a:r>
              <a:rPr lang="en-US" b="1" dirty="0">
                <a:solidFill>
                  <a:srgbClr val="000066"/>
                </a:solidFill>
              </a:rPr>
              <a:t>) </a:t>
            </a:r>
            <a:r>
              <a:rPr lang="vi-VN" b="1" dirty="0">
                <a:solidFill>
                  <a:srgbClr val="000066"/>
                </a:solidFill>
              </a:rPr>
              <a:t>Để di chuyển một phần văn bản đến vị trí mới</a:t>
            </a:r>
            <a:r>
              <a:rPr lang="en-US" b="1" dirty="0">
                <a:solidFill>
                  <a:srgbClr val="000066"/>
                </a:solidFill>
              </a:rPr>
              <a:t>, ta </a:t>
            </a:r>
            <a:r>
              <a:rPr lang="en-US" b="1" dirty="0" err="1">
                <a:solidFill>
                  <a:srgbClr val="000066"/>
                </a:solidFill>
              </a:rPr>
              <a:t>làm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thế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nào</a:t>
            </a:r>
            <a:r>
              <a:rPr lang="en-US" b="1" dirty="0">
                <a:solidFill>
                  <a:srgbClr val="000066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694" y="968188"/>
            <a:ext cx="10986247" cy="5325036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vi-VN" sz="2800" dirty="0"/>
              <a:t>Chọn phần văn bản cần di chuyển.</a:t>
            </a:r>
          </a:p>
          <a:p>
            <a:pPr marL="502920" indent="-457200">
              <a:buFont typeface="+mj-lt"/>
              <a:buAutoNum type="arabicPeriod"/>
            </a:pPr>
            <a:r>
              <a:rPr lang="vi-VN" sz="2800" dirty="0"/>
              <a:t>Nháy chuột phải chọn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b="1" dirty="0">
                <a:solidFill>
                  <a:srgbClr val="FF0000"/>
                </a:solidFill>
              </a:rPr>
              <a:t>Cut</a:t>
            </a:r>
            <a:r>
              <a:rPr lang="vi-VN" sz="2800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  <a:p>
            <a:pPr marL="502920" indent="-457200">
              <a:buFont typeface="+mj-lt"/>
              <a:buAutoNum type="arabicPeriod"/>
            </a:pPr>
            <a:endParaRPr lang="en-US" sz="2800" dirty="0">
              <a:solidFill>
                <a:srgbClr val="FF0000"/>
              </a:solidFill>
            </a:endParaRPr>
          </a:p>
          <a:p>
            <a:pPr marL="502920" indent="-457200">
              <a:buFont typeface="+mj-lt"/>
              <a:buAutoNum type="arabicPeriod"/>
            </a:pPr>
            <a:endParaRPr lang="en-US" sz="2800" dirty="0">
              <a:solidFill>
                <a:srgbClr val="FF0000"/>
              </a:solidFill>
            </a:endParaRPr>
          </a:p>
          <a:p>
            <a:pPr marL="502920" indent="-457200">
              <a:buFont typeface="+mj-lt"/>
              <a:buAutoNum type="arabicPeriod"/>
            </a:pPr>
            <a:endParaRPr lang="en-US" sz="2800" dirty="0">
              <a:solidFill>
                <a:srgbClr val="FF0000"/>
              </a:solidFill>
            </a:endParaRPr>
          </a:p>
          <a:p>
            <a:pPr marL="502920" indent="-457200">
              <a:buFont typeface="+mj-lt"/>
              <a:buAutoNum type="arabicPeriod"/>
            </a:pPr>
            <a:r>
              <a:rPr lang="vi-VN" sz="2800" dirty="0"/>
              <a:t>Di chuyển con trỏ chuột đến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trí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vi-VN" sz="2800" dirty="0"/>
              <a:t>.</a:t>
            </a:r>
          </a:p>
          <a:p>
            <a:pPr marL="502920" indent="-457200">
              <a:buFont typeface="+mj-lt"/>
              <a:buAutoNum type="arabicPeriod"/>
            </a:pPr>
            <a:r>
              <a:rPr lang="vi-VN" sz="2800" dirty="0"/>
              <a:t>Nháy chuột phải chọn </a:t>
            </a:r>
            <a:r>
              <a:rPr lang="vi-VN" sz="2800" b="1" dirty="0">
                <a:solidFill>
                  <a:srgbClr val="FF0000"/>
                </a:solidFill>
              </a:rPr>
              <a:t>Paste.</a:t>
            </a:r>
          </a:p>
          <a:p>
            <a:pPr marL="502920" indent="-45720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72" b="89474" l="1441" r="96542">
                        <a14:foregroundMark x1="2882" y1="21053" x2="95677" y2="29825"/>
                        <a14:foregroundMark x1="4323" y1="71930" x2="95677" y2="70175"/>
                        <a14:foregroundMark x1="27378" y1="45614" x2="29683" y2="57895"/>
                        <a14:foregroundMark x1="61960" y1="52632" x2="64553" y2="57895"/>
                        <a14:foregroundMark x1="43516" y1="42105" x2="44957" y2="59649"/>
                        <a14:foregroundMark x1="49280" y1="57895" x2="47262" y2="63158"/>
                        <a14:foregroundMark x1="92795" y1="57895" x2="73199" y2="66667"/>
                        <a14:foregroundMark x1="72911" y1="77193" x2="95965" y2="73684"/>
                        <a14:foregroundMark x1="3170" y1="42105" x2="3170" y2="64912"/>
                        <a14:foregroundMark x1="2882" y1="73684" x2="4323" y2="77193"/>
                        <a14:foregroundMark x1="96542" y1="52632" x2="95677" y2="6315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649030" y="912410"/>
            <a:ext cx="3352800" cy="54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5" b="98450" l="1000" r="96250">
                        <a14:foregroundMark x1="4250" y1="3876" x2="96250" y2="5426"/>
                        <a14:foregroundMark x1="53500" y1="11240" x2="59250" y2="79457"/>
                        <a14:foregroundMark x1="83500" y1="19380" x2="66750" y2="86047"/>
                        <a14:foregroundMark x1="90250" y1="22868" x2="86250" y2="85271"/>
                        <a14:foregroundMark x1="52250" y1="78682" x2="91000" y2="94186"/>
                        <a14:foregroundMark x1="87250" y1="98450" x2="60750" y2="95736"/>
                        <a14:foregroundMark x1="7500" y1="12791" x2="36000" y2="9690"/>
                        <a14:foregroundMark x1="1000" y1="8527" x2="8000" y2="8527"/>
                        <a14:foregroundMark x1="53500" y1="1938" x2="90250" y2="77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618667" y="1511113"/>
            <a:ext cx="3849560" cy="2224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46" b="96476" l="5986" r="90493">
                        <a14:foregroundMark x1="5986" y1="4846" x2="5986" y2="12335"/>
                        <a14:foregroundMark x1="16901" y1="8811" x2="52465" y2="90308"/>
                        <a14:foregroundMark x1="88028" y1="11894" x2="90493" y2="93392"/>
                        <a14:foregroundMark x1="65493" y1="47577" x2="11620" y2="9647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62350" y="4229051"/>
            <a:ext cx="2705100" cy="216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25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8D87-12D3-4017-A9A2-2DC7CB2BB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 minh họa di chuyển văn bản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72C85-61AF-48EA-95DE-67C5D3892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5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020"/>
          <a:stretch/>
        </p:blipFill>
        <p:spPr>
          <a:xfrm>
            <a:off x="463525" y="2158785"/>
            <a:ext cx="5486400" cy="4288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743"/>
          <a:stretch/>
        </p:blipFill>
        <p:spPr>
          <a:xfrm>
            <a:off x="6106332" y="766727"/>
            <a:ext cx="5700186" cy="5882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26942" y="1153048"/>
            <a:ext cx="4819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vi-VN" sz="2400" dirty="0">
                <a:solidFill>
                  <a:srgbClr val="000066"/>
                </a:solidFill>
              </a:rPr>
              <a:t>Chọn </a:t>
            </a:r>
            <a:r>
              <a:rPr lang="en-US" sz="2400" dirty="0" err="1">
                <a:solidFill>
                  <a:srgbClr val="000066"/>
                </a:solidFill>
              </a:rPr>
              <a:t>bức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tranh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cần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sao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chép</a:t>
            </a:r>
            <a:r>
              <a:rPr lang="vi-VN" sz="2400" dirty="0">
                <a:solidFill>
                  <a:srgbClr val="000066"/>
                </a:solidFill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vi-VN" sz="2400" dirty="0">
                <a:solidFill>
                  <a:srgbClr val="000066"/>
                </a:solidFill>
              </a:rPr>
              <a:t>Nháy chuột phải chọn </a:t>
            </a:r>
            <a:r>
              <a:rPr lang="vi-VN" sz="2400" b="1" dirty="0">
                <a:solidFill>
                  <a:srgbClr val="FF0000"/>
                </a:solidFill>
              </a:rPr>
              <a:t>C</a:t>
            </a:r>
            <a:r>
              <a:rPr lang="en-US" sz="2400" b="1" dirty="0" err="1">
                <a:solidFill>
                  <a:srgbClr val="FF0000"/>
                </a:solidFill>
              </a:rPr>
              <a:t>opy</a:t>
            </a:r>
            <a:r>
              <a:rPr lang="vi-VN" sz="2400" dirty="0">
                <a:solidFill>
                  <a:srgbClr val="000066"/>
                </a:solidFill>
              </a:rPr>
              <a:t>.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3525" y="270096"/>
            <a:ext cx="11129207" cy="7082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00066"/>
              </a:buClr>
              <a:buFont typeface="Arial" panose="020B0604020202020204" pitchFamily="34" charset="0"/>
              <a:buNone/>
              <a:defRPr sz="4400" kern="12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/>
              <a:t>3b</a:t>
            </a:r>
            <a:r>
              <a:rPr lang="en-US" sz="2400" b="1" dirty="0"/>
              <a:t>) </a:t>
            </a:r>
            <a:r>
              <a:rPr lang="en-US" sz="2400" b="1" dirty="0" err="1"/>
              <a:t>Muốn</a:t>
            </a:r>
            <a:r>
              <a:rPr lang="en-US" sz="2400" b="1" dirty="0"/>
              <a:t> </a:t>
            </a:r>
            <a:r>
              <a:rPr lang="en-US" sz="2400" b="1" dirty="0" err="1"/>
              <a:t>sao</a:t>
            </a:r>
            <a:r>
              <a:rPr lang="en-US" sz="2400" b="1" dirty="0"/>
              <a:t> </a:t>
            </a:r>
            <a:r>
              <a:rPr lang="en-US" sz="2400" b="1" dirty="0" err="1"/>
              <a:t>chép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bức</a:t>
            </a:r>
            <a:r>
              <a:rPr lang="en-US" sz="2400" b="1" dirty="0"/>
              <a:t> </a:t>
            </a:r>
            <a:r>
              <a:rPr lang="en-US" sz="2400" b="1" dirty="0" err="1"/>
              <a:t>tranh</a:t>
            </a:r>
            <a:r>
              <a:rPr lang="en-US" sz="2400" b="1" dirty="0"/>
              <a:t> </a:t>
            </a:r>
            <a:r>
              <a:rPr lang="en-US" sz="2400" b="1" dirty="0" err="1"/>
              <a:t>rồi</a:t>
            </a:r>
            <a:r>
              <a:rPr lang="en-US" sz="2400" b="1" dirty="0"/>
              <a:t> </a:t>
            </a:r>
            <a:r>
              <a:rPr lang="en-US" sz="2400" b="1" dirty="0" err="1"/>
              <a:t>dán</a:t>
            </a:r>
            <a:r>
              <a:rPr lang="en-US" sz="2400" b="1" dirty="0"/>
              <a:t> </a:t>
            </a:r>
            <a:r>
              <a:rPr lang="en-US" sz="2400" b="1" dirty="0" err="1"/>
              <a:t>vào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r>
              <a:rPr lang="en-US" sz="2400" b="1" dirty="0"/>
              <a:t> </a:t>
            </a:r>
            <a:r>
              <a:rPr lang="en-US" sz="2400" b="1" dirty="0" err="1"/>
              <a:t>trí</a:t>
            </a:r>
            <a:r>
              <a:rPr lang="en-US" sz="2400" b="1" dirty="0"/>
              <a:t> </a:t>
            </a:r>
            <a:r>
              <a:rPr lang="en-US" sz="2400" b="1" dirty="0" err="1"/>
              <a:t>khác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văn</a:t>
            </a:r>
            <a:r>
              <a:rPr lang="en-US" sz="2400" b="1" dirty="0"/>
              <a:t> </a:t>
            </a:r>
            <a:r>
              <a:rPr lang="en-US" sz="2400" b="1" dirty="0" err="1"/>
              <a:t>bản</a:t>
            </a:r>
            <a:r>
              <a:rPr lang="en-US" sz="2400" b="1" dirty="0"/>
              <a:t>, ta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thế</a:t>
            </a:r>
            <a:r>
              <a:rPr lang="en-US" sz="2400" b="1" dirty="0"/>
              <a:t> </a:t>
            </a:r>
            <a:r>
              <a:rPr lang="en-US" sz="2400" b="1" dirty="0" err="1"/>
              <a:t>nào</a:t>
            </a:r>
            <a:r>
              <a:rPr lang="en-US" sz="2400" b="1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7764651" y="3978611"/>
            <a:ext cx="398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vi-VN" sz="2400" dirty="0">
                <a:solidFill>
                  <a:srgbClr val="000066"/>
                </a:solidFill>
              </a:rPr>
              <a:t>Di chuyển con trỏ chuột đến </a:t>
            </a:r>
            <a:r>
              <a:rPr lang="en-US" sz="2400" dirty="0" err="1">
                <a:solidFill>
                  <a:srgbClr val="000066"/>
                </a:solidFill>
              </a:rPr>
              <a:t>vị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trí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khác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của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văn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bản</a:t>
            </a:r>
            <a:r>
              <a:rPr lang="vi-VN" sz="2400" dirty="0">
                <a:solidFill>
                  <a:srgbClr val="000066"/>
                </a:solidFill>
              </a:rPr>
              <a:t>.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vi-VN" sz="2400" dirty="0">
                <a:solidFill>
                  <a:srgbClr val="000066"/>
                </a:solidFill>
              </a:rPr>
              <a:t>Nháy chuột phải chọn </a:t>
            </a:r>
            <a:r>
              <a:rPr lang="vi-VN" sz="2400" b="1" dirty="0">
                <a:solidFill>
                  <a:srgbClr val="FF0000"/>
                </a:solidFill>
              </a:rPr>
              <a:t>Paste</a:t>
            </a:r>
            <a:r>
              <a:rPr lang="vi-VN" sz="2400" b="1" dirty="0">
                <a:solidFill>
                  <a:srgbClr val="00006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119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65329" y="974569"/>
            <a:ext cx="5517396" cy="5325036"/>
          </a:xfrm>
        </p:spPr>
        <p:txBody>
          <a:bodyPr/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rụng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gỗ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5–10 m.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mũi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mác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7–15 cm và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2–3 cm.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cùi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thịt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mùi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ngon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vỏ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lông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tơ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nhung</a:t>
            </a:r>
            <a:r>
              <a:rPr lang="en-US" alt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18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sz="3200" b="1">
                <a:solidFill>
                  <a:srgbClr val="FF0000"/>
                </a:solidFill>
              </a:rPr>
              <a:t>Video minh họa sao chép tranh ảnh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2" name="Picture 1" descr="&lt;strong&gt;Đào&lt;/strong&gt; &lt;strong&gt;Hoa&lt;/strong&gt; đảo (tiểu thuyết Kim Dung) – Wikipedia tiếng Việ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60" y="974569"/>
            <a:ext cx="4070963" cy="305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455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99" y="583826"/>
            <a:ext cx="11499400" cy="70821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EM CẦN GHI NHỚ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004" y="1762125"/>
            <a:ext cx="10464091" cy="40671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/>
              <a:t> Có </a:t>
            </a:r>
            <a:r>
              <a:rPr lang="en-US" sz="3200" dirty="0"/>
              <a:t>2 </a:t>
            </a:r>
            <a:r>
              <a:rPr lang="en-US" sz="3200" dirty="0" err="1"/>
              <a:t>kiểu</a:t>
            </a:r>
            <a:r>
              <a:rPr lang="en-US" sz="3200" dirty="0"/>
              <a:t> </a:t>
            </a:r>
            <a:r>
              <a:rPr lang="en-US" sz="3200" dirty="0" err="1"/>
              <a:t>gõ</a:t>
            </a:r>
            <a:r>
              <a:rPr lang="en-US" sz="3200" dirty="0"/>
              <a:t> </a:t>
            </a:r>
            <a:r>
              <a:rPr lang="en-US" sz="3200" dirty="0" err="1"/>
              <a:t>Tiếng</a:t>
            </a:r>
            <a:r>
              <a:rPr lang="en-US" sz="3200" dirty="0"/>
              <a:t> </a:t>
            </a:r>
            <a:r>
              <a:rPr lang="en-US" sz="3200" dirty="0" err="1"/>
              <a:t>Việt</a:t>
            </a:r>
            <a:r>
              <a:rPr lang="en-US" sz="3200" dirty="0"/>
              <a:t> hay 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Telex và </a:t>
            </a:r>
            <a:r>
              <a:rPr lang="en-US" sz="3200" dirty="0" err="1"/>
              <a:t>Vni</a:t>
            </a:r>
            <a:r>
              <a:rPr lang="en-US" sz="3200" dirty="0"/>
              <a:t>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/>
              <a:t> Để </a:t>
            </a:r>
            <a:r>
              <a:rPr lang="en-US" sz="3200" dirty="0" err="1"/>
              <a:t>chèn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đối</a:t>
            </a:r>
            <a:r>
              <a:rPr lang="en-US" sz="3200" dirty="0"/>
              <a:t> </a:t>
            </a:r>
            <a:r>
              <a:rPr lang="en-US" sz="3200" dirty="0" err="1"/>
              <a:t>tượng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r>
              <a:rPr lang="en-US" sz="3200" dirty="0"/>
              <a:t>, </a:t>
            </a:r>
            <a:r>
              <a:rPr lang="en-US" sz="3200" dirty="0" err="1"/>
              <a:t>trước</a:t>
            </a:r>
            <a:r>
              <a:rPr lang="en-US" sz="3200" dirty="0"/>
              <a:t> </a:t>
            </a:r>
            <a:r>
              <a:rPr lang="en-US" sz="3200" dirty="0" err="1"/>
              <a:t>tiên</a:t>
            </a:r>
            <a:r>
              <a:rPr lang="en-US" sz="3200" dirty="0"/>
              <a:t> ta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dirty="0" err="1"/>
              <a:t>chọn</a:t>
            </a:r>
            <a:r>
              <a:rPr lang="en-US" sz="3200" dirty="0"/>
              <a:t> thẻ Insert;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/>
              <a:t> Để </a:t>
            </a:r>
            <a:r>
              <a:rPr lang="en-US" sz="3200" dirty="0"/>
              <a:t>di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đối</a:t>
            </a:r>
            <a:r>
              <a:rPr lang="en-US" sz="3200" dirty="0"/>
              <a:t> </a:t>
            </a:r>
            <a:r>
              <a:rPr lang="en-US" sz="3200" dirty="0" err="1"/>
              <a:t>tượng</a:t>
            </a:r>
            <a:r>
              <a:rPr lang="en-US" sz="3200" dirty="0"/>
              <a:t>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lệnh</a:t>
            </a:r>
            <a:r>
              <a:rPr lang="en-US" sz="3200" dirty="0"/>
              <a:t> Cut, </a:t>
            </a:r>
            <a:r>
              <a:rPr lang="en-US" sz="3200" dirty="0" err="1"/>
              <a:t>sao</a:t>
            </a:r>
            <a:r>
              <a:rPr lang="en-US" sz="3200" dirty="0"/>
              <a:t> </a:t>
            </a:r>
            <a:r>
              <a:rPr lang="en-US" sz="3200" dirty="0" err="1"/>
              <a:t>chép</a:t>
            </a:r>
            <a:r>
              <a:rPr lang="en-US" sz="3200" dirty="0"/>
              <a:t> </a:t>
            </a:r>
            <a:r>
              <a:rPr lang="en-US" sz="3200" dirty="0" err="1"/>
              <a:t>đối</a:t>
            </a:r>
            <a:r>
              <a:rPr lang="en-US" sz="3200" dirty="0"/>
              <a:t> </a:t>
            </a:r>
            <a:r>
              <a:rPr lang="en-US" sz="3200" dirty="0" err="1"/>
              <a:t>tượng</a:t>
            </a:r>
            <a:r>
              <a:rPr lang="en-US" sz="3200" dirty="0"/>
              <a:t>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lệnh</a:t>
            </a:r>
            <a:r>
              <a:rPr lang="en-US" sz="3200" dirty="0"/>
              <a:t> Copy.</a:t>
            </a:r>
          </a:p>
        </p:txBody>
      </p:sp>
    </p:spTree>
    <p:extLst>
      <p:ext uri="{BB962C8B-B14F-4D97-AF65-F5344CB8AC3E}">
        <p14:creationId xmlns:p14="http://schemas.microsoft.com/office/powerpoint/2010/main" val="3218785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00" y="1079126"/>
            <a:ext cx="11499400" cy="708212"/>
          </a:xfrm>
        </p:spPr>
        <p:txBody>
          <a:bodyPr>
            <a:normAutofit/>
          </a:bodyPr>
          <a:lstStyle/>
          <a:p>
            <a:pPr algn="ctr"/>
            <a:r>
              <a:rPr lang="en-US" sz="4400" b="1"/>
              <a:t>CHUẨN BỊ BÀI CHO TIẾT SAU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204" y="2286000"/>
            <a:ext cx="10464091" cy="3057525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/>
              <a:t>Em hãy soạn thảo đoạn văn bản “Thiên nhiên kì thú – Hang Sơn Đoòng” – trang 38 SGK trên phần mềm soạn thảo văn bản Word và lưu văn bản vào trong máy tính.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3664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A2D759F-C1D4-4DA4-A908-13CDC225F8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PA_直接连接符 90">
            <a:extLst>
              <a:ext uri="{FF2B5EF4-FFF2-40B4-BE49-F238E27FC236}">
                <a16:creationId xmlns:a16="http://schemas.microsoft.com/office/drawing/2014/main" id="{E563B54A-76D5-44AF-9130-44AD47B8A17A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915886" y="3475775"/>
            <a:ext cx="8291297" cy="0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图片 85">
            <a:extLst>
              <a:ext uri="{FF2B5EF4-FFF2-40B4-BE49-F238E27FC236}">
                <a16:creationId xmlns:a16="http://schemas.microsoft.com/office/drawing/2014/main" id="{D7B7CFE0-8F74-4D40-B347-BFA6E69AF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764" y="4236827"/>
            <a:ext cx="1743607" cy="2688569"/>
          </a:xfrm>
          <a:prstGeom prst="rect">
            <a:avLst/>
          </a:prstGeom>
        </p:spPr>
      </p:pic>
      <p:sp>
        <p:nvSpPr>
          <p:cNvPr id="30" name="TextBox 26">
            <a:extLst>
              <a:ext uri="{FF2B5EF4-FFF2-40B4-BE49-F238E27FC236}">
                <a16:creationId xmlns:a16="http://schemas.microsoft.com/office/drawing/2014/main" id="{E5565EFF-784E-4143-93E7-5B9EF2C133B1}"/>
              </a:ext>
            </a:extLst>
          </p:cNvPr>
          <p:cNvSpPr txBox="1"/>
          <p:nvPr/>
        </p:nvSpPr>
        <p:spPr>
          <a:xfrm>
            <a:off x="2565344" y="1062343"/>
            <a:ext cx="4965396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TIN HỌC LỚP 5</a:t>
            </a:r>
            <a:endParaRPr lang="zh-CN" altLang="en-US" sz="4000" b="1" dirty="0">
              <a:solidFill>
                <a:srgbClr val="FF0000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7" name="TextBox 33">
            <a:extLst>
              <a:ext uri="{FF2B5EF4-FFF2-40B4-BE49-F238E27FC236}">
                <a16:creationId xmlns:a16="http://schemas.microsoft.com/office/drawing/2014/main" id="{F46EBE4B-7F3B-40BA-B448-DD8563431909}"/>
              </a:ext>
            </a:extLst>
          </p:cNvPr>
          <p:cNvSpPr txBox="1"/>
          <p:nvPr/>
        </p:nvSpPr>
        <p:spPr>
          <a:xfrm>
            <a:off x="2166657" y="1975895"/>
            <a:ext cx="7858687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00006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Cảm ơn các em đã theo dõi bài giảng.</a:t>
            </a:r>
          </a:p>
          <a:p>
            <a:pPr algn="ctr"/>
            <a:r>
              <a:rPr lang="en-US" altLang="zh-CN" sz="3600" b="1">
                <a:solidFill>
                  <a:srgbClr val="00006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Hẹn gặp lại các em vào tiết học sau!</a:t>
            </a:r>
            <a:endParaRPr lang="zh-CN" altLang="en-US" sz="3600" b="1" dirty="0">
              <a:solidFill>
                <a:srgbClr val="00006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6D32158-C7C2-4E0A-8EDF-11CDD418B888}"/>
              </a:ext>
            </a:extLst>
          </p:cNvPr>
          <p:cNvCxnSpPr>
            <a:cxnSpLocks/>
          </p:cNvCxnSpPr>
          <p:nvPr/>
        </p:nvCxnSpPr>
        <p:spPr>
          <a:xfrm>
            <a:off x="6693295" y="1537366"/>
            <a:ext cx="3513888" cy="0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A27EDA4-0A1C-468E-8AEB-524A92C0D499}"/>
              </a:ext>
            </a:extLst>
          </p:cNvPr>
          <p:cNvCxnSpPr>
            <a:cxnSpLocks/>
          </p:cNvCxnSpPr>
          <p:nvPr/>
        </p:nvCxnSpPr>
        <p:spPr>
          <a:xfrm>
            <a:off x="10208873" y="1537366"/>
            <a:ext cx="0" cy="1926532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12D7811-1528-45BA-A67F-5B553EDABA5C}"/>
              </a:ext>
            </a:extLst>
          </p:cNvPr>
          <p:cNvCxnSpPr>
            <a:cxnSpLocks/>
          </p:cNvCxnSpPr>
          <p:nvPr/>
        </p:nvCxnSpPr>
        <p:spPr>
          <a:xfrm>
            <a:off x="1915886" y="1689603"/>
            <a:ext cx="0" cy="1774295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图片 71">
            <a:extLst>
              <a:ext uri="{FF2B5EF4-FFF2-40B4-BE49-F238E27FC236}">
                <a16:creationId xmlns:a16="http://schemas.microsoft.com/office/drawing/2014/main" id="{850A5876-3BA9-4032-8245-0ED5D0708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47173" y="3472290"/>
            <a:ext cx="3456732" cy="3865199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A2194861-2222-4D37-9B9B-DA1A254D7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0082" y="4321187"/>
            <a:ext cx="1463167" cy="2822693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5FC71F64-3410-42A9-9E39-E27125364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6405" y="3980458"/>
            <a:ext cx="1639966" cy="3164098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B67111E5-442F-4BB3-991F-4282255F3A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0713" y="4462795"/>
            <a:ext cx="1743607" cy="2682472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58E96149-7108-426E-AFF5-2E663D5FB0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3230" y="4565929"/>
            <a:ext cx="2182557" cy="2243522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9FD36772-EA3B-4D1A-81FF-32149C6DA4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9363" y="4394495"/>
            <a:ext cx="1548518" cy="2767824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276FA5E7-F07A-43BF-BDC4-E590B27671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1151" y="6064329"/>
            <a:ext cx="737680" cy="75597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E894F360-A9F0-4A42-80D8-3D9FFE35D2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4565" y="6145952"/>
            <a:ext cx="597460" cy="1054699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573CC78A-1868-4003-9BAB-23A2A99A48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08653" y="5449395"/>
            <a:ext cx="676715" cy="1682642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CE5CD477-71C6-4665-9EDE-6D2F17F98C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38056" y="5661773"/>
            <a:ext cx="609653" cy="1524132"/>
          </a:xfrm>
          <a:prstGeom prst="rect">
            <a:avLst/>
          </a:prstGeom>
        </p:spPr>
      </p:pic>
      <p:pic>
        <p:nvPicPr>
          <p:cNvPr id="82" name="图片 81">
            <a:extLst>
              <a:ext uri="{FF2B5EF4-FFF2-40B4-BE49-F238E27FC236}">
                <a16:creationId xmlns:a16="http://schemas.microsoft.com/office/drawing/2014/main" id="{58992810-63D7-49DD-A8BD-9D01A1A262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40342" y="6076357"/>
            <a:ext cx="731583" cy="755970"/>
          </a:xfrm>
          <a:prstGeom prst="rect">
            <a:avLst/>
          </a:prstGeom>
        </p:spPr>
      </p:pic>
      <p:pic>
        <p:nvPicPr>
          <p:cNvPr id="83" name="图片 82">
            <a:extLst>
              <a:ext uri="{FF2B5EF4-FFF2-40B4-BE49-F238E27FC236}">
                <a16:creationId xmlns:a16="http://schemas.microsoft.com/office/drawing/2014/main" id="{563B4DB3-D2BA-425E-98E8-5DF204D9EFC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48903" y="5322950"/>
            <a:ext cx="676715" cy="1682642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id="{F8DDBB8E-C196-48CE-B0CD-E27BB50E76E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99235" y="5688003"/>
            <a:ext cx="1268078" cy="1542422"/>
          </a:xfrm>
          <a:prstGeom prst="rect">
            <a:avLst/>
          </a:prstGeom>
        </p:spPr>
      </p:pic>
      <p:pic>
        <p:nvPicPr>
          <p:cNvPr id="85" name="图片 84">
            <a:extLst>
              <a:ext uri="{FF2B5EF4-FFF2-40B4-BE49-F238E27FC236}">
                <a16:creationId xmlns:a16="http://schemas.microsoft.com/office/drawing/2014/main" id="{51FF7851-CDDA-473D-88C3-17B78A88CA0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96366" y="3460495"/>
            <a:ext cx="3456732" cy="3865199"/>
          </a:xfrm>
          <a:prstGeom prst="rect">
            <a:avLst/>
          </a:prstGeom>
        </p:spPr>
      </p:pic>
      <p:pic>
        <p:nvPicPr>
          <p:cNvPr id="89" name="图片 88">
            <a:extLst>
              <a:ext uri="{FF2B5EF4-FFF2-40B4-BE49-F238E27FC236}">
                <a16:creationId xmlns:a16="http://schemas.microsoft.com/office/drawing/2014/main" id="{1CFE319A-FCDD-47D0-AC3C-44B7D3764D0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6565" y="2985355"/>
            <a:ext cx="1353429" cy="4267570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id="{4F6E7E33-6BAC-43A3-ACD9-A22B8B77B07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0907" y="614336"/>
            <a:ext cx="1164437" cy="1201016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9EA91EAB-2198-4BCD-A454-68512A1A497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30495" y="2876499"/>
            <a:ext cx="1353429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0953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Sở Giáo Dục Và Đào Tạo Vĩnh Phú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2133600" y="573088"/>
            <a:ext cx="77358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Những yêu cầu cần lưu ý của tiết học: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7238" y="1431925"/>
            <a:ext cx="10977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1.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Chuẩn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đầy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đủ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dùng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, ghi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vở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ghi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2286000"/>
            <a:ext cx="9929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2. Nhấn nút “Tạm dừng” khi phải trả lời câu hỏi.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3200400"/>
            <a:ext cx="10121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3. Nhấn nút “Tiếp tục” khi đã tìm được câu trả lời 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57238" y="4114800"/>
            <a:ext cx="10215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4.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nghiêm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túc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đầy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đủ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cầu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6687056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220" y="827512"/>
            <a:ext cx="10289540" cy="2330724"/>
          </a:xfrm>
        </p:spPr>
        <p:txBody>
          <a:bodyPr/>
          <a:lstStyle/>
          <a:p>
            <a:pPr algn="ctr"/>
            <a:r>
              <a:rPr lang="en-US" b="1" dirty="0"/>
              <a:t>CHỦ ĐỀ 2: SOẠN THẢO VĂN BẢN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818" y="2554548"/>
            <a:ext cx="9244982" cy="2417502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4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1: </a:t>
            </a:r>
            <a:r>
              <a:rPr lang="en-US" sz="4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Những</a:t>
            </a: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gì</a:t>
            </a: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đã</a:t>
            </a:r>
            <a:r>
              <a:rPr lang="en-US" sz="440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biết</a:t>
            </a:r>
            <a:r>
              <a:rPr lang="en-US" sz="4400" b="1"/>
              <a:t> </a:t>
            </a:r>
            <a:r>
              <a:rPr lang="en-US" sz="440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(Tiết 1)</a:t>
            </a:r>
            <a:endParaRPr lang="en-US" sz="4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160000"/>
              </a:lnSpc>
            </a:pPr>
            <a:r>
              <a:rPr lang="en-US" sz="4400" b="1" dirty="0"/>
              <a:t>SGK </a:t>
            </a:r>
            <a:r>
              <a:rPr lang="en-US" sz="4400" b="1" err="1"/>
              <a:t>trang</a:t>
            </a:r>
            <a:r>
              <a:rPr lang="en-US" sz="4400" b="1"/>
              <a:t> 37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8108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18" y="640976"/>
            <a:ext cx="11499400" cy="708212"/>
          </a:xfrm>
        </p:spPr>
        <p:txBody>
          <a:bodyPr>
            <a:normAutofit/>
          </a:bodyPr>
          <a:lstStyle/>
          <a:p>
            <a:pPr algn="ctr"/>
            <a:r>
              <a:rPr lang="en-US" sz="4000" b="1"/>
              <a:t>MỤC TIÊU BÀI HỌC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822" y="1605801"/>
            <a:ext cx="10492352" cy="417587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hình/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Tab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2112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A. HOẠT ĐỘNG THỰC HÀNH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147" y="968188"/>
            <a:ext cx="11139984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Em hãy cho biết các kiểu gõ tiếng Việt nào hay dùng?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7705" y="1761227"/>
            <a:ext cx="9273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none" dirty="0">
                <a:solidFill>
                  <a:srgbClr val="000066"/>
                </a:solidFill>
                <a:sym typeface="Wingdings" panose="05000000000000000000" pitchFamily="2" charset="2"/>
              </a:rPr>
              <a:t> </a:t>
            </a:r>
            <a:r>
              <a:rPr lang="en-US" sz="2800" cap="none" dirty="0" err="1">
                <a:solidFill>
                  <a:srgbClr val="000066"/>
                </a:solidFill>
              </a:rPr>
              <a:t>Có</a:t>
            </a:r>
            <a:r>
              <a:rPr lang="en-US" sz="2800" cap="none" dirty="0">
                <a:solidFill>
                  <a:srgbClr val="000066"/>
                </a:solidFill>
              </a:rPr>
              <a:t> 2 kiểu gõ Tiếng Việt hay dùng là:</a:t>
            </a:r>
            <a:r>
              <a:rPr lang="en-US" sz="2800" b="1" cap="none" dirty="0">
                <a:solidFill>
                  <a:srgbClr val="000066"/>
                </a:solidFill>
              </a:rPr>
              <a:t>                 </a:t>
            </a:r>
            <a:r>
              <a:rPr lang="en-US" sz="2800" cap="none" dirty="0">
                <a:solidFill>
                  <a:srgbClr val="000066"/>
                </a:solidFill>
              </a:rPr>
              <a:t>và </a:t>
            </a:r>
            <a:r>
              <a:rPr lang="en-US" sz="2800" b="1" cap="none" dirty="0">
                <a:solidFill>
                  <a:srgbClr val="000066"/>
                </a:solidFill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8045" y="1761227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none" dirty="0">
                <a:solidFill>
                  <a:srgbClr val="C00000"/>
                </a:solidFill>
              </a:rPr>
              <a:t>TELEX 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59445" y="1761227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none" dirty="0">
                <a:solidFill>
                  <a:srgbClr val="C00000"/>
                </a:solidFill>
              </a:rPr>
              <a:t>VNI</a:t>
            </a:r>
            <a:endParaRPr lang="vi-VN" sz="2800" dirty="0">
              <a:solidFill>
                <a:srgbClr val="C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6080" y="2550245"/>
            <a:ext cx="7080118" cy="344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4807331" y="2284447"/>
            <a:ext cx="3231769" cy="22222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4807331" y="2284447"/>
            <a:ext cx="5047568" cy="24590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18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423507"/>
              </p:ext>
            </p:extLst>
          </p:nvPr>
        </p:nvGraphicFramePr>
        <p:xfrm>
          <a:off x="866775" y="1853542"/>
          <a:ext cx="10462572" cy="4198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7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7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524">
                  <a:extLst>
                    <a:ext uri="{9D8B030D-6E8A-4147-A177-3AD203B41FA5}">
                      <a16:colId xmlns:a16="http://schemas.microsoft.com/office/drawing/2014/main" val="95759446"/>
                    </a:ext>
                  </a:extLst>
                </a:gridCol>
              </a:tblGrid>
              <a:tr h="49013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FF00"/>
                          </a:solidFill>
                        </a:rPr>
                        <a:t>Chữ cần có</a:t>
                      </a:r>
                      <a:endParaRPr lang="vi-VN" sz="2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FF00"/>
                          </a:solidFill>
                        </a:rPr>
                        <a:t>Cách gõ kiểu Telex</a:t>
                      </a:r>
                      <a:endParaRPr lang="vi-VN" sz="2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rgbClr val="FFFF00"/>
                          </a:solidFill>
                        </a:rPr>
                        <a:t>Cách gõ kiểu</a:t>
                      </a:r>
                      <a:r>
                        <a:rPr lang="en-US" sz="2800" b="1" baseline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FF00"/>
                          </a:solidFill>
                        </a:rPr>
                        <a:t>Vni</a:t>
                      </a:r>
                      <a:endParaRPr lang="vi-VN" sz="2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59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0066"/>
                          </a:solidFill>
                        </a:rPr>
                        <a:t>â</a:t>
                      </a:r>
                      <a:endParaRPr lang="vi-VN" sz="28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59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0066"/>
                          </a:solidFill>
                        </a:rPr>
                        <a:t>ô</a:t>
                      </a:r>
                      <a:endParaRPr lang="vi-VN" sz="2800" b="1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59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0066"/>
                          </a:solidFill>
                        </a:rPr>
                        <a:t>ê</a:t>
                      </a:r>
                      <a:endParaRPr lang="vi-VN" sz="28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rgbClr val="000066"/>
                          </a:solidFill>
                        </a:rPr>
                        <a:t>đ</a:t>
                      </a:r>
                      <a:endParaRPr lang="vi-VN" sz="28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8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7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rgbClr val="000066"/>
                          </a:solidFill>
                        </a:rPr>
                        <a:t>ă</a:t>
                      </a:r>
                      <a:endParaRPr lang="vi-VN" sz="28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8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7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rgbClr val="000066"/>
                          </a:solidFill>
                        </a:rPr>
                        <a:t>ư</a:t>
                      </a:r>
                      <a:endParaRPr lang="en-US" sz="28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7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rgbClr val="000066"/>
                          </a:solidFill>
                        </a:rPr>
                        <a:t>ơ</a:t>
                      </a:r>
                      <a:endParaRPr lang="en-US" sz="28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3082" y="849960"/>
            <a:ext cx="5186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Các kí tự â ; ô ; ê ; đ ; ă ; ư ; ơ</a:t>
            </a:r>
            <a:endParaRPr lang="vi-VN" sz="2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74023" y="2358845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srgbClr val="000066"/>
                </a:solidFill>
              </a:rPr>
              <a:t>aa</a:t>
            </a:r>
            <a:endParaRPr lang="en-US" sz="2800" b="1" dirty="0">
              <a:solidFill>
                <a:srgbClr val="0000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74023" y="2882720"/>
            <a:ext cx="623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srgbClr val="000066"/>
                </a:solidFill>
              </a:rPr>
              <a:t>oo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54787" y="3959045"/>
            <a:ext cx="623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srgbClr val="000066"/>
                </a:solidFill>
              </a:rPr>
              <a:t>dd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62927" y="4492445"/>
            <a:ext cx="663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srgbClr val="000066"/>
                </a:solidFill>
              </a:rPr>
              <a:t>aw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74825" y="5025845"/>
            <a:ext cx="683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srgbClr val="000066"/>
                </a:solidFill>
              </a:rPr>
              <a:t>uw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99982" y="5559245"/>
            <a:ext cx="683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srgbClr val="000066"/>
                </a:solidFill>
              </a:rPr>
              <a:t>ow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76622" y="3425645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srgbClr val="000066"/>
                </a:solidFill>
              </a:rPr>
              <a:t>ee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375917" y="2380455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srgbClr val="000066"/>
                </a:solidFill>
              </a:rPr>
              <a:t>a6</a:t>
            </a:r>
            <a:endParaRPr lang="en-US" sz="2800" b="1" dirty="0">
              <a:solidFill>
                <a:srgbClr val="000066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375917" y="2904330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srgbClr val="000066"/>
                </a:solidFill>
              </a:rPr>
              <a:t>o6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366299" y="3980655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srgbClr val="000066"/>
                </a:solidFill>
              </a:rPr>
              <a:t>d9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374311" y="4514055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srgbClr val="000066"/>
                </a:solidFill>
              </a:rPr>
              <a:t>a8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366299" y="5047455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srgbClr val="000066"/>
                </a:solidFill>
              </a:rPr>
              <a:t>u7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391456" y="5580855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srgbClr val="000066"/>
                </a:solidFill>
              </a:rPr>
              <a:t>o7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388935" y="3447255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srgbClr val="000066"/>
                </a:solidFill>
              </a:rPr>
              <a:t>e6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9B3E85-BFCD-4B41-95C0-4D108E7693AF}"/>
              </a:ext>
            </a:extLst>
          </p:cNvPr>
          <p:cNvSpPr txBox="1"/>
          <p:nvPr/>
        </p:nvSpPr>
        <p:spPr>
          <a:xfrm>
            <a:off x="466247" y="312147"/>
            <a:ext cx="10096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nhắc lại cách gõ (theo một trong hai kiểu gõ đã học):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64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358610"/>
              </p:ext>
            </p:extLst>
          </p:nvPr>
        </p:nvGraphicFramePr>
        <p:xfrm>
          <a:off x="893239" y="2329055"/>
          <a:ext cx="10602495" cy="3658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4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4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4165">
                  <a:extLst>
                    <a:ext uri="{9D8B030D-6E8A-4147-A177-3AD203B41FA5}">
                      <a16:colId xmlns:a16="http://schemas.microsoft.com/office/drawing/2014/main" val="3140301929"/>
                    </a:ext>
                  </a:extLst>
                </a:gridCol>
              </a:tblGrid>
              <a:tr h="60979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FF00"/>
                          </a:solidFill>
                        </a:rPr>
                        <a:t>Dấu cần có</a:t>
                      </a:r>
                      <a:endParaRPr lang="vi-VN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Phím gõ kiểu Telex</a:t>
                      </a:r>
                      <a:endParaRPr lang="vi-VN" sz="2800" b="1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rgbClr val="FFFF00"/>
                          </a:solidFill>
                        </a:rPr>
                        <a:t>Phím gõ kiểu</a:t>
                      </a:r>
                      <a:r>
                        <a:rPr lang="en-US" sz="2800" b="1" baseline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FF00"/>
                          </a:solidFill>
                        </a:rPr>
                        <a:t>Vni</a:t>
                      </a:r>
                      <a:endParaRPr lang="vi-VN" sz="2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79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0066"/>
                          </a:solidFill>
                        </a:rPr>
                        <a:t>SẮC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79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0066"/>
                          </a:solidFill>
                        </a:rPr>
                        <a:t>HUYỀN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79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0066"/>
                          </a:solidFill>
                        </a:rPr>
                        <a:t>HỎI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79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0066"/>
                          </a:solidFill>
                        </a:rPr>
                        <a:t>NGÃ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79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0066"/>
                          </a:solidFill>
                        </a:rPr>
                        <a:t>NẶNG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6100" y="1203137"/>
            <a:ext cx="7771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Các dấu “sắc”, “huyền”, “hỏi”, “ngã”, “nặng” </a:t>
            </a:r>
          </a:p>
        </p:txBody>
      </p:sp>
      <p:sp>
        <p:nvSpPr>
          <p:cNvPr id="9" name="Rectangle 8"/>
          <p:cNvSpPr/>
          <p:nvPr/>
        </p:nvSpPr>
        <p:spPr>
          <a:xfrm>
            <a:off x="5990513" y="3062875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66"/>
                </a:solidFill>
              </a:rPr>
              <a:t>S</a:t>
            </a:r>
            <a:endParaRPr lang="vi-VN" sz="2800" b="1" dirty="0">
              <a:solidFill>
                <a:srgbClr val="0000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90513" y="3586095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66"/>
                </a:solidFill>
              </a:rPr>
              <a:t>F</a:t>
            </a:r>
            <a:endParaRPr lang="vi-VN" sz="2800" b="1" dirty="0">
              <a:solidFill>
                <a:srgbClr val="0000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90513" y="4234367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66"/>
                </a:solidFill>
              </a:rPr>
              <a:t>R</a:t>
            </a:r>
            <a:endParaRPr lang="vi-VN" sz="2800" b="1" dirty="0">
              <a:solidFill>
                <a:srgbClr val="00006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90513" y="4822359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0066"/>
                </a:solidFill>
              </a:rPr>
              <a:t>X</a:t>
            </a:r>
            <a:endParaRPr lang="vi-VN" sz="2800" b="1">
              <a:solidFill>
                <a:srgbClr val="0000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90513" y="5355759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0066"/>
                </a:solidFill>
              </a:rPr>
              <a:t>J</a:t>
            </a:r>
            <a:endParaRPr lang="vi-VN" sz="2800" b="1">
              <a:solidFill>
                <a:srgbClr val="0000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00063" y="3062875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66"/>
                </a:solidFill>
              </a:rPr>
              <a:t>1</a:t>
            </a:r>
            <a:endParaRPr lang="vi-VN" sz="2800" b="1" dirty="0">
              <a:solidFill>
                <a:srgbClr val="00006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600063" y="3586095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0066"/>
                </a:solidFill>
              </a:rPr>
              <a:t>2</a:t>
            </a:r>
            <a:endParaRPr lang="vi-VN" sz="2800" b="1">
              <a:solidFill>
                <a:srgbClr val="0000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600063" y="4111535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0066"/>
                </a:solidFill>
              </a:rPr>
              <a:t>3</a:t>
            </a:r>
            <a:endParaRPr lang="vi-VN" sz="2800" b="1">
              <a:solidFill>
                <a:srgbClr val="000066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00063" y="4740471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66"/>
                </a:solidFill>
              </a:rPr>
              <a:t>4</a:t>
            </a:r>
            <a:endParaRPr lang="vi-VN" sz="2800" b="1" dirty="0">
              <a:solidFill>
                <a:srgbClr val="0000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600063" y="5369407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66"/>
                </a:solidFill>
              </a:rPr>
              <a:t>5</a:t>
            </a:r>
            <a:endParaRPr lang="vi-VN" sz="2800" b="1" dirty="0">
              <a:solidFill>
                <a:srgbClr val="00006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B0D8EA-FF34-4ED5-86E2-EB70CF99ED85}"/>
              </a:ext>
            </a:extLst>
          </p:cNvPr>
          <p:cNvSpPr txBox="1"/>
          <p:nvPr/>
        </p:nvSpPr>
        <p:spPr>
          <a:xfrm>
            <a:off x="809147" y="559797"/>
            <a:ext cx="10096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nhắc lại cách gõ (theo một trong hai kiểu gõ đã học):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2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6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600" y="420164"/>
            <a:ext cx="11499400" cy="1950961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b="1" dirty="0">
                <a:solidFill>
                  <a:srgbClr val="000066"/>
                </a:solidFill>
              </a:rPr>
              <a:t>2. </a:t>
            </a:r>
            <a:r>
              <a:rPr lang="en-US" b="1" dirty="0" err="1">
                <a:solidFill>
                  <a:srgbClr val="000066"/>
                </a:solidFill>
              </a:rPr>
              <a:t>Em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hãy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chọn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cụm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từ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thích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hợp</a:t>
            </a:r>
            <a:r>
              <a:rPr lang="en-US" b="1" dirty="0">
                <a:solidFill>
                  <a:srgbClr val="000066"/>
                </a:solidFill>
              </a:rPr>
              <a:t>:                                ;            ;</a:t>
            </a:r>
            <a:br>
              <a:rPr lang="en-US" b="1" dirty="0">
                <a:solidFill>
                  <a:srgbClr val="000066"/>
                </a:solidFill>
              </a:rPr>
            </a:br>
            <a:r>
              <a:rPr lang="en-US" b="1" dirty="0">
                <a:solidFill>
                  <a:srgbClr val="000066"/>
                </a:solidFill>
              </a:rPr>
              <a:t>           ;                    ;                     ;                  ;                      ;  </a:t>
            </a:r>
            <a:br>
              <a:rPr lang="en-US" b="1" dirty="0">
                <a:solidFill>
                  <a:srgbClr val="000066"/>
                </a:solidFill>
              </a:rPr>
            </a:br>
            <a:br>
              <a:rPr lang="en-US" b="1" dirty="0">
                <a:solidFill>
                  <a:srgbClr val="000066"/>
                </a:solidFill>
              </a:rPr>
            </a:b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125" y="2101391"/>
            <a:ext cx="10986247" cy="4580616"/>
          </a:xfrm>
        </p:spPr>
        <p:txBody>
          <a:bodyPr>
            <a:noAutofit/>
          </a:bodyPr>
          <a:lstStyle/>
          <a:p>
            <a:pPr marL="560070" indent="-514350">
              <a:lnSpc>
                <a:spcPct val="15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chèn.................................vào văn bản, trước tiên ta phải chọn thẻ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60070" indent="-514350">
              <a:lnSpc>
                <a:spcPct val="15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chèn ................................. vào văn bản, ta chọn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;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0070" indent="-514350">
              <a:lnSpc>
                <a:spcPct val="15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chèn ................................. vào văn bản, ta chọn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;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0070" indent="-514350">
              <a:lnSpc>
                <a:spcPct val="15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chèn ................................. vào văn bản, ta chọn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;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0070" indent="-514350">
              <a:lnSpc>
                <a:spcPct val="15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................................. đoạn văn bản ta chọn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600" dirty="0"/>
              <a:t>.</a:t>
            </a:r>
            <a:endParaRPr lang="vi-VN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6556808" y="398249"/>
            <a:ext cx="3132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</a:rPr>
              <a:t>“đối tượng nào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đó</a:t>
            </a:r>
            <a:r>
              <a:rPr lang="en-US" sz="2800" i="1" dirty="0">
                <a:solidFill>
                  <a:srgbClr val="FF0000"/>
                </a:solidFill>
              </a:rPr>
              <a:t>”</a:t>
            </a:r>
            <a:endParaRPr lang="vi-VN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9787018" y="400239"/>
            <a:ext cx="1291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</a:rPr>
              <a:t>“bảng” </a:t>
            </a:r>
            <a:endParaRPr lang="vi-VN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98483" y="874412"/>
            <a:ext cx="1178268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</a:rPr>
              <a:t>“hình” </a:t>
            </a:r>
            <a:endParaRPr lang="vi-VN" sz="2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024440" y="874412"/>
            <a:ext cx="1937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</a:rPr>
              <a:t>“tranh/ảnh”</a:t>
            </a:r>
            <a:endParaRPr lang="vi-VN" sz="2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90635" y="1361028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vi-VN" sz="2800" i="1" dirty="0">
                <a:solidFill>
                  <a:srgbClr val="FF0000"/>
                </a:solidFill>
              </a:rPr>
              <a:t>“căn đều hai bên” </a:t>
            </a:r>
            <a:endParaRPr lang="vi-VN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189877" y="943384"/>
            <a:ext cx="1936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</a:rPr>
              <a:t>“căn giữa”</a:t>
            </a:r>
            <a:endParaRPr lang="vi-VN" sz="2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09292" y="943384"/>
            <a:ext cx="2082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</a:rPr>
              <a:t>“căn </a:t>
            </a:r>
            <a:r>
              <a:rPr lang="en-US" sz="2800" i="1" dirty="0" err="1">
                <a:solidFill>
                  <a:srgbClr val="FF0000"/>
                </a:solidFill>
              </a:rPr>
              <a:t>lề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trái</a:t>
            </a:r>
            <a:r>
              <a:rPr lang="vi-VN" sz="2800" i="1" dirty="0">
                <a:solidFill>
                  <a:srgbClr val="FF0000"/>
                </a:solidFill>
              </a:rPr>
              <a:t>”</a:t>
            </a:r>
            <a:endParaRPr lang="vi-VN" sz="28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8217200" y="924071"/>
            <a:ext cx="2183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</a:rPr>
              <a:t>“căn </a:t>
            </a:r>
            <a:r>
              <a:rPr lang="en-US" sz="2800" i="1" dirty="0" err="1">
                <a:solidFill>
                  <a:srgbClr val="FF0000"/>
                </a:solidFill>
              </a:rPr>
              <a:t>lề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phải</a:t>
            </a:r>
            <a:r>
              <a:rPr lang="vi-VN" sz="2800" i="1" dirty="0">
                <a:solidFill>
                  <a:srgbClr val="FF0000"/>
                </a:solidFill>
              </a:rPr>
              <a:t>”</a:t>
            </a:r>
            <a:endParaRPr lang="vi-VN" sz="2800" i="1" dirty="0"/>
          </a:p>
        </p:txBody>
      </p:sp>
      <p:sp>
        <p:nvSpPr>
          <p:cNvPr id="13" name="Rectangle 12"/>
          <p:cNvSpPr/>
          <p:nvPr/>
        </p:nvSpPr>
        <p:spPr>
          <a:xfrm>
            <a:off x="3594859" y="1411811"/>
            <a:ext cx="4677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vi-VN" sz="2800" b="1" dirty="0">
                <a:solidFill>
                  <a:srgbClr val="000066"/>
                </a:solidFill>
              </a:rPr>
              <a:t>để điền vào chỗ chấm (...) </a:t>
            </a:r>
            <a:endParaRPr lang="vi-VN" sz="2800" dirty="0">
              <a:solidFill>
                <a:srgbClr val="000066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015569" y="2873963"/>
            <a:ext cx="1416766" cy="3412537"/>
            <a:chOff x="6252950" y="2709478"/>
            <a:chExt cx="1697174" cy="3387181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r="5881" b="9876"/>
            <a:stretch/>
          </p:blipFill>
          <p:spPr bwMode="auto">
            <a:xfrm>
              <a:off x="7056168" y="2709478"/>
              <a:ext cx="893955" cy="9877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 rotWithShape="1">
            <a:blip r:embed="rId3"/>
            <a:srcRect t="6264" r="7026" b="20738"/>
            <a:stretch/>
          </p:blipFill>
          <p:spPr bwMode="auto">
            <a:xfrm>
              <a:off x="6968369" y="3766262"/>
              <a:ext cx="981755" cy="6985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 rotWithShape="1">
            <a:blip r:embed="rId4"/>
            <a:srcRect l="13913" t="5097" r="14184" b="5679"/>
            <a:stretch/>
          </p:blipFill>
          <p:spPr bwMode="auto">
            <a:xfrm>
              <a:off x="7041715" y="4559962"/>
              <a:ext cx="908407" cy="8671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10"/>
            <p:cNvPicPr>
              <a:picLocks noChangeAspect="1" noChangeArrowheads="1"/>
            </p:cNvPicPr>
            <p:nvPr/>
          </p:nvPicPr>
          <p:blipFill rotWithShape="1">
            <a:blip r:embed="rId5"/>
            <a:srcRect l="17715" t="6742" r="16352" b="19870"/>
            <a:stretch/>
          </p:blipFill>
          <p:spPr bwMode="auto">
            <a:xfrm>
              <a:off x="6252950" y="5576155"/>
              <a:ext cx="703385" cy="5205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693576" y="221509"/>
            <a:ext cx="11250871" cy="1836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00066"/>
              </a:buClr>
              <a:buFont typeface="Arial" panose="020B0604020202020204" pitchFamily="34" charset="0"/>
              <a:buNone/>
              <a:defRPr sz="28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b="1" dirty="0">
                <a:solidFill>
                  <a:srgbClr val="000066"/>
                </a:solidFill>
              </a:rPr>
              <a:t>2. </a:t>
            </a:r>
            <a:r>
              <a:rPr lang="en-US" b="1" dirty="0" err="1">
                <a:solidFill>
                  <a:srgbClr val="000066"/>
                </a:solidFill>
              </a:rPr>
              <a:t>Em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hãy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chọn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cụm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từ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thích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hợp</a:t>
            </a:r>
            <a:r>
              <a:rPr lang="en-US" b="1" dirty="0">
                <a:solidFill>
                  <a:srgbClr val="000066"/>
                </a:solidFill>
              </a:rPr>
              <a:t>: </a:t>
            </a:r>
            <a:r>
              <a:rPr lang="en-US" i="1" dirty="0">
                <a:solidFill>
                  <a:srgbClr val="FF0000"/>
                </a:solidFill>
              </a:rPr>
              <a:t>“</a:t>
            </a:r>
            <a:r>
              <a:rPr lang="vi-VN" i="1" dirty="0">
                <a:solidFill>
                  <a:srgbClr val="FF0000"/>
                </a:solidFill>
              </a:rPr>
              <a:t>đối tượng nào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đó</a:t>
            </a:r>
            <a:r>
              <a:rPr lang="en-US" i="1" dirty="0">
                <a:solidFill>
                  <a:srgbClr val="FF0000"/>
                </a:solidFill>
              </a:rPr>
              <a:t>”</a:t>
            </a:r>
            <a:r>
              <a:rPr lang="en-US" b="1" dirty="0">
                <a:solidFill>
                  <a:srgbClr val="000066"/>
                </a:solidFill>
              </a:rPr>
              <a:t>   </a:t>
            </a:r>
            <a:r>
              <a:rPr lang="vi-VN" i="1" dirty="0">
                <a:solidFill>
                  <a:srgbClr val="FF0000"/>
                </a:solidFill>
              </a:rPr>
              <a:t>“bảng”</a:t>
            </a:r>
            <a:endParaRPr lang="en-US" b="1" dirty="0">
              <a:solidFill>
                <a:srgbClr val="000066"/>
              </a:solidFill>
            </a:endParaRPr>
          </a:p>
          <a:p>
            <a:pPr>
              <a:lnSpc>
                <a:spcPct val="114000"/>
              </a:lnSpc>
            </a:pPr>
            <a:r>
              <a:rPr lang="vi-VN" i="1" dirty="0">
                <a:solidFill>
                  <a:srgbClr val="FF0000"/>
                </a:solidFill>
              </a:rPr>
              <a:t>“hình” </a:t>
            </a:r>
            <a:r>
              <a:rPr lang="en-US" i="1" dirty="0">
                <a:solidFill>
                  <a:srgbClr val="FF0000"/>
                </a:solidFill>
              </a:rPr>
              <a:t>  </a:t>
            </a:r>
            <a:r>
              <a:rPr lang="vi-VN" i="1" dirty="0">
                <a:solidFill>
                  <a:srgbClr val="FF0000"/>
                </a:solidFill>
              </a:rPr>
              <a:t> “tranh/ảnh”</a:t>
            </a:r>
            <a:r>
              <a:rPr lang="en-US" b="1" dirty="0">
                <a:solidFill>
                  <a:srgbClr val="000066"/>
                </a:solidFill>
              </a:rPr>
              <a:t> ; </a:t>
            </a:r>
          </a:p>
          <a:p>
            <a:pPr>
              <a:lnSpc>
                <a:spcPct val="114000"/>
              </a:lnSpc>
            </a:pPr>
            <a:r>
              <a:rPr lang="vi-VN" i="1" dirty="0">
                <a:solidFill>
                  <a:srgbClr val="FF0000"/>
                </a:solidFill>
              </a:rPr>
              <a:t>“căn đều hai bên”</a:t>
            </a:r>
            <a:endParaRPr lang="vi-VN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9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416 L -0.34115 0.26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22396 0.384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00555 L 0.07969 0.494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5349 0.670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45" y="3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0024 L 0.09804 0.635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3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1"/>
      <p:bldP spid="7" grpId="1"/>
      <p:bldP spid="8" grpId="1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27113" y="3473307"/>
            <a:ext cx="2417068" cy="309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3540202" y="359855"/>
            <a:ext cx="542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66"/>
                </a:solidFill>
              </a:rPr>
              <a:t>Chèn hình vào văn bản</a:t>
            </a:r>
            <a:endParaRPr lang="en-US" sz="3600" b="1" dirty="0">
              <a:solidFill>
                <a:srgbClr val="0000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46" b="95708" l="2216" r="97637">
                        <a14:foregroundMark x1="2511" y1="17597" x2="94830" y2="24034"/>
                        <a14:foregroundMark x1="97932" y1="5579" x2="96455" y2="33906"/>
                        <a14:foregroundMark x1="92319" y1="7725" x2="33235" y2="8155"/>
                        <a14:foregroundMark x1="19202" y1="2146" x2="22452" y2="7725"/>
                        <a14:foregroundMark x1="51994" y1="36481" x2="88035" y2="53648"/>
                        <a14:foregroundMark x1="51994" y1="55365" x2="40473" y2="81545"/>
                        <a14:foregroundMark x1="54357" y1="57511" x2="53323" y2="86695"/>
                        <a14:foregroundMark x1="9601" y1="52790" x2="38700" y2="95708"/>
                        <a14:foregroundMark x1="63516" y1="87554" x2="97637" y2="87983"/>
                        <a14:foregroundMark x1="5170" y1="4721" x2="2806" y2="7725"/>
                        <a14:backgroundMark x1="59527" y1="72532" x2="59675" y2="78112"/>
                        <a14:backgroundMark x1="88035" y1="73391" x2="90842" y2="77253"/>
                        <a14:backgroundMark x1="94535" y1="74249" x2="96455" y2="77253"/>
                        <a14:backgroundMark x1="92910" y1="78970" x2="93501" y2="79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1318508"/>
            <a:ext cx="11706225" cy="4928252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 rot="10800000">
            <a:off x="1396510" y="2664389"/>
            <a:ext cx="2451122" cy="1149024"/>
          </a:xfrm>
          <a:prstGeom prst="wedgeEllipseCallout">
            <a:avLst>
              <a:gd name="adj1" fmla="val -7206"/>
              <a:gd name="adj2" fmla="val 1286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7884520" y="1569570"/>
            <a:ext cx="3698325" cy="1158806"/>
          </a:xfrm>
          <a:prstGeom prst="wedgeEllipseCallout">
            <a:avLst>
              <a:gd name="adj1" fmla="val -112432"/>
              <a:gd name="adj2" fmla="val 4171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2800" b="1" dirty="0">
                <a:solidFill>
                  <a:schemeClr val="tx1"/>
                </a:solidFill>
                <a:latin typeface="time new roman"/>
              </a:rPr>
              <a:t> 2: </a:t>
            </a:r>
            <a:r>
              <a:rPr lang="en-US" sz="2800" b="1" dirty="0" err="1">
                <a:solidFill>
                  <a:schemeClr val="tx1"/>
                </a:solidFill>
                <a:latin typeface="time new roman"/>
              </a:rPr>
              <a:t>Chọn</a:t>
            </a:r>
            <a:r>
              <a:rPr lang="en-US" sz="28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 new roman"/>
              </a:rPr>
              <a:t>Shapes</a:t>
            </a:r>
          </a:p>
        </p:txBody>
      </p:sp>
      <p:sp>
        <p:nvSpPr>
          <p:cNvPr id="22" name="Oval Callout 21"/>
          <p:cNvSpPr/>
          <p:nvPr/>
        </p:nvSpPr>
        <p:spPr>
          <a:xfrm>
            <a:off x="645392" y="4762888"/>
            <a:ext cx="3359278" cy="1205325"/>
          </a:xfrm>
          <a:prstGeom prst="wedgeEllipseCallout">
            <a:avLst>
              <a:gd name="adj1" fmla="val 85368"/>
              <a:gd name="adj2" fmla="val -1537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2800" b="1" dirty="0">
                <a:solidFill>
                  <a:schemeClr val="tx1"/>
                </a:solidFill>
                <a:latin typeface="time new roman"/>
              </a:rPr>
              <a:t> 3: </a:t>
            </a:r>
            <a:r>
              <a:rPr lang="en-US" sz="2800" b="1" dirty="0" err="1">
                <a:solidFill>
                  <a:srgbClr val="FF0000"/>
                </a:solidFill>
                <a:latin typeface="time new roman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 new roman"/>
              </a:rPr>
              <a:t>hình</a:t>
            </a:r>
            <a:endParaRPr lang="en-US" sz="28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8423313" y="4314373"/>
            <a:ext cx="3371794" cy="1526732"/>
          </a:xfrm>
          <a:prstGeom prst="wedgeEllipseCallout">
            <a:avLst>
              <a:gd name="adj1" fmla="val 18851"/>
              <a:gd name="adj2" fmla="val 5645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2800" b="1" dirty="0">
                <a:solidFill>
                  <a:schemeClr val="tx1"/>
                </a:solidFill>
                <a:latin typeface="time new roman"/>
              </a:rPr>
              <a:t> 4: </a:t>
            </a:r>
            <a:r>
              <a:rPr lang="en-US" sz="2800" b="1" dirty="0" err="1">
                <a:solidFill>
                  <a:schemeClr val="tx1"/>
                </a:solidFill>
                <a:latin typeface="time new roman"/>
              </a:rPr>
              <a:t>Kéo</a:t>
            </a:r>
            <a:r>
              <a:rPr lang="en-US" sz="28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 new roman"/>
              </a:rPr>
              <a:t>thả</a:t>
            </a:r>
            <a:r>
              <a:rPr lang="en-US" sz="28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 new roman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 new roman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 new roman"/>
              </a:rPr>
              <a:t>văn</a:t>
            </a:r>
            <a:r>
              <a:rPr lang="en-US" sz="28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 new roman"/>
              </a:rPr>
              <a:t>bản</a:t>
            </a:r>
            <a:endParaRPr lang="en-US" sz="2800" b="1" dirty="0">
              <a:solidFill>
                <a:schemeClr val="tx1"/>
              </a:solidFill>
              <a:latin typeface="time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96509" y="2728376"/>
            <a:ext cx="2477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Bước</a:t>
            </a:r>
            <a:r>
              <a:rPr lang="en-US" sz="2800" b="1" dirty="0"/>
              <a:t> 1: </a:t>
            </a:r>
            <a:r>
              <a:rPr lang="en-US" sz="2800" b="1" dirty="0" err="1"/>
              <a:t>Chọn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62302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8647178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5.9|5.8|7.2"/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0</TotalTime>
  <Words>1005</Words>
  <Application>Microsoft Office PowerPoint</Application>
  <PresentationFormat>Widescreen</PresentationFormat>
  <Paragraphs>131</Paragraphs>
  <Slides>19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Corbel</vt:lpstr>
      <vt:lpstr>time new roman</vt:lpstr>
      <vt:lpstr>Times New Roman</vt:lpstr>
      <vt:lpstr>UTM Edwardian</vt:lpstr>
      <vt:lpstr>Basis</vt:lpstr>
      <vt:lpstr>PowerPoint Presentation</vt:lpstr>
      <vt:lpstr>PowerPoint Presentation</vt:lpstr>
      <vt:lpstr>CHỦ ĐỀ 2: SOẠN THẢO VĂN BẢN</vt:lpstr>
      <vt:lpstr>MỤC TIÊU BÀI HỌC</vt:lpstr>
      <vt:lpstr>A. HOẠT ĐỘNG THỰC HÀNH</vt:lpstr>
      <vt:lpstr>PowerPoint Presentation</vt:lpstr>
      <vt:lpstr>PowerPoint Presentation</vt:lpstr>
      <vt:lpstr>2. Em hãy chọn cụm từ thích hợp:                                ;            ;            ;                    ;                     ;                  ;                      ;    </vt:lpstr>
      <vt:lpstr>PowerPoint Presentation</vt:lpstr>
      <vt:lpstr>PowerPoint Presentation</vt:lpstr>
      <vt:lpstr>PowerPoint Presentation</vt:lpstr>
      <vt:lpstr>PowerPoint Presentation</vt:lpstr>
      <vt:lpstr>3a) Để di chuyển một phần văn bản đến vị trí mới, ta làm thế nào?</vt:lpstr>
      <vt:lpstr>Video minh họa di chuyển văn bản</vt:lpstr>
      <vt:lpstr>PowerPoint Presentation</vt:lpstr>
      <vt:lpstr>PowerPoint Presentation</vt:lpstr>
      <vt:lpstr>EM CẦN GHI NHỚ</vt:lpstr>
      <vt:lpstr>CHUẨN BỊ BÀI CHO TIẾT SAU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2021-09-27T06:18:10Z</dcterms:created>
  <dcterms:modified xsi:type="dcterms:W3CDTF">2021-09-27T11:34:01Z</dcterms:modified>
</cp:coreProperties>
</file>