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34"/>
  </p:notesMasterIdLst>
  <p:sldIdLst>
    <p:sldId id="257" r:id="rId4"/>
    <p:sldId id="258" r:id="rId5"/>
    <p:sldId id="281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59" r:id="rId15"/>
    <p:sldId id="260" r:id="rId16"/>
    <p:sldId id="263" r:id="rId17"/>
    <p:sldId id="265" r:id="rId18"/>
    <p:sldId id="269" r:id="rId19"/>
    <p:sldId id="270" r:id="rId20"/>
    <p:sldId id="271" r:id="rId21"/>
    <p:sldId id="292" r:id="rId22"/>
    <p:sldId id="272" r:id="rId23"/>
    <p:sldId id="273" r:id="rId24"/>
    <p:sldId id="274" r:id="rId25"/>
    <p:sldId id="275" r:id="rId26"/>
    <p:sldId id="276" r:id="rId27"/>
    <p:sldId id="277" r:id="rId28"/>
    <p:sldId id="294" r:id="rId29"/>
    <p:sldId id="293" r:id="rId30"/>
    <p:sldId id="295" r:id="rId31"/>
    <p:sldId id="279" r:id="rId32"/>
    <p:sldId id="26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1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F33A5-3473-4EFB-B1EF-4CFE92E95E5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E7FB1-DE74-4F6C-982E-DA1F63F9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9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10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BE94A77-F961-478B-A438-0D54213E2940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844BA8A-D9A9-46ED-BCA5-1330B2057580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F1108AB-716E-4C08-ACA6-C06DEBA774B9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4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2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386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040853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971643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363068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168273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530033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994067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30762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46432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483847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161316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124941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DFC4-FDED-4B41-982D-8052FC6366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FFF5A-79EA-4B61-A2E3-443713E82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094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EBB84CB8-691A-4540-96F7-E7F5221AFA55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369927824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B0B63B8F-393D-4451-BEAC-87F3BA563E3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58369895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5448E482-A5B6-4DC7-8B2E-2F42AAD54639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43022404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4FADC31B-8011-4063-A4C6-2F6C29B0E4B7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77486789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D15FD1A3-EA9A-4FA1-8545-6CD5022E2AF5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13606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93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B4CE950B-0C4F-4379-A53C-D8B99E2EC9F3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10989664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534DEB3A-99E5-45C8-93C5-7EE7FECA1224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63353724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5840963C-C8D9-46DE-97B9-3596BAF974C8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226523230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2DF17015-9A41-4AAD-AFED-0DA7FEE3D070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80042683"/>
      </p:ext>
    </p:extLst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999D9B3B-E1B0-4BF4-8C80-F29E0CC01213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243607150"/>
      </p:ext>
    </p:extLst>
  </p:cSld>
  <p:clrMapOvr>
    <a:masterClrMapping/>
  </p:clrMapOvr>
  <p:transition spd="slow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3E9E0760-D52D-40A4-847F-3A1E9AF6F48B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82907496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6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6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9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9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7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4BCA-83E6-4A60-A870-3DF7931C38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71864-838F-445A-8CF6-9F29D685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5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5D17D-E2E0-4625-A97F-E0CC4AB3A26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0E7F2-291D-4CE8-BD09-46614FAE13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5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73600" y="630555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0000CC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- </a:t>
            </a:r>
            <a:fld id="{32F91F21-01DF-4782-B52F-A9DF6D71C8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118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2399" y="332216"/>
            <a:ext cx="9171485" cy="242111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0250" y="2199393"/>
            <a:ext cx="2594878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</a:t>
            </a:r>
            <a:r>
              <a:rPr lang="en-US" sz="6400" b="1" kern="0" spc="67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en-US" sz="6400" b="1" kern="0" spc="67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725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D:\1\ON LUYEN HSG\Hoang Tieu Yen\Tranh Pho co Ha Noi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7" y="740229"/>
            <a:ext cx="8403769" cy="5457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90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D:\1\ON LUYEN HSG\Pham Quoc Binh\binh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731157"/>
            <a:ext cx="8679543" cy="541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741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189" y="2537433"/>
            <a:ext cx="11071654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0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1: LÀM QUEN VỚI PHẦN MỀM HỌC VẼ  </a:t>
            </a:r>
            <a:r>
              <a:rPr lang="en-US" sz="4000" b="1" i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</a:t>
            </a:r>
            <a:r>
              <a:rPr lang="en-US" sz="40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</a:t>
            </a:r>
          </a:p>
          <a:p>
            <a:pPr algn="ctr"/>
            <a:r>
              <a:rPr lang="en-US" sz="4000" b="1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</a:t>
            </a:r>
            <a:r>
              <a:rPr lang="en-US" sz="4000" b="1" i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39)</a:t>
            </a:r>
            <a:endParaRPr lang="en-US" sz="4000" b="1" i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472397" y="1486724"/>
            <a:ext cx="5449312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2: EM TẬP VẼ</a:t>
            </a:r>
            <a:endParaRPr lang="en-US" sz="4400" b="1" kern="0" spc="67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75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2563786"/>
            <a:ext cx="10686033" cy="795867"/>
            <a:chOff x="1080665" y="3087336"/>
            <a:chExt cx="10686033" cy="795867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79586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88196" y="3107858"/>
              <a:ext cx="707565" cy="707566"/>
              <a:chOff x="1330341" y="1880233"/>
              <a:chExt cx="530674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30341" y="1880233"/>
                <a:ext cx="530674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1909161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6718506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667" b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Làm quen với phần mềm học vẽ Paint.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046" y="3563743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707565"/>
              <a:chOff x="1330341" y="2577061"/>
              <a:chExt cx="530674" cy="530674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53067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30341" y="2608531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4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Sử dụng được công cụ vẽ tự do để vẽ các nét đơn giản.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51046" y="4951206"/>
            <a:ext cx="10805032" cy="1318966"/>
            <a:chOff x="1080665" y="4029721"/>
            <a:chExt cx="10686032" cy="1456679"/>
          </a:xfrm>
        </p:grpSpPr>
        <p:sp>
          <p:nvSpPr>
            <p:cNvPr id="24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26" name="组合 8"/>
            <p:cNvGrpSpPr/>
            <p:nvPr/>
          </p:nvGrpSpPr>
          <p:grpSpPr>
            <a:xfrm>
              <a:off x="1388196" y="4240155"/>
              <a:ext cx="707565" cy="707565"/>
              <a:chOff x="1330341" y="2577061"/>
              <a:chExt cx="530674" cy="530674"/>
            </a:xfrm>
          </p:grpSpPr>
          <p:sp>
            <p:nvSpPr>
              <p:cNvPr id="28" name="椭圆 34"/>
              <p:cNvSpPr/>
              <p:nvPr/>
            </p:nvSpPr>
            <p:spPr>
              <a:xfrm>
                <a:off x="1330341" y="2577061"/>
                <a:ext cx="530674" cy="53067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29" name="文本框 38"/>
              <p:cNvSpPr txBox="1"/>
              <p:nvPr/>
            </p:nvSpPr>
            <p:spPr>
              <a:xfrm>
                <a:off x="1330341" y="2608531"/>
                <a:ext cx="479939" cy="484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 smtClean="0">
                    <a:solidFill>
                      <a:prstClr val="white"/>
                    </a:solidFill>
                    <a:latin typeface="等线"/>
                    <a:ea typeface="微软雅黑"/>
                  </a:rPr>
                  <a:t>03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7" name="文本框 46"/>
            <p:cNvSpPr txBox="1"/>
            <p:nvPr/>
          </p:nvSpPr>
          <p:spPr>
            <a:xfrm>
              <a:off x="2159994" y="4154138"/>
              <a:ext cx="9354673" cy="1008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Thực hiện được các thao tác: lưu bài vẽ vào thư mục máy tính, mở bài vẽ đã có sẵn.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9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26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462" y="1331882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Giới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00622" y="2110246"/>
            <a:ext cx="1056153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Paint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07622" y="157783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6" t="2411" r="2851" b="66643"/>
          <a:stretch/>
        </p:blipFill>
        <p:spPr bwMode="auto">
          <a:xfrm>
            <a:off x="5137859" y="3478428"/>
            <a:ext cx="1063957" cy="119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7124" y="4819135"/>
            <a:ext cx="430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Biểu tượng của Paint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681" y="250777"/>
            <a:ext cx="10852052" cy="914400"/>
          </a:xfrm>
        </p:spPr>
        <p:txBody>
          <a:bodyPr>
            <a:noAutofit/>
          </a:bodyPr>
          <a:lstStyle/>
          <a:p>
            <a:pPr marL="280988" indent="-280988" algn="ctr">
              <a:buNone/>
            </a:pPr>
            <a:r>
              <a:rPr lang="en-US" alt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Các </a:t>
            </a: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 phần trong chương trình Paint.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970"/>
          <a:stretch/>
        </p:blipFill>
        <p:spPr bwMode="auto">
          <a:xfrm>
            <a:off x="1633610" y="1411146"/>
            <a:ext cx="10267238" cy="48060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55884" y="2125266"/>
            <a:ext cx="10146910" cy="13030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52014" y="3428286"/>
            <a:ext cx="10050780" cy="2021645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47" y="1957626"/>
            <a:ext cx="10668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 chọn</a:t>
            </a:r>
          </a:p>
          <a:p>
            <a:pPr algn="ctr">
              <a:defRPr/>
            </a:pPr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03749" y="3860867"/>
            <a:ext cx="10668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 trang vẽ</a:t>
            </a:r>
          </a:p>
          <a:p>
            <a:pPr algn="ctr">
              <a:defRPr/>
            </a:pPr>
            <a:endParaRPr lang="en-US" b="1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33621" y="2299646"/>
            <a:ext cx="522263" cy="3267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170549" y="4187941"/>
            <a:ext cx="522263" cy="556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0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222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3747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694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369341" y="160338"/>
            <a:ext cx="8686800" cy="9112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Arial" charset="0"/>
              <a:buNone/>
            </a:pPr>
            <a:r>
              <a:rPr lang="en-US" alt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6" y="3111069"/>
            <a:ext cx="11811000" cy="17483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893886" y="3330800"/>
            <a:ext cx="950913" cy="10234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34932" y="3248955"/>
            <a:ext cx="2113755" cy="11488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48226" y="3198167"/>
            <a:ext cx="3007913" cy="13157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156545" y="2150623"/>
            <a:ext cx="2534461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112016" y="2003646"/>
            <a:ext cx="1962209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66200" y="1911670"/>
            <a:ext cx="1491354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720440" y="2044268"/>
            <a:ext cx="1916385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2133257" y="3066369"/>
            <a:ext cx="5334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583959" y="2959701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152733" y="2843587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0367725" y="2917759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75316" y="3111083"/>
            <a:ext cx="660795" cy="1431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ind map leaf"/>
          <p:cNvSpPr/>
          <p:nvPr/>
        </p:nvSpPr>
        <p:spPr>
          <a:xfrm>
            <a:off x="5765838" y="3741033"/>
            <a:ext cx="1185196" cy="1235052"/>
          </a:xfrm>
          <a:custGeom>
            <a:avLst/>
            <a:gdLst/>
            <a:ahLst/>
            <a:cxnLst/>
            <a:rect l="0" t="0" r="0" b="0"/>
            <a:pathLst>
              <a:path w="999073" h="1045806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217189" y="80926"/>
                  <a:pt x="309495" y="264564"/>
                </a:cubicBezTo>
                <a:cubicBezTo>
                  <a:pt x="347094" y="339364"/>
                  <a:pt x="444914" y="561829"/>
                  <a:pt x="537543" y="715880"/>
                </a:cubicBezTo>
                <a:cubicBezTo>
                  <a:pt x="616140" y="846594"/>
                  <a:pt x="712500" y="922002"/>
                  <a:pt x="787314" y="964881"/>
                </a:cubicBezTo>
                <a:cubicBezTo>
                  <a:pt x="852469" y="1002235"/>
                  <a:pt x="999073" y="1045806"/>
                  <a:pt x="999073" y="1045806"/>
                </a:cubicBezTo>
                <a:cubicBezTo>
                  <a:pt x="999073" y="1045806"/>
                  <a:pt x="727584" y="1033357"/>
                  <a:pt x="564692" y="865283"/>
                </a:cubicBezTo>
                <a:cubicBezTo>
                  <a:pt x="365364" y="659611"/>
                  <a:pt x="325784" y="501117"/>
                  <a:pt x="135744" y="273902"/>
                </a:cubicBezTo>
                <a:cubicBezTo>
                  <a:pt x="-18867" y="89048"/>
                  <a:pt x="-86173" y="0"/>
                  <a:pt x="-86173" y="0"/>
                </a:cubicBezTo>
                <a:close/>
              </a:path>
            </a:pathLst>
          </a:custGeom>
          <a:solidFill>
            <a:srgbClr val="268EA8"/>
          </a:solidFill>
          <a:ln w="7600" cap="flat">
            <a:solidFill>
              <a:srgbClr val="268EA8"/>
            </a:solidFill>
            <a:bevel/>
          </a:ln>
        </p:spPr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26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7267" y="192514"/>
            <a:ext cx="6700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Công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71" r="7217"/>
          <a:stretch/>
        </p:blipFill>
        <p:spPr>
          <a:xfrm>
            <a:off x="609599" y="3115883"/>
            <a:ext cx="3323771" cy="24514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ounded Rectangle 13"/>
          <p:cNvSpPr/>
          <p:nvPr/>
        </p:nvSpPr>
        <p:spPr>
          <a:xfrm>
            <a:off x="318531" y="1157734"/>
            <a:ext cx="4172910" cy="12503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alt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 dụng công cụ bút vẽ để vẽ hình tự do</a:t>
            </a:r>
            <a:endParaRPr lang="en-US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1422400" y="2408039"/>
            <a:ext cx="982586" cy="9179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73581" y="3326036"/>
            <a:ext cx="924058" cy="8299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29" name="Mind map leaf"/>
          <p:cNvSpPr/>
          <p:nvPr/>
        </p:nvSpPr>
        <p:spPr>
          <a:xfrm flipV="1">
            <a:off x="5849559" y="1609431"/>
            <a:ext cx="1101503" cy="1095049"/>
          </a:xfrm>
          <a:custGeom>
            <a:avLst/>
            <a:gdLst/>
            <a:ahLst/>
            <a:cxnLst/>
            <a:rect l="0" t="0" r="0" b="0"/>
            <a:pathLst>
              <a:path w="1300976" h="1007418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282820" y="77955"/>
                  <a:pt x="403020" y="254853"/>
                </a:cubicBezTo>
                <a:cubicBezTo>
                  <a:pt x="451980" y="326906"/>
                  <a:pt x="579361" y="541206"/>
                  <a:pt x="699981" y="689603"/>
                </a:cubicBezTo>
                <a:cubicBezTo>
                  <a:pt x="802332" y="815518"/>
                  <a:pt x="927808" y="888151"/>
                  <a:pt x="1025225" y="929465"/>
                </a:cubicBezTo>
                <a:cubicBezTo>
                  <a:pt x="1110071" y="965443"/>
                  <a:pt x="1300976" y="1007418"/>
                  <a:pt x="1300976" y="1007418"/>
                </a:cubicBezTo>
                <a:cubicBezTo>
                  <a:pt x="1300976" y="1007418"/>
                  <a:pt x="947454" y="995425"/>
                  <a:pt x="735334" y="833522"/>
                </a:cubicBezTo>
                <a:cubicBezTo>
                  <a:pt x="475772" y="635398"/>
                  <a:pt x="424231" y="482722"/>
                  <a:pt x="176764" y="263848"/>
                </a:cubicBezTo>
                <a:cubicBezTo>
                  <a:pt x="-24568" y="85780"/>
                  <a:pt x="-86173" y="0"/>
                  <a:pt x="-86173" y="0"/>
                </a:cubicBezTo>
                <a:close/>
              </a:path>
            </a:pathLst>
          </a:custGeom>
          <a:solidFill>
            <a:srgbClr val="DD7195"/>
          </a:solidFill>
          <a:ln w="7600" cap="flat">
            <a:solidFill>
              <a:srgbClr val="DD7195"/>
            </a:solidFill>
            <a:bevel/>
          </a:ln>
        </p:spPr>
      </p:sp>
      <p:grpSp>
        <p:nvGrpSpPr>
          <p:cNvPr id="30" name="Main Topic"/>
          <p:cNvGrpSpPr/>
          <p:nvPr/>
        </p:nvGrpSpPr>
        <p:grpSpPr>
          <a:xfrm>
            <a:off x="6695524" y="1230382"/>
            <a:ext cx="5107314" cy="1190839"/>
            <a:chOff x="3563198" y="1918434"/>
            <a:chExt cx="3736490" cy="769585"/>
          </a:xfrm>
        </p:grpSpPr>
        <p:sp>
          <p:nvSpPr>
            <p:cNvPr id="31" name="Rectangle balloon"/>
            <p:cNvSpPr/>
            <p:nvPr/>
          </p:nvSpPr>
          <p:spPr>
            <a:xfrm>
              <a:off x="3563198" y="1918434"/>
              <a:ext cx="3736490" cy="769585"/>
            </a:xfrm>
            <a:custGeom>
              <a:avLst/>
              <a:gdLst/>
              <a:ahLst/>
              <a:cxnLst/>
              <a:rect l="0" t="0" r="0" b="0"/>
              <a:pathLst>
                <a:path w="3313600" h="319200">
                  <a:moveTo>
                    <a:pt x="57456" y="0"/>
                  </a:moveTo>
                  <a:lnTo>
                    <a:pt x="3256144" y="0"/>
                  </a:lnTo>
                  <a:cubicBezTo>
                    <a:pt x="3287874" y="0"/>
                    <a:pt x="3313600" y="25723"/>
                    <a:pt x="3313600" y="57456"/>
                  </a:cubicBezTo>
                  <a:lnTo>
                    <a:pt x="3313600" y="261744"/>
                  </a:lnTo>
                  <a:cubicBezTo>
                    <a:pt x="3313600" y="293477"/>
                    <a:pt x="3287874" y="319200"/>
                    <a:pt x="3256144" y="319200"/>
                  </a:cubicBezTo>
                  <a:lnTo>
                    <a:pt x="57456" y="319200"/>
                  </a:lnTo>
                  <a:cubicBezTo>
                    <a:pt x="25723" y="319200"/>
                    <a:pt x="0" y="293477"/>
                    <a:pt x="0" y="261744"/>
                  </a:cubicBezTo>
                  <a:lnTo>
                    <a:pt x="0" y="57456"/>
                  </a:lnTo>
                  <a:cubicBezTo>
                    <a:pt x="0" y="25723"/>
                    <a:pt x="25723" y="0"/>
                    <a:pt x="57456" y="0"/>
                  </a:cubicBezTo>
                  <a:close/>
                </a:path>
              </a:pathLst>
            </a:custGeom>
            <a:solidFill>
              <a:srgbClr val="DD7195"/>
            </a:solidFill>
            <a:ln w="7600" cap="flat">
              <a:solidFill>
                <a:srgbClr val="DD7195"/>
              </a:solidFill>
              <a:bevel/>
            </a:ln>
          </p:spPr>
        </p:sp>
        <p:sp>
          <p:nvSpPr>
            <p:cNvPr id="32" name="Text 134"/>
            <p:cNvSpPr txBox="1"/>
            <p:nvPr/>
          </p:nvSpPr>
          <p:spPr>
            <a:xfrm>
              <a:off x="3724091" y="2029695"/>
              <a:ext cx="3268000" cy="424863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just">
                <a:lnSpc>
                  <a:spcPct val="100000"/>
                </a:lnSpc>
              </a:pPr>
              <a:r>
                <a:rPr sz="2400">
                  <a:solidFill>
                    <a:srgbClr val="FFFFFF"/>
                  </a:solidFill>
                  <a:latin typeface="Times New Roman"/>
                </a:rPr>
                <a:t>Bước 1. Nháy chọn công cụ bút vẽ trong hộp công cụ.</a:t>
              </a:r>
            </a:p>
          </p:txBody>
        </p:sp>
      </p:grpSp>
      <p:grpSp>
        <p:nvGrpSpPr>
          <p:cNvPr id="34" name="Main Topic"/>
          <p:cNvGrpSpPr/>
          <p:nvPr/>
        </p:nvGrpSpPr>
        <p:grpSpPr>
          <a:xfrm>
            <a:off x="6446922" y="3951725"/>
            <a:ext cx="5604518" cy="1640956"/>
            <a:chOff x="3182693" y="4068365"/>
            <a:chExt cx="4134400" cy="854809"/>
          </a:xfrm>
        </p:grpSpPr>
        <p:sp>
          <p:nvSpPr>
            <p:cNvPr id="35" name="Rectangle balloon"/>
            <p:cNvSpPr/>
            <p:nvPr/>
          </p:nvSpPr>
          <p:spPr>
            <a:xfrm>
              <a:off x="3182693" y="4068365"/>
              <a:ext cx="4134400" cy="854809"/>
            </a:xfrm>
            <a:custGeom>
              <a:avLst/>
              <a:gdLst/>
              <a:ahLst/>
              <a:cxnLst/>
              <a:rect l="0" t="0" r="0" b="0"/>
              <a:pathLst>
                <a:path w="4134400" h="592800">
                  <a:moveTo>
                    <a:pt x="91200" y="0"/>
                  </a:moveTo>
                  <a:lnTo>
                    <a:pt x="4043200" y="0"/>
                  </a:lnTo>
                  <a:cubicBezTo>
                    <a:pt x="4093573" y="0"/>
                    <a:pt x="4134400" y="40830"/>
                    <a:pt x="4134400" y="91200"/>
                  </a:cubicBezTo>
                  <a:lnTo>
                    <a:pt x="4134400" y="501600"/>
                  </a:lnTo>
                  <a:cubicBezTo>
                    <a:pt x="4134400" y="551970"/>
                    <a:pt x="4093573" y="592800"/>
                    <a:pt x="4043200" y="592800"/>
                  </a:cubicBezTo>
                  <a:lnTo>
                    <a:pt x="91200" y="592800"/>
                  </a:lnTo>
                  <a:cubicBezTo>
                    <a:pt x="40830" y="592800"/>
                    <a:pt x="0" y="551970"/>
                    <a:pt x="0" y="501600"/>
                  </a:cubicBezTo>
                  <a:lnTo>
                    <a:pt x="0" y="91200"/>
                  </a:lnTo>
                  <a:cubicBezTo>
                    <a:pt x="0" y="40830"/>
                    <a:pt x="40830" y="0"/>
                    <a:pt x="91200" y="0"/>
                  </a:cubicBezTo>
                  <a:close/>
                </a:path>
              </a:pathLst>
            </a:custGeom>
            <a:solidFill>
              <a:srgbClr val="268EA8"/>
            </a:solidFill>
            <a:ln w="7600" cap="flat">
              <a:solidFill>
                <a:srgbClr val="268EA8"/>
              </a:solidFill>
              <a:bevel/>
            </a:ln>
          </p:spPr>
        </p:sp>
        <p:sp>
          <p:nvSpPr>
            <p:cNvPr id="37" name="Text 135"/>
            <p:cNvSpPr txBox="1"/>
            <p:nvPr/>
          </p:nvSpPr>
          <p:spPr>
            <a:xfrm>
              <a:off x="3254262" y="4271456"/>
              <a:ext cx="4019370" cy="5168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just">
                <a:lnSpc>
                  <a:spcPct val="114000"/>
                </a:lnSpc>
              </a:pPr>
              <a:r>
                <a:rPr sz="2400">
                  <a:solidFill>
                    <a:srgbClr val="FFFFFF"/>
                  </a:solidFill>
                  <a:latin typeface="Times New Roman"/>
                </a:rPr>
                <a:t>Bước 2. Di chuyển chuột vào vùng trang vẽ.</a:t>
              </a:r>
            </a:p>
            <a:p>
              <a:pPr algn="just">
                <a:lnSpc>
                  <a:spcPct val="114000"/>
                </a:lnSpc>
              </a:pPr>
              <a:r>
                <a:rPr sz="2400">
                  <a:solidFill>
                    <a:srgbClr val="FFFFFF"/>
                  </a:solidFill>
                  <a:latin typeface="Times New Roman"/>
                </a:rPr>
                <a:t> Nhấn và giữ nút trái chuột để vẽ hình theo ý muốn rồi thả chuột ra để kết thúc</a:t>
              </a:r>
              <a:r>
                <a:rPr sz="2400" smtClean="0">
                  <a:solidFill>
                    <a:srgbClr val="FFFFFF"/>
                  </a:solidFill>
                  <a:latin typeface="Times New Roman"/>
                </a:rPr>
                <a:t>.</a:t>
              </a:r>
              <a:endParaRPr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41" name="Floating Shape"/>
          <p:cNvSpPr/>
          <p:nvPr/>
        </p:nvSpPr>
        <p:spPr>
          <a:xfrm>
            <a:off x="4057627" y="2061710"/>
            <a:ext cx="2529854" cy="2220932"/>
          </a:xfrm>
          <a:custGeom>
            <a:avLst/>
            <a:gdLst>
              <a:gd name="rtl" fmla="*/ 440627 w 1573671"/>
              <a:gd name="rtt" fmla="*/ 256365 h 1068188"/>
              <a:gd name="rtr" fmla="*/ 1133044 w 1573671"/>
              <a:gd name="rtb" fmla="*/ 811824 h 1068188"/>
            </a:gdLst>
            <a:ahLst/>
            <a:cxnLst/>
            <a:rect l="rtl" t="rtt" r="rtr" b="rtb"/>
            <a:pathLst>
              <a:path w="1573671" h="1068188">
                <a:moveTo>
                  <a:pt x="717664" y="270327"/>
                </a:moveTo>
                <a:lnTo>
                  <a:pt x="844649" y="0"/>
                </a:lnTo>
                <a:lnTo>
                  <a:pt x="893479" y="267703"/>
                </a:lnTo>
                <a:lnTo>
                  <a:pt x="1149994" y="49866"/>
                </a:lnTo>
                <a:lnTo>
                  <a:pt x="1046406" y="325443"/>
                </a:lnTo>
                <a:lnTo>
                  <a:pt x="1394980" y="183718"/>
                </a:lnTo>
                <a:lnTo>
                  <a:pt x="1083874" y="425174"/>
                </a:lnTo>
                <a:lnTo>
                  <a:pt x="1495855" y="385807"/>
                </a:lnTo>
                <a:lnTo>
                  <a:pt x="1144400" y="527533"/>
                </a:lnTo>
                <a:lnTo>
                  <a:pt x="1573671" y="574775"/>
                </a:lnTo>
                <a:lnTo>
                  <a:pt x="1147281" y="587898"/>
                </a:lnTo>
                <a:lnTo>
                  <a:pt x="1504671" y="784738"/>
                </a:lnTo>
                <a:lnTo>
                  <a:pt x="1109813" y="698128"/>
                </a:lnTo>
                <a:lnTo>
                  <a:pt x="1501790" y="921211"/>
                </a:lnTo>
                <a:lnTo>
                  <a:pt x="1008938" y="771613"/>
                </a:lnTo>
                <a:lnTo>
                  <a:pt x="1147281" y="1036693"/>
                </a:lnTo>
                <a:lnTo>
                  <a:pt x="873476" y="808359"/>
                </a:lnTo>
                <a:lnTo>
                  <a:pt x="876356" y="1062944"/>
                </a:lnTo>
                <a:lnTo>
                  <a:pt x="778362" y="810981"/>
                </a:lnTo>
                <a:lnTo>
                  <a:pt x="662902" y="1068188"/>
                </a:lnTo>
                <a:lnTo>
                  <a:pt x="662902" y="813610"/>
                </a:lnTo>
                <a:lnTo>
                  <a:pt x="351626" y="1039323"/>
                </a:lnTo>
                <a:lnTo>
                  <a:pt x="536259" y="768991"/>
                </a:lnTo>
                <a:lnTo>
                  <a:pt x="146992" y="892346"/>
                </a:lnTo>
                <a:lnTo>
                  <a:pt x="455557" y="677133"/>
                </a:lnTo>
                <a:lnTo>
                  <a:pt x="46115" y="643013"/>
                </a:lnTo>
                <a:lnTo>
                  <a:pt x="415205" y="553778"/>
                </a:lnTo>
                <a:lnTo>
                  <a:pt x="17293" y="532782"/>
                </a:lnTo>
                <a:lnTo>
                  <a:pt x="383501" y="501287"/>
                </a:lnTo>
                <a:lnTo>
                  <a:pt x="0" y="393681"/>
                </a:lnTo>
                <a:lnTo>
                  <a:pt x="406559" y="414677"/>
                </a:lnTo>
                <a:lnTo>
                  <a:pt x="132751" y="178469"/>
                </a:lnTo>
                <a:lnTo>
                  <a:pt x="481496" y="354313"/>
                </a:lnTo>
                <a:lnTo>
                  <a:pt x="325858" y="81361"/>
                </a:lnTo>
                <a:lnTo>
                  <a:pt x="562196" y="296573"/>
                </a:lnTo>
                <a:lnTo>
                  <a:pt x="562196" y="2624"/>
                </a:lnTo>
                <a:lnTo>
                  <a:pt x="717664" y="270327"/>
                </a:lnTo>
                <a:close/>
              </a:path>
            </a:pathLst>
          </a:custGeom>
          <a:solidFill>
            <a:srgbClr val="FFAF00"/>
          </a:solidFill>
          <a:ln w="7600" cap="flat">
            <a:solidFill>
              <a:srgbClr val="FFAF00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</a:t>
            </a:r>
            <a:endParaRPr sz="21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40392" y="1268876"/>
            <a:ext cx="1077264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Paint,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26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2654" y="122011"/>
            <a:ext cx="6700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Lưu </a:t>
            </a:r>
            <a:r>
              <a:rPr lang="en-US" sz="3600" b="1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328" y="1307380"/>
            <a:ext cx="681392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192" y="1967906"/>
            <a:ext cx="7354207" cy="44213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5789" y="2751171"/>
            <a:ext cx="1992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 As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28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362190" y="1941981"/>
            <a:ext cx="646555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66636" y="3413947"/>
            <a:ext cx="914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31" name="Rectangle 30"/>
          <p:cNvSpPr/>
          <p:nvPr/>
        </p:nvSpPr>
        <p:spPr>
          <a:xfrm>
            <a:off x="3704772" y="5296139"/>
            <a:ext cx="1256395" cy="2722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35" name="Rectangle 34"/>
          <p:cNvSpPr/>
          <p:nvPr/>
        </p:nvSpPr>
        <p:spPr>
          <a:xfrm>
            <a:off x="7306150" y="5898606"/>
            <a:ext cx="956107" cy="335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flipH="1">
            <a:off x="3223836" y="2465201"/>
            <a:ext cx="1371132" cy="9487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271608" y="3239478"/>
            <a:ext cx="743285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 name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434853" y="4193585"/>
            <a:ext cx="2053033" cy="11315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09003" y="4576809"/>
            <a:ext cx="586528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792465" y="5100029"/>
            <a:ext cx="1424106" cy="8130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7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/>
      <p:bldP spid="27" grpId="0" animBg="1"/>
      <p:bldP spid="28" grpId="0" animBg="1"/>
      <p:bldP spid="31" grpId="0" animBg="1"/>
      <p:bldP spid="35" grpId="0" animBg="1"/>
      <p:bldP spid="35" grpId="1" animBg="1"/>
      <p:bldP spid="30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="" xmlns:a16="http://schemas.microsoft.com/office/drawing/2014/main" id="{A0309C93-4511-40DF-AA90-7D92CD3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8" y="1819675"/>
            <a:ext cx="9273277" cy="4109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63657" y="3149600"/>
            <a:ext cx="928914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 flipV="1">
            <a:off x="7692571" y="3389085"/>
            <a:ext cx="23948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739091" y="2852524"/>
            <a:ext cx="2206171" cy="10731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Phím </a:t>
            </a:r>
          </a:p>
          <a:p>
            <a:pPr algn="ctr"/>
            <a:r>
              <a:rPr lang="en-US" sz="2800" b="1" smtClean="0"/>
              <a:t>BackSpace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50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=""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Nhấn nút “Tạm dừng” khi phải trả lời câu </a:t>
            </a:r>
            <a:r>
              <a:rPr lang="en-US" altLang="en-US" sz="3733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hỏi.</a:t>
            </a:r>
            <a:endParaRPr lang="en-US" altLang="en-US" sz="3733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Nhấn nút “Tiếp tục” khi đã tìm được câu trả </a:t>
            </a:r>
            <a:r>
              <a:rPr lang="en-US" altLang="en-US" sz="3733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lời.</a:t>
            </a:r>
            <a:endParaRPr lang="en-US" altLang="en-US" sz="3733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0976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của giáo viên.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25878" y="1312418"/>
            <a:ext cx="1086318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Paint,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247" y="1957614"/>
            <a:ext cx="7573514" cy="4793762"/>
          </a:xfrm>
          <a:prstGeom prst="rect">
            <a:avLst/>
          </a:prstGeom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26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6045" y="137455"/>
            <a:ext cx="6700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Mở </a:t>
            </a:r>
            <a:r>
              <a:rPr lang="en-US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503" y="1386435"/>
            <a:ext cx="681392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44210" y="3034784"/>
            <a:ext cx="1992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28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02073" y="2006075"/>
            <a:ext cx="599701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97688" y="3855867"/>
            <a:ext cx="1043798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35" name="Rectangle 34"/>
          <p:cNvSpPr/>
          <p:nvPr/>
        </p:nvSpPr>
        <p:spPr>
          <a:xfrm>
            <a:off x="7240475" y="6269911"/>
            <a:ext cx="1061697" cy="2912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019587" y="2529295"/>
            <a:ext cx="979699" cy="13265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257958" y="2856472"/>
            <a:ext cx="524889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vẽ.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053338" y="3379692"/>
            <a:ext cx="1829069" cy="15691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863004" y="4373613"/>
            <a:ext cx="592605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>
            <a:endCxn id="35" idx="0"/>
          </p:cNvCxnSpPr>
          <p:nvPr/>
        </p:nvCxnSpPr>
        <p:spPr>
          <a:xfrm flipH="1">
            <a:off x="7771324" y="4896833"/>
            <a:ext cx="1054707" cy="13730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57958" y="5929607"/>
            <a:ext cx="128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err="1" smtClean="0"/>
              <a:t>goi</a:t>
            </a:r>
            <a:r>
              <a:rPr lang="en-US" dirty="0" smtClean="0"/>
              <a:t> </a:t>
            </a:r>
            <a:r>
              <a:rPr lang="en-US" dirty="0" err="1" smtClean="0"/>
              <a:t>nha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0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/>
      <p:bldP spid="27" grpId="0" animBg="1"/>
      <p:bldP spid="28" grpId="0" animBg="1"/>
      <p:bldP spid="35" grpId="0" animBg="1"/>
      <p:bldP spid="35" grpId="1" animBg="1"/>
      <p:bldP spid="30" grpId="0" animBg="1"/>
      <p:bldP spid="34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E8A2E27-12A6-4C30-A9A0-CB901BB8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943" y="481393"/>
            <a:ext cx="5718629" cy="999065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12" y="1676403"/>
            <a:ext cx="11223376" cy="412029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khởi động phần mềm Paint, em nháy đúp chuột vào biểu tượng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</a:pPr>
            <a:r>
              <a:rPr lang="en-US" sz="3200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 bút vẽ        để vẽ các nét đơn giản.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</a:pPr>
            <a:r>
              <a:rPr lang="en-US" sz="32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mở bài vẽ đã có sẵn, em chọn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chọn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lưu bài vẽ,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chọn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chọn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59" y="2458164"/>
            <a:ext cx="1032803" cy="92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8629" y="5258345"/>
            <a:ext cx="476250" cy="36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94" y="3268981"/>
            <a:ext cx="685120" cy="65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3429" y="4394745"/>
            <a:ext cx="476250" cy="36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1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189" y="2537433"/>
            <a:ext cx="11071654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0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1: LÀM QUEN VỚI PHẦN MỀM HỌC VẼ  </a:t>
            </a:r>
            <a:r>
              <a:rPr lang="en-US" sz="4000" b="1" i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2)</a:t>
            </a:r>
            <a:endParaRPr lang="en-US" sz="4000" b="1" i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000" b="1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</a:t>
            </a:r>
            <a:r>
              <a:rPr lang="en-US" sz="4000" b="1" i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41)</a:t>
            </a:r>
            <a:endParaRPr lang="en-US" sz="4000" b="1" i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472397" y="1486724"/>
            <a:ext cx="5449312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2: EM TẬP VẼ</a:t>
            </a:r>
            <a:endParaRPr lang="en-US" sz="4400" b="1" kern="0" spc="67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9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26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02781" y="160338"/>
            <a:ext cx="8690140" cy="646331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88563" y="1568242"/>
            <a:ext cx="6620145" cy="49277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Paint.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555" y="2369533"/>
            <a:ext cx="9397366" cy="74792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hoa.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5555" y="3435655"/>
            <a:ext cx="6620145" cy="4506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88563" y="4304054"/>
            <a:ext cx="9865931" cy="5868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en-US" sz="3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nền.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352" y="2369533"/>
            <a:ext cx="685800" cy="685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000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26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sz="2800" b="1" i="0" u="none" strike="noStrike" kern="1200" cap="none" spc="50" normalizeH="0" baseline="0" noProof="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2800" b="1" i="0" u="none" strike="noStrike" kern="1200" cap="none" spc="50" normalizeH="0" baseline="0" noProof="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kumimoji="0" lang="en-US" sz="2800" b="1" i="0" u="none" strike="noStrike" kern="1200" cap="none" spc="50" normalizeH="0" baseline="0" noProof="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800" b="1" i="0" u="none" strike="noStrike" kern="1200" cap="none" spc="50" normalizeH="0" baseline="0" noProof="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02781" y="160338"/>
            <a:ext cx="9488634" cy="646331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</a:t>
            </a:r>
            <a:r>
              <a:rPr kumimoji="0" lang="en-US" sz="36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. HOẠT</a:t>
            </a:r>
            <a:r>
              <a:rPr kumimoji="0" lang="en-US" sz="3600" b="1" i="0" u="none" strike="noStrike" kern="1200" cap="none" spc="0" normalizeH="0" noProof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 ĐỘNG ỨNG DỤNG, MỞ RỘNG</a:t>
            </a:r>
            <a:endParaRPr kumimoji="0" lang="en-US" sz="36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740" y="1310185"/>
            <a:ext cx="1014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thực hiện các yêu cầu sau: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2638" y="1935383"/>
            <a:ext cx="10919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bài vẽ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bong hoa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 vẽ ở mục B - Hoạt động thực hành.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 đồng thời hai phím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một vài hình mà em thích.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 đồng thời hai phím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tên cho bài vẽ rồi lưu bài vẽ vào thư mục có tên em trên máy tính.</a:t>
            </a:r>
          </a:p>
          <a:p>
            <a:pPr marL="341313" indent="-341313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Em hãy giải thích thao tác ở các yêu cầu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26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sz="2800" b="1" i="0" u="none" strike="noStrike" kern="1200" cap="none" spc="50" normalizeH="0" baseline="0" noProof="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2800" b="1" i="0" u="none" strike="noStrike" kern="1200" cap="none" spc="50" normalizeH="0" baseline="0" noProof="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kumimoji="0" lang="en-US" sz="2800" b="1" i="0" u="none" strike="noStrike" kern="1200" cap="none" spc="50" normalizeH="0" baseline="0" noProof="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800" b="1" i="0" u="none" strike="noStrike" kern="1200" cap="none" spc="50" normalizeH="0" baseline="0" noProof="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6768" y="-72570"/>
            <a:ext cx="9434285" cy="123371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 em nhấn đồng thời hai hoặc nhiều phím cùng lúc gọi là nhấn tổ hợp phím</a:t>
            </a:r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10">
            <a:extLst>
              <a:ext uri="{FF2B5EF4-FFF2-40B4-BE49-F238E27FC236}">
                <a16:creationId xmlns="" xmlns:a16="http://schemas.microsoft.com/office/drawing/2014/main" id="{A0309C93-4511-40DF-AA90-7D92CD3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92" y="1268132"/>
            <a:ext cx="9273277" cy="410941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66929" y="5805714"/>
            <a:ext cx="2157934" cy="6676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CTRL + N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8" idx="0"/>
          </p:cNvCxnSpPr>
          <p:nvPr/>
        </p:nvCxnSpPr>
        <p:spPr>
          <a:xfrm flipH="1" flipV="1">
            <a:off x="2136775" y="4804230"/>
            <a:ext cx="1809121" cy="10014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0"/>
          </p:cNvCxnSpPr>
          <p:nvPr/>
        </p:nvCxnSpPr>
        <p:spPr>
          <a:xfrm flipV="1">
            <a:off x="3945896" y="4296230"/>
            <a:ext cx="1467933" cy="15094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1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26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sz="2800" b="1" i="0" u="none" strike="noStrike" kern="1200" cap="none" spc="50" normalizeH="0" baseline="0" noProof="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2800" b="1" i="0" u="none" strike="noStrike" kern="1200" cap="none" spc="50" normalizeH="0" baseline="0" noProof="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kumimoji="0" lang="en-US" sz="2800" b="1" i="0" u="none" strike="noStrike" kern="1200" cap="none" spc="50" normalizeH="0" baseline="0" noProof="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800" b="1" i="0" u="none" strike="noStrike" kern="1200" cap="none" spc="50" normalizeH="0" baseline="0" noProof="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6768" y="-72570"/>
            <a:ext cx="9434285" cy="123371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 em nhấn đồng thời hai hoặc nhiều phím cùng lúc gọi là nhấn tổ hợp phím</a:t>
            </a:r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10">
            <a:extLst>
              <a:ext uri="{FF2B5EF4-FFF2-40B4-BE49-F238E27FC236}">
                <a16:creationId xmlns="" xmlns:a16="http://schemas.microsoft.com/office/drawing/2014/main" id="{A0309C93-4511-40DF-AA90-7D92CD3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92" y="1268132"/>
            <a:ext cx="9273277" cy="410941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050920" y="5805714"/>
            <a:ext cx="1973943" cy="667658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CTRL + </a:t>
            </a:r>
            <a:r>
              <a:rPr lang="en-US" sz="28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8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136768" y="4826002"/>
            <a:ext cx="1901117" cy="100148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0"/>
          </p:cNvCxnSpPr>
          <p:nvPr/>
        </p:nvCxnSpPr>
        <p:spPr>
          <a:xfrm flipH="1" flipV="1">
            <a:off x="3265714" y="3773714"/>
            <a:ext cx="772178" cy="20320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8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4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Nhấn tổ hợp phím </a:t>
            </a:r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Ctrl + N </a:t>
            </a:r>
            <a:r>
              <a:rPr lang="en-US" sz="4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 mở 1 trang vẽ mới</a:t>
            </a:r>
            <a:endParaRPr lang="en-US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4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Nhấn tổ hợp phím </a:t>
            </a:r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Ctrl + S</a:t>
            </a:r>
            <a:b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 lưu bài vẽ.</a:t>
            </a:r>
            <a:endParaRPr lang="en-US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E8A2E27-12A6-4C30-A9A0-CB901BB8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943" y="481393"/>
            <a:ext cx="5718629" cy="999065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12" y="1676403"/>
            <a:ext cx="11223376" cy="412029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khởi động phần mềm Paint, em nháy đúp chuột vào biểu tượng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</a:pPr>
            <a:r>
              <a:rPr lang="en-US" sz="3200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 bút vẽ        để vẽ các nét đơn giản.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</a:pPr>
            <a:r>
              <a:rPr lang="en-US" sz="32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mở một trang vẽ mới, em nhấn tổ hợp phím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lưu bài vẽ,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nhấn tổ hợp phím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59" y="2458164"/>
            <a:ext cx="1032803" cy="92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94" y="3268981"/>
            <a:ext cx="685120" cy="65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79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7" y="1074056"/>
            <a:ext cx="5190775" cy="41365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8"/>
          <a:stretch/>
        </p:blipFill>
        <p:spPr bwMode="auto">
          <a:xfrm>
            <a:off x="6677480" y="1001485"/>
            <a:ext cx="4566523" cy="4281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5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448952" y="3110960"/>
            <a:ext cx="7913384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7200" b="1" i="0" u="none" strike="noStrike" kern="1200" cap="none" spc="0" normalizeH="0" baseline="0" noProof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7200" b="1" i="0" u="none" strike="noStrike" kern="1200" cap="none" spc="0" normalizeH="0" baseline="0" noProof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các 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đã theo dõi bài học!</a:t>
            </a:r>
          </a:p>
        </p:txBody>
      </p:sp>
    </p:spTree>
    <p:extLst>
      <p:ext uri="{BB962C8B-B14F-4D97-AF65-F5344CB8AC3E}">
        <p14:creationId xmlns:p14="http://schemas.microsoft.com/office/powerpoint/2010/main" val="36264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TC\Document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71" y="442994"/>
            <a:ext cx="7478258" cy="6041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99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8" y="885369"/>
            <a:ext cx="7678056" cy="51380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21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457200"/>
            <a:ext cx="9753600" cy="594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:\1\ON LUYEN HSG\Hoang Tieu Yen\Cau the huc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547689"/>
            <a:ext cx="8768443" cy="5762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37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:\1\ON LUYEN HSG\Hoang Tieu Yen\cong vie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4" y="520475"/>
            <a:ext cx="8614229" cy="572860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54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D:\1\ON LUYEN HSG\Hoang Tieu Yen\Tieu Yen - Ve tranh cau Long Bie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48" y="708256"/>
            <a:ext cx="8604852" cy="5489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207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884</Words>
  <Application>Microsoft Office PowerPoint</Application>
  <PresentationFormat>Custom</PresentationFormat>
  <Paragraphs>104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1_Office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Nhấn tổ hợp phím Ctrl + N để mở 1 trang vẽ mới</vt:lpstr>
      <vt:lpstr>Nhấn tổ hợp phím Ctrl + S  để lưu bài vẽ.</vt:lpstr>
      <vt:lpstr>EM CẦN GHI NHỚ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35</cp:revision>
  <dcterms:created xsi:type="dcterms:W3CDTF">2021-10-15T16:59:00Z</dcterms:created>
  <dcterms:modified xsi:type="dcterms:W3CDTF">2021-10-21T10:44:27Z</dcterms:modified>
</cp:coreProperties>
</file>