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97" r:id="rId4"/>
  </p:sldMasterIdLst>
  <p:notesMasterIdLst>
    <p:notesMasterId r:id="rId20"/>
  </p:notesMasterIdLst>
  <p:sldIdLst>
    <p:sldId id="257" r:id="rId5"/>
    <p:sldId id="258" r:id="rId6"/>
    <p:sldId id="259" r:id="rId7"/>
    <p:sldId id="260" r:id="rId8"/>
    <p:sldId id="262" r:id="rId9"/>
    <p:sldId id="264" r:id="rId10"/>
    <p:sldId id="265" r:id="rId11"/>
    <p:sldId id="280" r:id="rId12"/>
    <p:sldId id="271" r:id="rId13"/>
    <p:sldId id="267" r:id="rId14"/>
    <p:sldId id="273" r:id="rId15"/>
    <p:sldId id="275" r:id="rId16"/>
    <p:sldId id="276" r:id="rId17"/>
    <p:sldId id="278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7" d="100"/>
          <a:sy n="77" d="100"/>
        </p:scale>
        <p:origin x="-378" y="-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377D47-A9DB-4EC1-91DE-59FFC880F6E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C6EE9-2D79-46D4-A32A-C5239FAA7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60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BF2FF-AB26-42B1-B18B-19F5B70C603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444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BB349-9798-4762-BF58-B433183645B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00264-081A-4F3C-A74F-AB841A2C6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091987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BB349-9798-4762-BF58-B433183645B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00264-081A-4F3C-A74F-AB841A2C6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154423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BB349-9798-4762-BF58-B433183645B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00264-081A-4F3C-A74F-AB841A2C6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88361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2021/10/14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3129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5D17D-E2E0-4625-A97F-E0CC4AB3A2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0E7F2-291D-4CE8-BD09-46614FAE13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010182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5D17D-E2E0-4625-A97F-E0CC4AB3A2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0E7F2-291D-4CE8-BD09-46614FAE13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217514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5D17D-E2E0-4625-A97F-E0CC4AB3A2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0E7F2-291D-4CE8-BD09-46614FAE13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850011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5D17D-E2E0-4625-A97F-E0CC4AB3A2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0E7F2-291D-4CE8-BD09-46614FAE13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773800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5D17D-E2E0-4625-A97F-E0CC4AB3A2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0E7F2-291D-4CE8-BD09-46614FAE13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111560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5D17D-E2E0-4625-A97F-E0CC4AB3A2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0E7F2-291D-4CE8-BD09-46614FAE13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016229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5D17D-E2E0-4625-A97F-E0CC4AB3A2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0E7F2-291D-4CE8-BD09-46614FAE13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509215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BB349-9798-4762-BF58-B433183645B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00264-081A-4F3C-A74F-AB841A2C6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4894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5D17D-E2E0-4625-A97F-E0CC4AB3A2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0E7F2-291D-4CE8-BD09-46614FAE13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551006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5D17D-E2E0-4625-A97F-E0CC4AB3A2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0E7F2-291D-4CE8-BD09-46614FAE13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855571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5D17D-E2E0-4625-A97F-E0CC4AB3A2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0E7F2-291D-4CE8-BD09-46614FAE13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784583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5D17D-E2E0-4625-A97F-E0CC4AB3A2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0E7F2-291D-4CE8-BD09-46614FAE13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512700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2021/10/14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6953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A98A-1C0D-45BB-8D3C-417B9F289D8A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14/10/2021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AC9A6-82AE-4685-9947-1284D884E83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506878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A98A-1C0D-45BB-8D3C-417B9F289D8A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14/10/2021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AC9A6-82AE-4685-9947-1284D884E83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153977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A98A-1C0D-45BB-8D3C-417B9F289D8A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14/10/2021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AC9A6-82AE-4685-9947-1284D884E83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443621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A98A-1C0D-45BB-8D3C-417B9F289D8A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14/10/2021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AC9A6-82AE-4685-9947-1284D884E83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944857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A98A-1C0D-45BB-8D3C-417B9F289D8A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14/10/2021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AC9A6-82AE-4685-9947-1284D884E83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994967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BB349-9798-4762-BF58-B433183645B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00264-081A-4F3C-A74F-AB841A2C6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191759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A98A-1C0D-45BB-8D3C-417B9F289D8A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14/10/2021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AC9A6-82AE-4685-9947-1284D884E83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509710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A98A-1C0D-45BB-8D3C-417B9F289D8A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14/10/2021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AC9A6-82AE-4685-9947-1284D884E83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419439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A98A-1C0D-45BB-8D3C-417B9F289D8A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14/10/2021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AC9A6-82AE-4685-9947-1284D884E83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951032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A98A-1C0D-45BB-8D3C-417B9F289D8A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14/10/2021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AC9A6-82AE-4685-9947-1284D884E83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139442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A98A-1C0D-45BB-8D3C-417B9F289D8A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14/10/2021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AC9A6-82AE-4685-9947-1284D884E83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157569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A98A-1C0D-45BB-8D3C-417B9F289D8A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14/10/2021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AC9A6-82AE-4685-9947-1284D884E83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928076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2AE25-5162-4F09-BEF9-2F96F74C4A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8FFD3-E5C6-4919-B5C2-31707F4F13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674394"/>
      </p:ext>
    </p:extLst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75710-4FDA-402A-A4D6-8AD94CC85C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05B04-F644-4DD5-85F6-C57EB86EBD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427498"/>
      </p:ext>
    </p:extLst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E4CF8-3B2C-4E8F-9CE6-9407EBA9E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1CC8E-3863-433C-B259-5B3748A720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819265"/>
      </p:ext>
    </p:extLst>
  </p:cSld>
  <p:clrMapOvr>
    <a:masterClrMapping/>
  </p:clrMapOvr>
  <p:transition spd="slow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F9C64-8184-40E4-8F26-7B41C1EEFD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12CD2-ED20-4DF2-AFBC-E4ABB4C162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346308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BB349-9798-4762-BF58-B433183645B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00264-081A-4F3C-A74F-AB841A2C6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502857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9782D-9A24-4002-8E7A-C62AD2AAD2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9DD8F-E437-4E26-919F-D7B96D6903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447153"/>
      </p:ext>
    </p:extLst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B2348-9E25-4909-B119-27AE732D17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5E6CE-86ED-44FA-AA7F-D7A62A6633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849436"/>
      </p:ext>
    </p:extLst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42EF1-CBAD-4A59-B3ED-1A70627F42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E4EB5-97EC-47D3-B46B-763F7B2989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257085"/>
      </p:ext>
    </p:extLst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77B1F-76B7-41E9-9665-01CD61859A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D4ADA-6725-4A19-99F0-B344B0DF80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676766"/>
      </p:ext>
    </p:extLst>
  </p:cSld>
  <p:clrMapOvr>
    <a:masterClrMapping/>
  </p:clrMapOvr>
  <p:transition spd="slow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C41A5-3346-49F7-9F1C-946EA2509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51C32-1FF5-475A-8591-B70C64FF75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230064"/>
      </p:ext>
    </p:extLst>
  </p:cSld>
  <p:clrMapOvr>
    <a:masterClrMapping/>
  </p:clrMapOvr>
  <p:transition spd="slow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237B5-5B89-4489-A428-AE99226014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EE755-4B17-415C-AB75-78833C2690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245901"/>
      </p:ext>
    </p:extLst>
  </p:cSld>
  <p:clrMapOvr>
    <a:masterClrMapping/>
  </p:clrMapOvr>
  <p:transition spd="slow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308DA-F68C-4D2B-89DF-00CD6C9FE5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0542C-ECC2-418E-BCA8-B686BD10C6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739863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BB349-9798-4762-BF58-B433183645B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00264-081A-4F3C-A74F-AB841A2C6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755879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BB349-9798-4762-BF58-B433183645B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00264-081A-4F3C-A74F-AB841A2C6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86196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BB349-9798-4762-BF58-B433183645B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00264-081A-4F3C-A74F-AB841A2C6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03350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BB349-9798-4762-BF58-B433183645B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00264-081A-4F3C-A74F-AB841A2C6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05720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BB349-9798-4762-BF58-B433183645B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00264-081A-4F3C-A74F-AB841A2C6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497781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BB349-9798-4762-BF58-B433183645B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00264-081A-4F3C-A74F-AB841A2C6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22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5D17D-E2E0-4625-A97F-E0CC4AB3A2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0E7F2-291D-4CE8-BD09-46614FAE13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035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709" r:id="rId12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5A98A-1C0D-45BB-8D3C-417B9F289D8A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14/10/2021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AC9A6-82AE-4685-9947-1284D884E832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72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760" y="274638"/>
            <a:ext cx="1097248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760" y="1600201"/>
            <a:ext cx="1097248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759" y="6356351"/>
            <a:ext cx="284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1D08592-556B-4F93-B506-C2210E8F76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98" y="6356351"/>
            <a:ext cx="3861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8288" y="6356351"/>
            <a:ext cx="28439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16E7C10-90E9-482E-93B6-A77268110A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452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slow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1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2001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15" y="4120301"/>
            <a:ext cx="5120216" cy="27958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02399" y="332216"/>
            <a:ext cx="9171485" cy="2421112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333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CHÀO MỪNG CÁC EM ĐẾN VỚI </a:t>
            </a:r>
          </a:p>
          <a:p>
            <a:pPr algn="ctr"/>
            <a:r>
              <a:rPr lang="en-US" sz="5333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MÔN TIN HỌC LỚP 3</a:t>
            </a:r>
          </a:p>
          <a:p>
            <a:pPr algn="ctr"/>
            <a:endParaRPr lang="en-US" sz="4267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60250" y="2199393"/>
            <a:ext cx="2594878" cy="110799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1219170">
              <a:defRPr/>
            </a:pPr>
            <a:r>
              <a:rPr lang="en-US" sz="6400" b="1" kern="0" spc="67">
                <a:ln w="11430"/>
                <a:gradFill>
                  <a:gsLst>
                    <a:gs pos="25000">
                      <a:srgbClr val="3333CC">
                        <a:satMod val="155000"/>
                      </a:srgbClr>
                    </a:gs>
                    <a:gs pos="100000">
                      <a:srgbClr val="3333CC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Tuần </a:t>
            </a:r>
            <a:r>
              <a:rPr lang="en-US" sz="6400" b="1" kern="0" spc="67" smtClean="0">
                <a:ln w="11430"/>
                <a:gradFill>
                  <a:gsLst>
                    <a:gs pos="25000">
                      <a:srgbClr val="3333CC">
                        <a:satMod val="155000"/>
                      </a:srgbClr>
                    </a:gs>
                    <a:gs pos="100000">
                      <a:srgbClr val="3333CC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</a:t>
            </a:r>
            <a:endParaRPr lang="en-US" sz="6400" b="1" kern="0" spc="67">
              <a:ln w="11430"/>
              <a:gradFill>
                <a:gsLst>
                  <a:gs pos="25000">
                    <a:srgbClr val="3333CC">
                      <a:satMod val="155000"/>
                    </a:srgbClr>
                  </a:gs>
                  <a:gs pos="100000">
                    <a:srgbClr val="3333CC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Nhac nen 1 - Cop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537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 txBox="1">
            <a:spLocks/>
          </p:cNvSpPr>
          <p:nvPr/>
        </p:nvSpPr>
        <p:spPr bwMode="auto">
          <a:xfrm>
            <a:off x="890554" y="1546100"/>
            <a:ext cx="11734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duyệt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đúp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duyệt</a:t>
            </a:r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Web.</a:t>
            </a:r>
            <a:endParaRPr lang="vi-VN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5138583" y="2688250"/>
            <a:ext cx="2438400" cy="1629204"/>
            <a:chOff x="4113212" y="1820090"/>
            <a:chExt cx="2774731" cy="2142310"/>
          </a:xfrm>
        </p:grpSpPr>
        <p:pic>
          <p:nvPicPr>
            <p:cNvPr id="8198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 l="5882" t="38097" r="81697" b="38319"/>
            <a:stretch>
              <a:fillRect/>
            </a:stretch>
          </p:blipFill>
          <p:spPr bwMode="auto">
            <a:xfrm>
              <a:off x="4726074" y="1820090"/>
              <a:ext cx="1462295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99" name="Content Placeholder 3"/>
            <p:cNvSpPr txBox="1">
              <a:spLocks/>
            </p:cNvSpPr>
            <p:nvPr/>
          </p:nvSpPr>
          <p:spPr bwMode="auto">
            <a:xfrm>
              <a:off x="4113212" y="3429000"/>
              <a:ext cx="2774731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 eaLnBrk="0" hangingPunct="0">
                <a:spcBef>
                  <a:spcPct val="20000"/>
                </a:spcBef>
              </a:pP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Google </a:t>
              </a:r>
            </a:p>
            <a:p>
              <a:pPr marL="342900" indent="-342900" algn="ctr" eaLnBrk="0" hangingPunct="0">
                <a:spcBef>
                  <a:spcPct val="20000"/>
                </a:spcBef>
              </a:pP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Chrome</a:t>
              </a:r>
            </a:p>
          </p:txBody>
        </p:sp>
      </p:grpSp>
      <p:sp>
        <p:nvSpPr>
          <p:cNvPr id="8" name="Subtitle 2"/>
          <p:cNvSpPr txBox="1">
            <a:spLocks/>
          </p:cNvSpPr>
          <p:nvPr/>
        </p:nvSpPr>
        <p:spPr bwMode="auto">
          <a:xfrm>
            <a:off x="1094806" y="4880798"/>
            <a:ext cx="11734800" cy="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duyệt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 Open.</a:t>
            </a:r>
            <a:endParaRPr lang="vi-VN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11210" y="275771"/>
            <a:ext cx="55883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A. HOẠT ĐỘNG CƠ BẢN</a:t>
            </a:r>
            <a:endParaRPr lang="en-US" sz="36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4754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utoUpdateAnimBg="0"/>
      <p:bldP spid="8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Related image"/>
          <p:cNvPicPr>
            <a:picLocks noChangeAspect="1" noChangeArrowheads="1"/>
          </p:cNvPicPr>
          <p:nvPr/>
        </p:nvPicPr>
        <p:blipFill>
          <a:blip r:embed="rId3" cstate="print"/>
          <a:srcRect l="8012" r="7851"/>
          <a:stretch>
            <a:fillRect/>
          </a:stretch>
        </p:blipFill>
        <p:spPr bwMode="auto">
          <a:xfrm>
            <a:off x="306389" y="1447800"/>
            <a:ext cx="11809413" cy="44196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402939" y="1053272"/>
            <a:ext cx="5396066" cy="1245017"/>
            <a:chOff x="1141412" y="1269583"/>
            <a:chExt cx="5543549" cy="1245017"/>
          </a:xfrm>
        </p:grpSpPr>
        <p:sp>
          <p:nvSpPr>
            <p:cNvPr id="7" name="Rectangle 6"/>
            <p:cNvSpPr/>
            <p:nvPr/>
          </p:nvSpPr>
          <p:spPr>
            <a:xfrm>
              <a:off x="1141412" y="2057400"/>
              <a:ext cx="3886199" cy="4572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>
                <a:solidFill>
                  <a:srgbClr val="0000FF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3579812" y="1676400"/>
              <a:ext cx="990600" cy="38100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40" name="Rectangle 11"/>
            <p:cNvSpPr>
              <a:spLocks noChangeArrowheads="1"/>
            </p:cNvSpPr>
            <p:nvPr/>
          </p:nvSpPr>
          <p:spPr bwMode="auto">
            <a:xfrm>
              <a:off x="3122611" y="1269583"/>
              <a:ext cx="3562350" cy="517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Calibri" pitchFamily="34" charset="0"/>
                </a:rPr>
                <a:t>Địa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Calibri" pitchFamily="34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Calibri" pitchFamily="34" charset="0"/>
                </a:rPr>
                <a:t>chỉ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Calibri" pitchFamily="34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Calibri" pitchFamily="34" charset="0"/>
                </a:rPr>
                <a:t>trang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Calibri" pitchFamily="34" charset="0"/>
                </a:rPr>
                <a:t> Web</a:t>
              </a:r>
              <a:endParaRPr lang="vi-VN" sz="2400" b="1" dirty="0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endParaRP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7131167" y="909936"/>
            <a:ext cx="3917834" cy="918865"/>
            <a:chOff x="7129578" y="986135"/>
            <a:chExt cx="3917834" cy="918865"/>
          </a:xfrm>
        </p:grpSpPr>
        <p:sp>
          <p:nvSpPr>
            <p:cNvPr id="14" name="Rectangle 13"/>
            <p:cNvSpPr/>
            <p:nvPr/>
          </p:nvSpPr>
          <p:spPr>
            <a:xfrm>
              <a:off x="10514012" y="1600200"/>
              <a:ext cx="533400" cy="3048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>
                <a:solidFill>
                  <a:srgbClr val="0000FF"/>
                </a:solidFill>
              </a:endParaRPr>
            </a:p>
          </p:txBody>
        </p:sp>
        <p:cxnSp>
          <p:nvCxnSpPr>
            <p:cNvPr id="16" name="Straight Arrow Connector 15"/>
            <p:cNvCxnSpPr>
              <a:endCxn id="14" idx="1"/>
            </p:cNvCxnSpPr>
            <p:nvPr/>
          </p:nvCxnSpPr>
          <p:spPr>
            <a:xfrm>
              <a:off x="8913812" y="1371600"/>
              <a:ext cx="1600200" cy="3810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37" name="TextBox 21"/>
            <p:cNvSpPr txBox="1">
              <a:spLocks noChangeArrowheads="1"/>
            </p:cNvSpPr>
            <p:nvPr/>
          </p:nvSpPr>
          <p:spPr bwMode="auto">
            <a:xfrm>
              <a:off x="7129578" y="986135"/>
              <a:ext cx="208903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Ẩn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cửa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sổ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web</a:t>
              </a: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9067801" y="201204"/>
            <a:ext cx="3048001" cy="1646647"/>
            <a:chOff x="9140824" y="277404"/>
            <a:chExt cx="3048001" cy="1646646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10209212" y="1066800"/>
              <a:ext cx="914400" cy="5334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33" name="Rectangle 21"/>
            <p:cNvSpPr>
              <a:spLocks noChangeArrowheads="1"/>
            </p:cNvSpPr>
            <p:nvPr/>
          </p:nvSpPr>
          <p:spPr bwMode="auto">
            <a:xfrm>
              <a:off x="9140824" y="277404"/>
              <a:ext cx="2970213" cy="9417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Calibri" pitchFamily="34" charset="0"/>
                </a:rPr>
                <a:t>Các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Calibri" pitchFamily="34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Calibri" pitchFamily="34" charset="0"/>
                </a:rPr>
                <a:t>nút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Calibri" pitchFamily="34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Calibri" pitchFamily="34" charset="0"/>
                </a:rPr>
                <a:t>lệnh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Calibri" pitchFamily="34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Calibri" pitchFamily="34" charset="0"/>
                </a:rPr>
                <a:t>điều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Calibri" pitchFamily="34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Calibri" pitchFamily="34" charset="0"/>
                </a:rPr>
                <a:t>khiển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Calibri" pitchFamily="34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Calibri" pitchFamily="34" charset="0"/>
                </a:rPr>
                <a:t>trang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Calibri" pitchFamily="34" charset="0"/>
                </a:rPr>
                <a:t> Web</a:t>
              </a:r>
              <a:endParaRPr lang="vi-VN" sz="2400" b="1" dirty="0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512425" y="1600199"/>
              <a:ext cx="1676400" cy="32385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>
                <a:solidFill>
                  <a:srgbClr val="0000FF"/>
                </a:solidFill>
              </a:endParaRPr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8769382" y="1524001"/>
            <a:ext cx="2736821" cy="1897797"/>
            <a:chOff x="8545887" y="1600200"/>
            <a:chExt cx="2958725" cy="1783728"/>
          </a:xfrm>
        </p:grpSpPr>
        <p:sp>
          <p:nvSpPr>
            <p:cNvPr id="24" name="Rectangle 23"/>
            <p:cNvSpPr/>
            <p:nvPr/>
          </p:nvSpPr>
          <p:spPr>
            <a:xfrm>
              <a:off x="11048098" y="1600200"/>
              <a:ext cx="456514" cy="30438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>
                <a:solidFill>
                  <a:srgbClr val="0000FF"/>
                </a:solidFill>
              </a:endParaRPr>
            </a:p>
          </p:txBody>
        </p:sp>
        <p:cxnSp>
          <p:nvCxnSpPr>
            <p:cNvPr id="29" name="Straight Arrow Connector 28"/>
            <p:cNvCxnSpPr>
              <a:endCxn id="24" idx="2"/>
            </p:cNvCxnSpPr>
            <p:nvPr/>
          </p:nvCxnSpPr>
          <p:spPr>
            <a:xfrm flipV="1">
              <a:off x="9827868" y="1904585"/>
              <a:ext cx="1448486" cy="83855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31" name="TextBox 31"/>
            <p:cNvSpPr txBox="1">
              <a:spLocks noChangeArrowheads="1"/>
            </p:cNvSpPr>
            <p:nvPr/>
          </p:nvSpPr>
          <p:spPr bwMode="auto">
            <a:xfrm>
              <a:off x="8545887" y="2602879"/>
              <a:ext cx="1558292" cy="781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Phóng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to/</a:t>
              </a:r>
            </a:p>
            <a:p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Thu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nhỏ</a:t>
              </a:r>
              <a:endPara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10820401" y="1524000"/>
            <a:ext cx="1209675" cy="2050198"/>
            <a:chOff x="10901293" y="1600200"/>
            <a:chExt cx="1136848" cy="2058691"/>
          </a:xfrm>
        </p:grpSpPr>
        <p:sp>
          <p:nvSpPr>
            <p:cNvPr id="25" name="Rectangle 24"/>
            <p:cNvSpPr/>
            <p:nvPr/>
          </p:nvSpPr>
          <p:spPr>
            <a:xfrm>
              <a:off x="11504031" y="1600200"/>
              <a:ext cx="534110" cy="30446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>
                <a:solidFill>
                  <a:srgbClr val="0000FF"/>
                </a:solidFill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V="1">
              <a:off x="11504031" y="1904669"/>
              <a:ext cx="305844" cy="114295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28" name="TextBox 32"/>
            <p:cNvSpPr txBox="1">
              <a:spLocks noChangeArrowheads="1"/>
            </p:cNvSpPr>
            <p:nvPr/>
          </p:nvSpPr>
          <p:spPr bwMode="auto">
            <a:xfrm>
              <a:off x="10901293" y="2824451"/>
              <a:ext cx="949394" cy="834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Đóng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cửa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sổ</a:t>
              </a:r>
              <a:endPara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306389" y="5045493"/>
            <a:ext cx="11657013" cy="108337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    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Chức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năng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các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nút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lệnh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điều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khiển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cửa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sổ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trang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 web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giống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chức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năng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các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nút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lệnh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điều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khiển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cửa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sổ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thư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mục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.</a:t>
            </a:r>
            <a:endParaRPr lang="vi-VN" sz="2800" b="1" i="1" dirty="0">
              <a:solidFill>
                <a:srgbClr val="0000FF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26" name="Subtitle 2"/>
          <p:cNvSpPr txBox="1">
            <a:spLocks/>
          </p:cNvSpPr>
          <p:nvPr/>
        </p:nvSpPr>
        <p:spPr bwMode="auto">
          <a:xfrm>
            <a:off x="726781" y="511316"/>
            <a:ext cx="451485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web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288635" y="-22944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2.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Internet</a:t>
            </a:r>
            <a:endParaRPr lang="en-SG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6052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extBox 6"/>
          <p:cNvSpPr txBox="1">
            <a:spLocks noChangeArrowheads="1"/>
          </p:cNvSpPr>
          <p:nvPr/>
        </p:nvSpPr>
        <p:spPr bwMode="auto">
          <a:xfrm>
            <a:off x="364272" y="1080288"/>
            <a:ext cx="39290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Internet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85049" y="2539707"/>
            <a:ext cx="1007521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duyệt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Google </a:t>
            </a: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chrome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nháy chuột vào dòng địa chỉ trang web, nhấn phím </a:t>
            </a: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Delete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          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46675" y="1673983"/>
            <a:ext cx="30718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web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817741" y="3704307"/>
            <a:ext cx="994973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Violympic.vn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Enter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817741" y="4628715"/>
            <a:ext cx="953975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web.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178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6"/>
          <p:cNvSpPr txBox="1">
            <a:spLocks noChangeArrowheads="1"/>
          </p:cNvSpPr>
          <p:nvPr/>
        </p:nvSpPr>
        <p:spPr bwMode="auto">
          <a:xfrm>
            <a:off x="344731" y="1541477"/>
            <a:ext cx="9829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d.  Tìm hiểu một số nút lệnh trên thanh địa chỉ </a:t>
            </a:r>
            <a:r>
              <a:rPr lang="en-US" altLang="en-US" sz="2800" b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trang web.</a:t>
            </a:r>
            <a:endParaRPr lang="en-US" altLang="en-US" sz="2800" b="1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500147"/>
              </p:ext>
            </p:extLst>
          </p:nvPr>
        </p:nvGraphicFramePr>
        <p:xfrm>
          <a:off x="1737852" y="3364915"/>
          <a:ext cx="8128000" cy="33528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Nháy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chuột vào</a:t>
                      </a:r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Kết quả</a:t>
                      </a:r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 cstate="print"/>
          <a:srcRect r="73061" b="89584"/>
          <a:stretch>
            <a:fillRect/>
          </a:stretch>
        </p:blipFill>
        <p:spPr bwMode="auto">
          <a:xfrm>
            <a:off x="2042653" y="2112185"/>
            <a:ext cx="7570307" cy="94525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1" name="Rectangle 30"/>
          <p:cNvSpPr/>
          <p:nvPr/>
        </p:nvSpPr>
        <p:spPr>
          <a:xfrm>
            <a:off x="2271250" y="2442364"/>
            <a:ext cx="1770552" cy="5616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095041" y="4092990"/>
            <a:ext cx="2487612" cy="530502"/>
            <a:chOff x="684212" y="3574118"/>
            <a:chExt cx="2487612" cy="530502"/>
          </a:xfrm>
        </p:grpSpPr>
        <p:pic>
          <p:nvPicPr>
            <p:cNvPr id="12304" name="Picture 26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89212" y="3574118"/>
              <a:ext cx="582612" cy="5305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05" name="Text Box 16"/>
            <p:cNvSpPr txBox="1">
              <a:spLocks noChangeArrowheads="1"/>
            </p:cNvSpPr>
            <p:nvPr/>
          </p:nvSpPr>
          <p:spPr bwMode="auto">
            <a:xfrm>
              <a:off x="684212" y="3581400"/>
              <a:ext cx="18288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FF"/>
                  </a:solidFill>
                  <a:latin typeface="Times New Roman" pitchFamily="18" charset="0"/>
                  <a:cs typeface="Arial" charset="0"/>
                </a:rPr>
                <a:t>Nút lệnh </a:t>
              </a:r>
            </a:p>
          </p:txBody>
        </p:sp>
      </p:grp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6043153" y="4092990"/>
            <a:ext cx="3810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Tải lại trang</a:t>
            </a:r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072149" y="4907300"/>
            <a:ext cx="2540000" cy="523220"/>
            <a:chOff x="1141412" y="4419600"/>
            <a:chExt cx="2540000" cy="523735"/>
          </a:xfrm>
        </p:grpSpPr>
        <p:sp>
          <p:nvSpPr>
            <p:cNvPr id="12302" name="Text Box 16"/>
            <p:cNvSpPr txBox="1">
              <a:spLocks noChangeArrowheads="1"/>
            </p:cNvSpPr>
            <p:nvPr/>
          </p:nvSpPr>
          <p:spPr bwMode="auto">
            <a:xfrm>
              <a:off x="1141412" y="4419600"/>
              <a:ext cx="1828800" cy="523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dirty="0" err="1">
                  <a:solidFill>
                    <a:srgbClr val="0000FF"/>
                  </a:solidFill>
                  <a:latin typeface="Times New Roman" pitchFamily="18" charset="0"/>
                  <a:cs typeface="Arial" charset="0"/>
                </a:rPr>
                <a:t>Nút</a:t>
              </a:r>
              <a:r>
                <a:rPr lang="en-US" altLang="en-US" sz="2800" dirty="0">
                  <a:solidFill>
                    <a:srgbClr val="0000FF"/>
                  </a:solidFill>
                  <a:latin typeface="Times New Roman" pitchFamily="18" charset="0"/>
                  <a:cs typeface="Arial" charset="0"/>
                </a:rPr>
                <a:t> </a:t>
              </a:r>
              <a:r>
                <a:rPr lang="en-US" altLang="en-US" sz="2800" dirty="0" err="1">
                  <a:solidFill>
                    <a:srgbClr val="0000FF"/>
                  </a:solidFill>
                  <a:latin typeface="Times New Roman" pitchFamily="18" charset="0"/>
                  <a:cs typeface="Arial" charset="0"/>
                </a:rPr>
                <a:t>lệnh</a:t>
              </a:r>
              <a:endParaRPr lang="en-US" altLang="en-US" sz="2800" dirty="0">
                <a:solidFill>
                  <a:srgbClr val="0000FF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2970212" y="4648425"/>
              <a:ext cx="711200" cy="21770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2072149" y="5773320"/>
            <a:ext cx="2540000" cy="523220"/>
            <a:chOff x="1141412" y="5486400"/>
            <a:chExt cx="2540000" cy="523735"/>
          </a:xfrm>
        </p:grpSpPr>
        <p:sp>
          <p:nvSpPr>
            <p:cNvPr id="12300" name="Text Box 16"/>
            <p:cNvSpPr txBox="1">
              <a:spLocks noChangeArrowheads="1"/>
            </p:cNvSpPr>
            <p:nvPr/>
          </p:nvSpPr>
          <p:spPr bwMode="auto">
            <a:xfrm>
              <a:off x="1141412" y="5486400"/>
              <a:ext cx="1828800" cy="523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FF"/>
                  </a:solidFill>
                  <a:latin typeface="Times New Roman" pitchFamily="18" charset="0"/>
                  <a:cs typeface="Arial" charset="0"/>
                </a:rPr>
                <a:t>Nút lệnh</a:t>
              </a:r>
            </a:p>
          </p:txBody>
        </p:sp>
        <p:sp>
          <p:nvSpPr>
            <p:cNvPr id="16" name="Left Arrow 15"/>
            <p:cNvSpPr/>
            <p:nvPr/>
          </p:nvSpPr>
          <p:spPr>
            <a:xfrm>
              <a:off x="2970212" y="5771715"/>
              <a:ext cx="711200" cy="204116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6043153" y="4922048"/>
            <a:ext cx="4191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Nhấp vào để tiến trang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6043153" y="5796745"/>
            <a:ext cx="4648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Quay lại trang vừa xem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56544" y="1023524"/>
            <a:ext cx="3741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2. Truy cập Internet</a:t>
            </a: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11210" y="275771"/>
            <a:ext cx="55883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A. HOẠT ĐỘNG CƠ BẢN</a:t>
            </a:r>
            <a:endParaRPr lang="en-US" sz="3600" b="1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8873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1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E8A2E27-12A6-4C30-A9A0-CB901BB8D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1200" y="338669"/>
            <a:ext cx="6417733" cy="999065"/>
          </a:xfrm>
          <a:solidFill>
            <a:srgbClr val="FFFF99"/>
          </a:solidFill>
          <a:ln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4267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 CẦN GHI NHỚ</a:t>
            </a:r>
            <a:endParaRPr lang="en-US" sz="4267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312" y="1676403"/>
            <a:ext cx="11223376" cy="412029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80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Internet giúp em học tập, giải trí, liên lạc với bạn bè.</a:t>
            </a:r>
            <a:endParaRPr lang="vi-VN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FontTx/>
              <a:buChar char="-"/>
            </a:pPr>
            <a:r>
              <a:rPr lang="en-US" sz="2800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truy cập một trang web khi biết địa chỉ ta thực hiện các bước sau:</a:t>
            </a:r>
          </a:p>
          <a:p>
            <a:pPr marL="0" indent="519113" algn="just">
              <a:lnSpc>
                <a:spcPct val="150000"/>
              </a:lnSpc>
              <a:buNone/>
            </a:pPr>
            <a:r>
              <a:rPr lang="en-US" sz="2800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 Khởi động trình duyệt.</a:t>
            </a:r>
          </a:p>
          <a:p>
            <a:pPr marL="0" indent="519113" algn="just">
              <a:lnSpc>
                <a:spcPct val="150000"/>
              </a:lnSpc>
              <a:buNone/>
            </a:pPr>
            <a:r>
              <a:rPr lang="en-US" sz="2800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Gõ địa chỉ trang web vào ô địa chỉ rồi nhấn phím Enter.</a:t>
            </a:r>
          </a:p>
          <a:p>
            <a:pPr marL="0" indent="0" algn="just">
              <a:lnSpc>
                <a:spcPct val="130000"/>
              </a:lnSpc>
              <a:buNone/>
            </a:pPr>
            <a:endParaRPr lang="en-US" sz="3733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30000"/>
              </a:lnSpc>
              <a:buNone/>
            </a:pPr>
            <a:r>
              <a:rPr lang="en-US" sz="3733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30000"/>
              </a:lnSpc>
              <a:buFont typeface="Wingdings" panose="05000000000000000000" pitchFamily="2" charset="2"/>
              <a:buChar char="v"/>
            </a:pPr>
            <a:endParaRPr lang="en-US" sz="3733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6867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2" name="b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3" name="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1" t="35741" r="76042" b="33519"/>
            <a:stretch/>
          </p:blipFill>
          <p:spPr>
            <a:xfrm>
              <a:off x="1041400" y="2451100"/>
              <a:ext cx="1879600" cy="2108200"/>
            </a:xfrm>
            <a:prstGeom prst="rect">
              <a:avLst/>
            </a:prstGeom>
          </p:spPr>
        </p:pic>
        <p:pic>
          <p:nvPicPr>
            <p:cNvPr id="14" name="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9" t="9259" r="56875" b="50556"/>
            <a:stretch/>
          </p:blipFill>
          <p:spPr>
            <a:xfrm>
              <a:off x="2374900" y="635000"/>
              <a:ext cx="2882900" cy="2755900"/>
            </a:xfrm>
            <a:prstGeom prst="rect">
              <a:avLst/>
            </a:prstGeom>
          </p:spPr>
        </p:pic>
        <p:pic>
          <p:nvPicPr>
            <p:cNvPr id="15" name="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00" t="7407" r="44479" b="52037"/>
            <a:stretch/>
          </p:blipFill>
          <p:spPr>
            <a:xfrm>
              <a:off x="4572000" y="508000"/>
              <a:ext cx="2197100" cy="2781300"/>
            </a:xfrm>
            <a:prstGeom prst="rect">
              <a:avLst/>
            </a:prstGeom>
          </p:spPr>
        </p:pic>
        <p:pic>
          <p:nvPicPr>
            <p:cNvPr id="16" name="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96" t="15926" r="33646" b="54630"/>
            <a:stretch/>
          </p:blipFill>
          <p:spPr>
            <a:xfrm>
              <a:off x="6388100" y="1092200"/>
              <a:ext cx="1701800" cy="2019300"/>
            </a:xfrm>
            <a:prstGeom prst="rect">
              <a:avLst/>
            </a:prstGeom>
          </p:spPr>
        </p:pic>
        <p:pic>
          <p:nvPicPr>
            <p:cNvPr id="17" name="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33" t="27408" r="7708" b="42222"/>
            <a:stretch/>
          </p:blipFill>
          <p:spPr>
            <a:xfrm>
              <a:off x="9550400" y="1879600"/>
              <a:ext cx="1701800" cy="2082800"/>
            </a:xfrm>
            <a:prstGeom prst="rect">
              <a:avLst/>
            </a:prstGeom>
          </p:spPr>
        </p:pic>
        <p:pic>
          <p:nvPicPr>
            <p:cNvPr id="18" name="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0" t="14444" r="19688" b="50000"/>
            <a:stretch/>
          </p:blipFill>
          <p:spPr>
            <a:xfrm>
              <a:off x="7772400" y="990600"/>
              <a:ext cx="2019300" cy="243840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2448952" y="3110960"/>
            <a:ext cx="7913384" cy="2339102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Cảm</a:t>
            </a:r>
            <a:r>
              <a:rPr lang="en-US" sz="72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7200" b="1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ơn</a:t>
            </a:r>
            <a:r>
              <a:rPr lang="en-US" sz="72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các em</a:t>
            </a:r>
          </a:p>
          <a:p>
            <a:pPr algn="ctr"/>
            <a:r>
              <a:rPr lang="en-US" sz="72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đã theo dõi bài học!</a:t>
            </a:r>
          </a:p>
        </p:txBody>
      </p:sp>
    </p:spTree>
    <p:extLst>
      <p:ext uri="{BB962C8B-B14F-4D97-AF65-F5344CB8AC3E}">
        <p14:creationId xmlns:p14="http://schemas.microsoft.com/office/powerpoint/2010/main" val="1606037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2">
            <a:extLst>
              <a:ext uri="{FF2B5EF4-FFF2-40B4-BE49-F238E27FC236}">
                <a16:creationId xmlns:a16="http://schemas.microsoft.com/office/drawing/2014/main" xmlns="" id="{2176E562-305D-40B2-9A81-8EF92101E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585" y="177341"/>
            <a:ext cx="105727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85" eaLnBrk="1" hangingPunct="1"/>
            <a:r>
              <a:rPr lang="en-US" alt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ĐIỀU CẦN LƯU Ý</a:t>
            </a:r>
            <a:endParaRPr lang="en-US" alt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FAAF212-7B02-4992-A99C-8EBFED6E1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1464735"/>
            <a:ext cx="100584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585" eaLnBrk="1" hangingPunct="1"/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4DF3713-83F3-4DA2-AA28-02688269A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2580747"/>
            <a:ext cx="104648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585" eaLnBrk="1" hangingPunct="1"/>
            <a:r>
              <a:rPr lang="en-US" altLang="en-US" sz="3733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Nhấn nút “Tạm dừng” khi phải trả lời câu hỏi 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EEA4318-D6A6-41C6-A533-FCF96F8E1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3750735"/>
            <a:ext cx="10668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585" eaLnBrk="1" hangingPunct="1"/>
            <a:r>
              <a:rPr lang="en-US" altLang="en-US" sz="3733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Nhấn nút “Tiếp tục” khi đã tìm được câu trả lời 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BBBBF53-0725-429F-8261-BD12BF610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4" y="4893737"/>
            <a:ext cx="9963151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585" eaLnBrk="1" hangingPunct="1"/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73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9627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5432" y="1938896"/>
            <a:ext cx="10281148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800" b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 </a:t>
            </a:r>
            <a:r>
              <a:rPr lang="en-US" sz="4800" b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7: LÀM QUEN VỚI INTERNET</a:t>
            </a:r>
            <a:r>
              <a:rPr lang="en-US" sz="4800" b="1" i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(Tiết </a:t>
            </a:r>
            <a:r>
              <a:rPr lang="en-US" sz="4800" b="1" i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1)</a:t>
            </a:r>
          </a:p>
          <a:p>
            <a:pPr algn="ctr"/>
            <a:r>
              <a:rPr lang="en-US" sz="4800" b="1" i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(SGK Trang </a:t>
            </a:r>
            <a:r>
              <a:rPr lang="en-US" sz="4800" b="1" i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31)</a:t>
            </a:r>
            <a:endParaRPr lang="en-US" sz="4800" b="1" i="1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图片 10244" descr="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6786" y="3317962"/>
            <a:ext cx="3802637" cy="3540039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4559909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3"/>
          <p:cNvSpPr/>
          <p:nvPr/>
        </p:nvSpPr>
        <p:spPr>
          <a:xfrm>
            <a:off x="822995" y="1691487"/>
            <a:ext cx="5571067" cy="79586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等线"/>
              <a:ea typeface="微软雅黑"/>
            </a:endParaRPr>
          </a:p>
        </p:txBody>
      </p:sp>
      <p:grpSp>
        <p:nvGrpSpPr>
          <p:cNvPr id="9" name="组合 6"/>
          <p:cNvGrpSpPr/>
          <p:nvPr/>
        </p:nvGrpSpPr>
        <p:grpSpPr>
          <a:xfrm>
            <a:off x="883715" y="1749022"/>
            <a:ext cx="707565" cy="707566"/>
            <a:chOff x="1330341" y="1191167"/>
            <a:chExt cx="530674" cy="530674"/>
          </a:xfrm>
        </p:grpSpPr>
        <p:sp>
          <p:nvSpPr>
            <p:cNvPr id="10" name="椭圆 4"/>
            <p:cNvSpPr/>
            <p:nvPr/>
          </p:nvSpPr>
          <p:spPr>
            <a:xfrm>
              <a:off x="1330341" y="1191167"/>
              <a:ext cx="530674" cy="53067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sz="1867">
                <a:solidFill>
                  <a:prstClr val="white"/>
                </a:solidFill>
                <a:latin typeface="等线"/>
                <a:ea typeface="微软雅黑"/>
              </a:endParaRPr>
            </a:p>
          </p:txBody>
        </p:sp>
        <p:sp>
          <p:nvSpPr>
            <p:cNvPr id="11" name="文本框 5"/>
            <p:cNvSpPr txBox="1"/>
            <p:nvPr/>
          </p:nvSpPr>
          <p:spPr>
            <a:xfrm>
              <a:off x="1406541" y="1210867"/>
              <a:ext cx="138548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endParaRPr lang="zh-CN" altLang="en-US" sz="3200" b="1">
                <a:solidFill>
                  <a:prstClr val="white"/>
                </a:solidFill>
                <a:latin typeface="等线"/>
                <a:ea typeface="微软雅黑"/>
              </a:endParaRPr>
            </a:p>
          </p:txBody>
        </p:sp>
      </p:grpSp>
      <p:sp>
        <p:nvSpPr>
          <p:cNvPr id="21" name="文本框 10"/>
          <p:cNvSpPr txBox="1"/>
          <p:nvPr/>
        </p:nvSpPr>
        <p:spPr>
          <a:xfrm>
            <a:off x="1741978" y="1760541"/>
            <a:ext cx="3552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altLang="zh-CN" sz="3200" b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Mục tiêu bài học</a:t>
            </a:r>
            <a:endParaRPr lang="zh-CN" altLang="en-US" sz="3200" b="1">
              <a:solidFill>
                <a:prstClr val="black"/>
              </a:solidFill>
              <a:latin typeface="Tahoma" pitchFamily="34" charset="0"/>
              <a:ea typeface="微软雅黑"/>
              <a:cs typeface="Tahoma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70045" y="2563786"/>
            <a:ext cx="10686033" cy="795867"/>
            <a:chOff x="1080665" y="3087336"/>
            <a:chExt cx="10686033" cy="795867"/>
          </a:xfrm>
        </p:grpSpPr>
        <p:sp>
          <p:nvSpPr>
            <p:cNvPr id="6" name="圆角矩形 29"/>
            <p:cNvSpPr/>
            <p:nvPr/>
          </p:nvSpPr>
          <p:spPr>
            <a:xfrm>
              <a:off x="1080665" y="3087336"/>
              <a:ext cx="10686033" cy="795867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等线"/>
                <a:ea typeface="微软雅黑"/>
              </a:endParaRPr>
            </a:p>
          </p:txBody>
        </p:sp>
        <p:grpSp>
          <p:nvGrpSpPr>
            <p:cNvPr id="12" name="组合 7"/>
            <p:cNvGrpSpPr/>
            <p:nvPr/>
          </p:nvGrpSpPr>
          <p:grpSpPr>
            <a:xfrm>
              <a:off x="1388196" y="3107858"/>
              <a:ext cx="707565" cy="707566"/>
              <a:chOff x="1330341" y="1880233"/>
              <a:chExt cx="530674" cy="530674"/>
            </a:xfrm>
          </p:grpSpPr>
          <p:sp>
            <p:nvSpPr>
              <p:cNvPr id="13" name="椭圆 33"/>
              <p:cNvSpPr/>
              <p:nvPr/>
            </p:nvSpPr>
            <p:spPr>
              <a:xfrm>
                <a:off x="1330341" y="1880233"/>
                <a:ext cx="530674" cy="530674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等线"/>
                  <a:ea typeface="微软雅黑"/>
                </a:endParaRPr>
              </a:p>
            </p:txBody>
          </p:sp>
          <p:sp>
            <p:nvSpPr>
              <p:cNvPr id="14" name="文本框 37"/>
              <p:cNvSpPr txBox="1"/>
              <p:nvPr/>
            </p:nvSpPr>
            <p:spPr>
              <a:xfrm>
                <a:off x="1330341" y="1909161"/>
                <a:ext cx="479939" cy="4385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>
                  <a:defRPr/>
                </a:pPr>
                <a:r>
                  <a:rPr lang="en-US" altLang="zh-CN" sz="3200" b="1">
                    <a:solidFill>
                      <a:prstClr val="white"/>
                    </a:solidFill>
                    <a:latin typeface="等线"/>
                    <a:ea typeface="微软雅黑"/>
                  </a:rPr>
                  <a:t>01</a:t>
                </a:r>
                <a:endParaRPr lang="zh-CN" altLang="en-US" sz="3200" b="1">
                  <a:solidFill>
                    <a:prstClr val="white"/>
                  </a:solidFill>
                  <a:latin typeface="等线"/>
                  <a:ea typeface="微软雅黑"/>
                </a:endParaRPr>
              </a:p>
            </p:txBody>
          </p:sp>
        </p:grpSp>
        <p:sp>
          <p:nvSpPr>
            <p:cNvPr id="22" name="文本框 45"/>
            <p:cNvSpPr txBox="1"/>
            <p:nvPr/>
          </p:nvSpPr>
          <p:spPr>
            <a:xfrm>
              <a:off x="2159993" y="3211752"/>
              <a:ext cx="4139275" cy="502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altLang="zh-CN" sz="2667" b="1" smtClean="0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Làm quen với Internet.</a:t>
              </a:r>
              <a:endParaRPr lang="zh-CN" altLang="en-US" sz="2667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170046" y="3563743"/>
            <a:ext cx="10686032" cy="1162033"/>
            <a:chOff x="1080665" y="4029721"/>
            <a:chExt cx="10686032" cy="1456679"/>
          </a:xfrm>
        </p:grpSpPr>
        <p:sp>
          <p:nvSpPr>
            <p:cNvPr id="7" name="圆角矩形 30"/>
            <p:cNvSpPr/>
            <p:nvPr/>
          </p:nvSpPr>
          <p:spPr>
            <a:xfrm>
              <a:off x="1080665" y="4029721"/>
              <a:ext cx="10686032" cy="1456679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等线"/>
                <a:ea typeface="微软雅黑"/>
              </a:endParaRPr>
            </a:p>
          </p:txBody>
        </p:sp>
        <p:grpSp>
          <p:nvGrpSpPr>
            <p:cNvPr id="15" name="组合 8"/>
            <p:cNvGrpSpPr/>
            <p:nvPr/>
          </p:nvGrpSpPr>
          <p:grpSpPr>
            <a:xfrm>
              <a:off x="1388196" y="4240155"/>
              <a:ext cx="707565" cy="707565"/>
              <a:chOff x="1330341" y="2577061"/>
              <a:chExt cx="530674" cy="530674"/>
            </a:xfrm>
          </p:grpSpPr>
          <p:sp>
            <p:nvSpPr>
              <p:cNvPr id="16" name="椭圆 34"/>
              <p:cNvSpPr/>
              <p:nvPr/>
            </p:nvSpPr>
            <p:spPr>
              <a:xfrm>
                <a:off x="1330341" y="2577061"/>
                <a:ext cx="530674" cy="530674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等线"/>
                  <a:ea typeface="微软雅黑"/>
                </a:endParaRPr>
              </a:p>
            </p:txBody>
          </p:sp>
          <p:sp>
            <p:nvSpPr>
              <p:cNvPr id="17" name="文本框 38"/>
              <p:cNvSpPr txBox="1"/>
              <p:nvPr/>
            </p:nvSpPr>
            <p:spPr>
              <a:xfrm>
                <a:off x="1330341" y="2608531"/>
                <a:ext cx="479939" cy="4385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>
                  <a:defRPr/>
                </a:pPr>
                <a:r>
                  <a:rPr lang="en-US" altLang="zh-CN" sz="3200" b="1">
                    <a:solidFill>
                      <a:prstClr val="white"/>
                    </a:solidFill>
                    <a:latin typeface="等线"/>
                    <a:ea typeface="微软雅黑"/>
                  </a:rPr>
                  <a:t>02</a:t>
                </a:r>
                <a:endParaRPr lang="zh-CN" altLang="en-US" sz="3200" b="1">
                  <a:solidFill>
                    <a:prstClr val="white"/>
                  </a:solidFill>
                  <a:latin typeface="等线"/>
                  <a:ea typeface="微软雅黑"/>
                </a:endParaRPr>
              </a:p>
            </p:txBody>
          </p:sp>
        </p:grpSp>
        <p:sp>
          <p:nvSpPr>
            <p:cNvPr id="23" name="文本框 46"/>
            <p:cNvSpPr txBox="1"/>
            <p:nvPr/>
          </p:nvSpPr>
          <p:spPr>
            <a:xfrm>
              <a:off x="2159994" y="4154138"/>
              <a:ext cx="9354673" cy="1144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2667" b="1" smtClean="0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Biết máy tính có thể truy cập Internet khi được kết nối Internet.</a:t>
              </a:r>
              <a:endParaRPr lang="zh-CN" altLang="en-US" sz="2667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25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129" y="-126982"/>
            <a:ext cx="8342219" cy="190044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051046" y="4951206"/>
            <a:ext cx="10805032" cy="1318966"/>
            <a:chOff x="1080665" y="4029721"/>
            <a:chExt cx="10686032" cy="1456679"/>
          </a:xfrm>
        </p:grpSpPr>
        <p:sp>
          <p:nvSpPr>
            <p:cNvPr id="24" name="圆角矩形 30"/>
            <p:cNvSpPr/>
            <p:nvPr/>
          </p:nvSpPr>
          <p:spPr>
            <a:xfrm>
              <a:off x="1080665" y="4029721"/>
              <a:ext cx="10686032" cy="1456679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等线"/>
                <a:ea typeface="微软雅黑"/>
              </a:endParaRPr>
            </a:p>
          </p:txBody>
        </p:sp>
        <p:grpSp>
          <p:nvGrpSpPr>
            <p:cNvPr id="26" name="组合 8"/>
            <p:cNvGrpSpPr/>
            <p:nvPr/>
          </p:nvGrpSpPr>
          <p:grpSpPr>
            <a:xfrm>
              <a:off x="1388196" y="4240155"/>
              <a:ext cx="707565" cy="707565"/>
              <a:chOff x="1330341" y="2577061"/>
              <a:chExt cx="530674" cy="530674"/>
            </a:xfrm>
          </p:grpSpPr>
          <p:sp>
            <p:nvSpPr>
              <p:cNvPr id="28" name="椭圆 34"/>
              <p:cNvSpPr/>
              <p:nvPr/>
            </p:nvSpPr>
            <p:spPr>
              <a:xfrm>
                <a:off x="1330341" y="2577061"/>
                <a:ext cx="530674" cy="530674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等线"/>
                  <a:ea typeface="微软雅黑"/>
                </a:endParaRPr>
              </a:p>
            </p:txBody>
          </p:sp>
          <p:sp>
            <p:nvSpPr>
              <p:cNvPr id="29" name="文本框 38"/>
              <p:cNvSpPr txBox="1"/>
              <p:nvPr/>
            </p:nvSpPr>
            <p:spPr>
              <a:xfrm>
                <a:off x="1330341" y="2608531"/>
                <a:ext cx="479939" cy="4843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>
                  <a:defRPr/>
                </a:pPr>
                <a:r>
                  <a:rPr lang="en-US" altLang="zh-CN" sz="3200" b="1" smtClean="0">
                    <a:solidFill>
                      <a:prstClr val="white"/>
                    </a:solidFill>
                    <a:latin typeface="等线"/>
                    <a:ea typeface="微软雅黑"/>
                  </a:rPr>
                  <a:t>03</a:t>
                </a:r>
                <a:endParaRPr lang="zh-CN" altLang="en-US" sz="3200" b="1">
                  <a:solidFill>
                    <a:prstClr val="white"/>
                  </a:solidFill>
                  <a:latin typeface="等线"/>
                  <a:ea typeface="微软雅黑"/>
                </a:endParaRPr>
              </a:p>
            </p:txBody>
          </p:sp>
        </p:grpSp>
        <p:sp>
          <p:nvSpPr>
            <p:cNvPr id="27" name="文本框 46"/>
            <p:cNvSpPr txBox="1"/>
            <p:nvPr/>
          </p:nvSpPr>
          <p:spPr>
            <a:xfrm>
              <a:off x="2159994" y="4154138"/>
              <a:ext cx="9354673" cy="1008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2667" b="1" smtClean="0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Truy cập trang web khi biết được địa chỉ của trang web.</a:t>
              </a:r>
              <a:endParaRPr lang="zh-CN" altLang="en-US" sz="2667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88200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11210" y="275771"/>
            <a:ext cx="55883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A. HOẠT ĐỘNG CƠ BẢN</a:t>
            </a:r>
            <a:endParaRPr lang="en-US" sz="36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31812" y="1543050"/>
            <a:ext cx="11049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Để tham gia </a:t>
            </a:r>
            <a:r>
              <a:rPr lang="en-US" sz="3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 </a:t>
            </a:r>
            <a:r>
              <a:rPr lang="en-US" sz="3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trực 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3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máy tính của em 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 phải được kết </a:t>
            </a:r>
            <a:r>
              <a:rPr lang="en-US" sz="3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nối </a:t>
            </a:r>
            <a:r>
              <a:rPr lang="en-US" sz="3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 gì?</a:t>
            </a:r>
            <a:endParaRPr lang="en-SG" sz="3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114" y="2743200"/>
            <a:ext cx="2423886" cy="269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8776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sz="half" idx="1"/>
          </p:nvPr>
        </p:nvSpPr>
        <p:spPr>
          <a:xfrm>
            <a:off x="567646" y="1229032"/>
            <a:ext cx="2293541" cy="55552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Internet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39761" y="2774489"/>
            <a:ext cx="9682316" cy="24685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với nhau gọi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pt-BR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Internet giúp em làm được những việc gì?</a:t>
            </a:r>
            <a:endParaRPr lang="en-US" sz="3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685800" y="1984019"/>
            <a:ext cx="7010400" cy="652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3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 hãy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suy nghĩ, trả lời các </a:t>
            </a:r>
            <a:r>
              <a:rPr 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3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 sau: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07622" y="157783"/>
            <a:ext cx="55883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A. HOẠT ĐỘNG CƠ BẢN</a:t>
            </a:r>
            <a:endParaRPr lang="en-US" sz="36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7573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269243"/>
            <a:ext cx="5586360" cy="4856922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Internet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(hay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Internet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tin,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1" y="2209800"/>
            <a:ext cx="58483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358956" y="275769"/>
            <a:ext cx="55883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A. HOẠT ĐỘNG CƠ BẢN</a:t>
            </a:r>
            <a:endParaRPr lang="en-US" sz="36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67646" y="1229032"/>
            <a:ext cx="2293541" cy="555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Internet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2746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9968" r="992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 bwMode="auto">
          <a:xfrm>
            <a:off x="3209301" y="1871991"/>
            <a:ext cx="3886200" cy="3445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Image result for gmai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568" y="4458422"/>
            <a:ext cx="2720975" cy="210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89" y="3845435"/>
            <a:ext cx="1574114" cy="1574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Image result for violympi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25" y="1822001"/>
            <a:ext cx="276225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ết quả hình ảnh cho giải trí trên máy tín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941" y="1822001"/>
            <a:ext cx="4395963" cy="348741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bandicam 2019-10-18 22-18-29-193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547.494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 rot="21050473">
            <a:off x="7694857" y="2306323"/>
            <a:ext cx="2073484" cy="1855292"/>
          </a:xfrm>
          <a:prstGeom prst="rect">
            <a:avLst/>
          </a:prstGeom>
        </p:spPr>
      </p:pic>
      <p:pic>
        <p:nvPicPr>
          <p:cNvPr id="3074" name="Picture 2" descr="C:\Users\MTC\Downloads\3341d7c134e6c0b899f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629" y="2343219"/>
            <a:ext cx="3032852" cy="227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83149" y="-54803"/>
            <a:ext cx="9672841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4000" b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Dùng máy tính kết nối Internet giúp em</a:t>
            </a:r>
            <a:endParaRPr lang="en-US" sz="4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6383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68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9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7" name="WordArt 13"/>
          <p:cNvSpPr>
            <a:spLocks noChangeArrowheads="1" noChangeShapeType="1" noTextEdit="1"/>
          </p:cNvSpPr>
          <p:nvPr/>
        </p:nvSpPr>
        <p:spPr bwMode="auto">
          <a:xfrm>
            <a:off x="2819738" y="1524000"/>
            <a:ext cx="6933624" cy="5638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SG" sz="4000" b="1" kern="10">
              <a:ln w="28575">
                <a:solidFill>
                  <a:srgbClr val="FF3300"/>
                </a:solidFill>
                <a:round/>
                <a:headEnd/>
                <a:tailEnd/>
              </a:ln>
              <a:solidFill>
                <a:srgbClr val="80008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82534" y="1872000"/>
            <a:ext cx="10608031" cy="108337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xem các nội dung trên Internet, người ta dùng một chương trình gọi là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duyệt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" name="Picture 9" descr="Cốc cố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9214" y="3817248"/>
            <a:ext cx="1524000" cy="1524000"/>
          </a:xfrm>
          <a:prstGeom prst="rect">
            <a:avLst/>
          </a:prstGeom>
        </p:spPr>
      </p:pic>
      <p:pic>
        <p:nvPicPr>
          <p:cNvPr id="11" name="Picture 10" descr="gg chrom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83470" y="3819648"/>
            <a:ext cx="1369200" cy="1369200"/>
          </a:xfrm>
          <a:prstGeom prst="rect">
            <a:avLst/>
          </a:prstGeom>
        </p:spPr>
      </p:pic>
      <p:pic>
        <p:nvPicPr>
          <p:cNvPr id="12" name="Picture 11" descr="internet explo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5678" y="3661400"/>
            <a:ext cx="1600200" cy="1600200"/>
          </a:xfrm>
          <a:prstGeom prst="rect">
            <a:avLst/>
          </a:prstGeom>
        </p:spPr>
      </p:pic>
      <p:pic>
        <p:nvPicPr>
          <p:cNvPr id="13" name="Picture 12" descr="Mozill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37231" y="3861022"/>
            <a:ext cx="1551973" cy="14802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47158" y="2955374"/>
            <a:ext cx="5375246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Biểu tượng của các trình duyệt</a:t>
            </a:r>
            <a:endParaRPr lang="en-SG" sz="28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23792" y="5403930"/>
            <a:ext cx="1355204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prstClr val="black"/>
                </a:solidFill>
                <a:latin typeface="Calibri"/>
              </a:rPr>
              <a:t>Cốc Cốc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91544" y="5406770"/>
            <a:ext cx="1565742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prstClr val="black"/>
                </a:solidFill>
                <a:latin typeface="Calibri"/>
              </a:rPr>
              <a:t>Mozilla Firefox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98840" y="5331922"/>
            <a:ext cx="1841376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prstClr val="black"/>
                </a:solidFill>
                <a:latin typeface="Calibri"/>
              </a:rPr>
              <a:t>Goolge Chrome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400257" y="5331922"/>
            <a:ext cx="1904497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prstClr val="black"/>
                </a:solidFill>
                <a:latin typeface="Calibri"/>
              </a:rPr>
              <a:t>Internet Explorer</a:t>
            </a: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276278" y="1479756"/>
            <a:ext cx="111871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800" b="1" err="1">
                <a:solidFill>
                  <a:srgbClr val="0000FF"/>
                </a:solidFill>
                <a:latin typeface="Times New Roman" pitchFamily="18" charset="0"/>
              </a:rPr>
              <a:t>a</a:t>
            </a:r>
            <a:r>
              <a:rPr lang="en-US" altLang="en-US" sz="2800" b="1" smtClean="0">
                <a:solidFill>
                  <a:srgbClr val="0000FF"/>
                </a:solidFill>
                <a:latin typeface="Times New Roman" pitchFamily="18" charset="0"/>
              </a:rPr>
              <a:t>. Trình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duyệt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web</a:t>
            </a: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241225" y="978304"/>
            <a:ext cx="111871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3200" b="1" smtClean="0">
                <a:solidFill>
                  <a:srgbClr val="FF0000"/>
                </a:solidFill>
                <a:latin typeface="Times New Roman" pitchFamily="18" charset="0"/>
              </a:rPr>
              <a:t>2. Truy cập Internet</a:t>
            </a:r>
            <a:endParaRPr lang="en-US" alt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07622" y="157783"/>
            <a:ext cx="55883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A. HOẠT ĐỘNG CƠ BẢN</a:t>
            </a:r>
            <a:endParaRPr kumimoji="0" lang="en-US" sz="3600" b="1" i="0" u="none" strike="noStrike" kern="0" cap="none" spc="0" normalizeH="0" baseline="0" noProof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5647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630</TotalTime>
  <Words>627</Words>
  <Application>Microsoft Office PowerPoint</Application>
  <PresentationFormat>Custom</PresentationFormat>
  <Paragraphs>83</Paragraphs>
  <Slides>15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CẦN GHI NHỚ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MTC</cp:lastModifiedBy>
  <cp:revision>35</cp:revision>
  <dcterms:created xsi:type="dcterms:W3CDTF">2021-10-07T03:08:23Z</dcterms:created>
  <dcterms:modified xsi:type="dcterms:W3CDTF">2021-10-14T04:30:13Z</dcterms:modified>
</cp:coreProperties>
</file>