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handoutMasterIdLst>
    <p:handoutMasterId r:id="rId14"/>
  </p:handoutMasterIdLst>
  <p:sldIdLst>
    <p:sldId id="256" r:id="rId3"/>
    <p:sldId id="263" r:id="rId4"/>
    <p:sldId id="270" r:id="rId5"/>
    <p:sldId id="290" r:id="rId6"/>
    <p:sldId id="277" r:id="rId7"/>
    <p:sldId id="276" r:id="rId8"/>
    <p:sldId id="266" r:id="rId9"/>
    <p:sldId id="281" r:id="rId10"/>
    <p:sldId id="289" r:id="rId11"/>
    <p:sldId id="264" r:id="rId12"/>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699"/>
    <a:srgbClr val="FF9900"/>
    <a:srgbClr val="FF3399"/>
    <a:srgbClr val="4D9989"/>
    <a:srgbClr val="EF9595"/>
    <a:srgbClr val="53A694"/>
    <a:srgbClr val="F1FDFD"/>
    <a:srgbClr val="0C8BB8"/>
    <a:srgbClr val="0A7A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p:cViewPr varScale="1">
        <p:scale>
          <a:sx n="67" d="100"/>
          <a:sy n="67" d="100"/>
        </p:scale>
        <p:origin x="106" y="360"/>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2022/10/14</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2022/10/14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extLst>
      <p:ext uri="{BB962C8B-B14F-4D97-AF65-F5344CB8AC3E}">
        <p14:creationId xmlns:p14="http://schemas.microsoft.com/office/powerpoint/2010/main" val="265047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extLst>
      <p:ext uri="{BB962C8B-B14F-4D97-AF65-F5344CB8AC3E}">
        <p14:creationId xmlns:p14="http://schemas.microsoft.com/office/powerpoint/2010/main" val="272417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extLst>
      <p:ext uri="{BB962C8B-B14F-4D97-AF65-F5344CB8AC3E}">
        <p14:creationId xmlns:p14="http://schemas.microsoft.com/office/powerpoint/2010/main" val="1914316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extLst>
      <p:ext uri="{BB962C8B-B14F-4D97-AF65-F5344CB8AC3E}">
        <p14:creationId xmlns:p14="http://schemas.microsoft.com/office/powerpoint/2010/main" val="3961470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extLst>
      <p:ext uri="{BB962C8B-B14F-4D97-AF65-F5344CB8AC3E}">
        <p14:creationId xmlns:p14="http://schemas.microsoft.com/office/powerpoint/2010/main" val="2611977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7</a:t>
            </a:fld>
            <a:endParaRPr lang="zh-CN" altLang="en-US"/>
          </a:p>
        </p:txBody>
      </p:sp>
    </p:spTree>
    <p:extLst>
      <p:ext uri="{BB962C8B-B14F-4D97-AF65-F5344CB8AC3E}">
        <p14:creationId xmlns:p14="http://schemas.microsoft.com/office/powerpoint/2010/main" val="66473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extLst>
      <p:ext uri="{BB962C8B-B14F-4D97-AF65-F5344CB8AC3E}">
        <p14:creationId xmlns:p14="http://schemas.microsoft.com/office/powerpoint/2010/main" val="2537746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extLst>
      <p:ext uri="{BB962C8B-B14F-4D97-AF65-F5344CB8AC3E}">
        <p14:creationId xmlns:p14="http://schemas.microsoft.com/office/powerpoint/2010/main" val="2742802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extLst>
      <p:ext uri="{BB962C8B-B14F-4D97-AF65-F5344CB8AC3E}">
        <p14:creationId xmlns:p14="http://schemas.microsoft.com/office/powerpoint/2010/main" val="3623386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2022/10/14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2022/10/14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7160" y="-125730"/>
            <a:ext cx="12192000" cy="6858000"/>
            <a:chOff x="137160" y="-125730"/>
            <a:chExt cx="12192000" cy="685800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37160" y="-125730"/>
              <a:ext cx="12192000" cy="6858000"/>
            </a:xfrm>
            <a:prstGeom prst="rect">
              <a:avLst/>
            </a:prstGeom>
          </p:spPr>
        </p:pic>
        <p:sp>
          <p:nvSpPr>
            <p:cNvPr id="9" name="TextBox 5"/>
            <p:cNvSpPr txBox="1"/>
            <p:nvPr/>
          </p:nvSpPr>
          <p:spPr>
            <a:xfrm>
              <a:off x="2273298" y="1649214"/>
              <a:ext cx="7645400" cy="1200329"/>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7200" b="1" dirty="0">
                  <a:solidFill>
                    <a:srgbClr val="FF6600"/>
                  </a:solidFill>
                  <a:latin typeface="Tahoma" pitchFamily="34" charset="0"/>
                  <a:ea typeface="Tahoma" pitchFamily="34" charset="0"/>
                  <a:cs typeface="Tahoma" pitchFamily="34" charset="0"/>
                </a:rPr>
                <a:t>LUYỆN TẬP</a:t>
              </a:r>
              <a:endParaRPr lang="zh-CN" altLang="en-US" sz="7200" b="1" dirty="0">
                <a:solidFill>
                  <a:srgbClr val="FF6600"/>
                </a:solidFill>
                <a:latin typeface="Tahoma" pitchFamily="34" charset="0"/>
                <a:ea typeface="Montserrat" panose="00000500000000000000" charset="0"/>
                <a:cs typeface="Tahoma" pitchFamily="34" charset="0"/>
              </a:endParaRPr>
            </a:p>
          </p:txBody>
        </p:sp>
        <p:sp>
          <p:nvSpPr>
            <p:cNvPr id="10" name="TextBox 2"/>
            <p:cNvSpPr txBox="1"/>
            <p:nvPr/>
          </p:nvSpPr>
          <p:spPr>
            <a:xfrm>
              <a:off x="5108432" y="425506"/>
              <a:ext cx="197513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a:solidFill>
                    <a:schemeClr val="accent6">
                      <a:lumMod val="50000"/>
                    </a:schemeClr>
                  </a:solidFill>
                  <a:latin typeface="Tahoma" pitchFamily="34" charset="0"/>
                  <a:ea typeface="Tahoma" pitchFamily="34" charset="0"/>
                  <a:cs typeface="Tahoma" pitchFamily="34" charset="0"/>
                </a:rPr>
                <a:t>TOÁN</a:t>
              </a:r>
              <a:endParaRPr lang="zh-CN" altLang="en-US" sz="3600" b="1" dirty="0">
                <a:solidFill>
                  <a:schemeClr val="accent6">
                    <a:lumMod val="50000"/>
                  </a:schemeClr>
                </a:solidFill>
                <a:latin typeface="Tahoma" pitchFamily="34" charset="0"/>
                <a:ea typeface="Montserrat" panose="00000500000000000000" charset="0"/>
                <a:cs typeface="Tahoma" pitchFamily="34" charset="0"/>
              </a:endParaRPr>
            </a:p>
          </p:txBody>
        </p:sp>
        <p:grpSp>
          <p:nvGrpSpPr>
            <p:cNvPr id="2" name="Group 1"/>
            <p:cNvGrpSpPr/>
            <p:nvPr/>
          </p:nvGrpSpPr>
          <p:grpSpPr>
            <a:xfrm>
              <a:off x="4481099" y="3451056"/>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cs typeface="Montserrat" panose="00000500000000000000"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a:latin typeface="Tahoma" pitchFamily="34" charset="0"/>
                    <a:ea typeface="Tahoma" pitchFamily="34" charset="0"/>
                    <a:cs typeface="Tahoma" pitchFamily="34" charset="0"/>
                  </a:rPr>
                  <a:t>(SGK TRANG 24)</a:t>
                </a:r>
                <a:endParaRPr lang="zh-CN" altLang="zh-CN" sz="2800" dirty="0">
                  <a:latin typeface="Tahoma" pitchFamily="34" charset="0"/>
                  <a:ea typeface="Montserrat" panose="00000500000000000000" charset="0"/>
                  <a:cs typeface="Tahoma" pitchFamily="34" charset="0"/>
                </a:endParaRPr>
              </a:p>
            </p:txBody>
          </p:sp>
        </p:grpSp>
      </p:gr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492899" y="2328137"/>
            <a:ext cx="8938726" cy="923330"/>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5400" b="1" dirty="0">
                <a:solidFill>
                  <a:srgbClr val="53A694"/>
                </a:solidFill>
                <a:latin typeface="Tahoma" pitchFamily="34" charset="0"/>
                <a:ea typeface="Tahoma" pitchFamily="34" charset="0"/>
                <a:cs typeface="Tahoma" pitchFamily="34" charset="0"/>
              </a:rPr>
              <a:t>CHÚC CÁC BẠN HỌC TỐT!</a:t>
            </a: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a:off x="864974" y="-14503"/>
            <a:ext cx="10354962" cy="3048079"/>
          </a:xfrm>
          <a:prstGeom prst="rect">
            <a:avLst/>
          </a:prstGeom>
        </p:spPr>
        <p:txBody>
          <a:bodyPr wrap="square" lIns="0" tIns="0" rIns="0" bIns="0">
            <a:spAutoFit/>
          </a:bodyPr>
          <a:lstStyle/>
          <a:p>
            <a:pPr algn="ctr" eaLnBrk="1" hangingPunct="1">
              <a:lnSpc>
                <a:spcPct val="150000"/>
              </a:lnSpc>
              <a:defRPr/>
            </a:pPr>
            <a:r>
              <a:rPr lang="en-US" altLang="zh-CN" sz="4000" b="1" spc="600" noProof="1">
                <a:solidFill>
                  <a:srgbClr val="53A694"/>
                </a:solidFill>
                <a:latin typeface="Montserrat" panose="00000500000000000000" charset="0"/>
                <a:ea typeface="Montserrat" panose="00000500000000000000" charset="0"/>
                <a:cs typeface="+mn-ea"/>
                <a:sym typeface="Arial" panose="020B0604020202020204" pitchFamily="34" charset="0"/>
              </a:rPr>
              <a:t>Mục tiêu: </a:t>
            </a:r>
          </a:p>
          <a:p>
            <a:pPr marL="571500" indent="-571500">
              <a:lnSpc>
                <a:spcPct val="150000"/>
              </a:lnSpc>
              <a:buFont typeface="Wingdings" pitchFamily="2" charset="2"/>
              <a:buChar char="v"/>
              <a:defRPr/>
            </a:pPr>
            <a:r>
              <a:rPr lang="da-DK" sz="3200" b="1" dirty="0"/>
              <a:t>Giải các bài toán với các số đo độ dài, khối lượng.</a:t>
            </a:r>
          </a:p>
          <a:p>
            <a:pPr marL="571500" indent="-571500">
              <a:lnSpc>
                <a:spcPct val="150000"/>
              </a:lnSpc>
              <a:buFont typeface="Wingdings" pitchFamily="2" charset="2"/>
              <a:buChar char="v"/>
              <a:defRPr/>
            </a:pPr>
            <a:r>
              <a:rPr lang="da-DK" sz="3200" b="1" dirty="0"/>
              <a:t>Tính diện tích một hình quy về tính diện tích hình chữ nhật, hình vuông.</a:t>
            </a:r>
            <a:endParaRPr lang="zh-CN" altLang="en-US" sz="32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TextBox 8"/>
          <p:cNvSpPr txBox="1">
            <a:spLocks noChangeArrowheads="1"/>
          </p:cNvSpPr>
          <p:nvPr/>
        </p:nvSpPr>
        <p:spPr bwMode="auto">
          <a:xfrm>
            <a:off x="1056766" y="24668"/>
            <a:ext cx="976093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400" b="1" u="sng" dirty="0">
                <a:solidFill>
                  <a:srgbClr val="FF0000"/>
                </a:solidFill>
                <a:latin typeface="Tahoma" pitchFamily="34" charset="0"/>
                <a:ea typeface="Tahoma" pitchFamily="34" charset="0"/>
                <a:cs typeface="Tahoma" pitchFamily="34" charset="0"/>
              </a:rPr>
              <a:t>Bài 1</a:t>
            </a:r>
            <a:r>
              <a:rPr lang="vi-VN" altLang="en-US" sz="2400" b="1" dirty="0">
                <a:solidFill>
                  <a:srgbClr val="FF0000"/>
                </a:solidFill>
                <a:latin typeface="Tahoma" pitchFamily="34" charset="0"/>
                <a:ea typeface="Tahoma" pitchFamily="34" charset="0"/>
                <a:cs typeface="Tahoma" pitchFamily="34" charset="0"/>
              </a:rPr>
              <a:t>: </a:t>
            </a:r>
            <a:r>
              <a:rPr lang="vi-VN" altLang="en-US" sz="2400" b="1" dirty="0">
                <a:latin typeface="Tahoma" pitchFamily="34" charset="0"/>
                <a:ea typeface="Tahoma" pitchFamily="34" charset="0"/>
                <a:cs typeface="Tahoma"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cxnSp>
        <p:nvCxnSpPr>
          <p:cNvPr id="6" name="Straight Connector 5"/>
          <p:cNvCxnSpPr/>
          <p:nvPr/>
        </p:nvCxnSpPr>
        <p:spPr>
          <a:xfrm>
            <a:off x="8276010" y="576698"/>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61862" y="1119289"/>
            <a:ext cx="2105271"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65069" y="1662986"/>
            <a:ext cx="11020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032052" y="2169976"/>
            <a:ext cx="1291018"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621461" y="2169976"/>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106194" y="2749468"/>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61994" y="166298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barn(inVertical)">
                                      <p:cBhvr>
                                        <p:cTn id="20" dur="500"/>
                                        <p:tgtEl>
                                          <p:spTgt spid="52"/>
                                        </p:tgtEl>
                                      </p:cBhvr>
                                    </p:animEffect>
                                  </p:childTnLst>
                                </p:cTn>
                              </p:par>
                              <p:par>
                                <p:cTn id="21" presetID="16" presetClass="entr" presetSubtype="21"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barn(inVertical)">
                                      <p:cBhvr>
                                        <p:cTn id="23" dur="500"/>
                                        <p:tgtEl>
                                          <p:spTgt spid="43"/>
                                        </p:tgtEl>
                                      </p:cBhvr>
                                    </p:animEffect>
                                  </p:childTnLst>
                                </p:cTn>
                              </p:par>
                              <p:par>
                                <p:cTn id="24" presetID="16" presetClass="entr" presetSubtype="21"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arn(inVertic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arn(inVertical)">
                                      <p:cBhvr>
                                        <p:cTn id="31" dur="500"/>
                                        <p:tgtEl>
                                          <p:spTgt spid="47"/>
                                        </p:tgtEl>
                                      </p:cBhvr>
                                    </p:animEffect>
                                  </p:childTnLst>
                                </p:cTn>
                              </p:par>
                              <p:par>
                                <p:cTn id="32" presetID="16" presetClass="entr" presetSubtype="21"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arn(inVertical)">
                                      <p:cBhvr>
                                        <p:cTn id="34"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2323416" y="1728444"/>
            <a:ext cx="7857609"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pPr>
            <a:r>
              <a:rPr lang="en-US" altLang="en-US" sz="2800" b="1" dirty="0" err="1">
                <a:latin typeface="Tahoma" pitchFamily="34" charset="0"/>
                <a:ea typeface="Tahoma" pitchFamily="34" charset="0"/>
                <a:cs typeface="Tahoma" pitchFamily="34" charset="0"/>
              </a:rPr>
              <a:t>Cả</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hai</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trường</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thu</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được</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số</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giấy</a:t>
            </a:r>
            <a:r>
              <a:rPr lang="en-US" altLang="en-US" sz="2800" b="1" dirty="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vụn</a:t>
            </a:r>
            <a:r>
              <a:rPr lang="en-US" altLang="en-US" sz="2800" b="1" dirty="0" smtClean="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là</a:t>
            </a:r>
            <a:r>
              <a:rPr lang="en-US" altLang="en-US" sz="2800" b="1" dirty="0" smtClean="0">
                <a:latin typeface="Tahoma" pitchFamily="34" charset="0"/>
                <a:ea typeface="Tahoma" pitchFamily="34" charset="0"/>
                <a:cs typeface="Tahoma" pitchFamily="34" charset="0"/>
              </a:rPr>
              <a:t>: </a:t>
            </a:r>
            <a:endParaRPr lang="en-US" altLang="en-US" sz="2800" b="1" dirty="0">
              <a:latin typeface="Tahoma" pitchFamily="34" charset="0"/>
              <a:ea typeface="Tahoma" pitchFamily="34" charset="0"/>
              <a:cs typeface="Tahoma" pitchFamily="34" charset="0"/>
            </a:endParaRPr>
          </a:p>
          <a:p>
            <a:pPr algn="ctr" eaLnBrk="1" hangingPunct="1">
              <a:lnSpc>
                <a:spcPct val="150000"/>
              </a:lnSpc>
            </a:pPr>
            <a:r>
              <a:rPr lang="en-US" altLang="en-US" sz="2800" b="1" dirty="0">
                <a:latin typeface="Tahoma" pitchFamily="34" charset="0"/>
                <a:ea typeface="Tahoma" pitchFamily="34" charset="0"/>
                <a:cs typeface="Tahoma" pitchFamily="34" charset="0"/>
              </a:rPr>
              <a:t>1 300 + 2 700 = 4 </a:t>
            </a:r>
            <a:r>
              <a:rPr lang="en-US" altLang="en-US" sz="2800" b="1" dirty="0" smtClean="0">
                <a:latin typeface="Tahoma" pitchFamily="34" charset="0"/>
                <a:ea typeface="Tahoma" pitchFamily="34" charset="0"/>
                <a:cs typeface="Tahoma" pitchFamily="34" charset="0"/>
              </a:rPr>
              <a:t>000 (</a:t>
            </a:r>
            <a:r>
              <a:rPr lang="en-US" altLang="en-US" sz="2800" b="1" dirty="0">
                <a:latin typeface="Tahoma" pitchFamily="34" charset="0"/>
                <a:ea typeface="Tahoma" pitchFamily="34" charset="0"/>
                <a:cs typeface="Tahoma" pitchFamily="34" charset="0"/>
              </a:rPr>
              <a:t>kg</a:t>
            </a:r>
            <a:r>
              <a:rPr lang="en-US" altLang="en-US" sz="2800" b="1" dirty="0" smtClean="0">
                <a:latin typeface="Tahoma" pitchFamily="34" charset="0"/>
                <a:ea typeface="Tahoma" pitchFamily="34" charset="0"/>
                <a:cs typeface="Tahoma" pitchFamily="34" charset="0"/>
              </a:rPr>
              <a:t>)</a:t>
            </a:r>
          </a:p>
          <a:p>
            <a:pPr algn="ctr" eaLnBrk="1" hangingPunct="1">
              <a:lnSpc>
                <a:spcPct val="150000"/>
              </a:lnSpc>
            </a:pPr>
            <a:r>
              <a:rPr lang="en-US" altLang="en-US" sz="2800" b="1" dirty="0" err="1" smtClean="0">
                <a:latin typeface="Tahoma" pitchFamily="34" charset="0"/>
                <a:ea typeface="Tahoma" pitchFamily="34" charset="0"/>
                <a:cs typeface="Tahoma" pitchFamily="34" charset="0"/>
              </a:rPr>
              <a:t>Đổi</a:t>
            </a:r>
            <a:r>
              <a:rPr lang="en-US" altLang="en-US" sz="2800" b="1" dirty="0" smtClean="0">
                <a:latin typeface="Tahoma" pitchFamily="34" charset="0"/>
                <a:ea typeface="Tahoma" pitchFamily="34" charset="0"/>
                <a:cs typeface="Tahoma" pitchFamily="34" charset="0"/>
              </a:rPr>
              <a:t>  4 000kg </a:t>
            </a:r>
            <a:r>
              <a:rPr lang="en-US" altLang="en-US" sz="2800" b="1" dirty="0">
                <a:latin typeface="Tahoma" pitchFamily="34" charset="0"/>
                <a:ea typeface="Tahoma" pitchFamily="34" charset="0"/>
                <a:cs typeface="Tahoma" pitchFamily="34" charset="0"/>
              </a:rPr>
              <a:t>= 4 </a:t>
            </a:r>
            <a:r>
              <a:rPr lang="en-US" altLang="en-US" sz="2800" b="1" dirty="0" err="1">
                <a:latin typeface="Tahoma" pitchFamily="34" charset="0"/>
                <a:ea typeface="Tahoma" pitchFamily="34" charset="0"/>
                <a:cs typeface="Tahoma" pitchFamily="34" charset="0"/>
              </a:rPr>
              <a:t>tấn</a:t>
            </a:r>
            <a:r>
              <a:rPr lang="en-US" altLang="en-US" sz="2800" dirty="0">
                <a:latin typeface="Tahoma" pitchFamily="34" charset="0"/>
                <a:ea typeface="Tahoma" pitchFamily="34" charset="0"/>
                <a:cs typeface="Tahoma" pitchFamily="34" charset="0"/>
              </a:rPr>
              <a:t>   </a:t>
            </a:r>
            <a:endParaRPr lang="en-US" altLang="en-US" sz="2800" dirty="0" smtClean="0">
              <a:latin typeface="Tahoma" pitchFamily="34" charset="0"/>
              <a:ea typeface="Tahoma" pitchFamily="34" charset="0"/>
              <a:cs typeface="Tahoma" pitchFamily="34" charset="0"/>
            </a:endParaRPr>
          </a:p>
          <a:p>
            <a:pPr eaLnBrk="1" hangingPunct="1">
              <a:lnSpc>
                <a:spcPct val="150000"/>
              </a:lnSpc>
            </a:pPr>
            <a:r>
              <a:rPr lang="en-US" altLang="en-US" sz="2800" b="1" dirty="0" smtClean="0">
                <a:latin typeface="Tahoma" pitchFamily="34" charset="0"/>
                <a:ea typeface="Tahoma" pitchFamily="34" charset="0"/>
                <a:cs typeface="Tahoma" pitchFamily="34" charset="0"/>
              </a:rPr>
              <a:t> 4 </a:t>
            </a:r>
            <a:r>
              <a:rPr lang="en-US" altLang="en-US" sz="2800" b="1" dirty="0" err="1">
                <a:latin typeface="Tahoma" pitchFamily="34" charset="0"/>
                <a:ea typeface="Tahoma" pitchFamily="34" charset="0"/>
                <a:cs typeface="Tahoma" pitchFamily="34" charset="0"/>
              </a:rPr>
              <a:t>tấn</a:t>
            </a:r>
            <a:r>
              <a:rPr lang="en-US" altLang="en-US" sz="2800" b="1" dirty="0">
                <a:latin typeface="Tahoma" pitchFamily="34" charset="0"/>
                <a:ea typeface="Tahoma" pitchFamily="34" charset="0"/>
                <a:cs typeface="Tahoma" pitchFamily="34" charset="0"/>
              </a:rPr>
              <a:t> so </a:t>
            </a:r>
            <a:r>
              <a:rPr lang="en-US" altLang="en-US" sz="2800" b="1" dirty="0" err="1">
                <a:latin typeface="Tahoma" pitchFamily="34" charset="0"/>
                <a:ea typeface="Tahoma" pitchFamily="34" charset="0"/>
                <a:cs typeface="Tahoma" pitchFamily="34" charset="0"/>
              </a:rPr>
              <a:t>với</a:t>
            </a:r>
            <a:r>
              <a:rPr lang="en-US" altLang="en-US" sz="2800" b="1" dirty="0">
                <a:latin typeface="Tahoma" pitchFamily="34" charset="0"/>
                <a:ea typeface="Tahoma" pitchFamily="34" charset="0"/>
                <a:cs typeface="Tahoma" pitchFamily="34" charset="0"/>
              </a:rPr>
              <a:t> 2 </a:t>
            </a:r>
            <a:r>
              <a:rPr lang="en-US" altLang="en-US" sz="2800" b="1" dirty="0" err="1">
                <a:latin typeface="Tahoma" pitchFamily="34" charset="0"/>
                <a:ea typeface="Tahoma" pitchFamily="34" charset="0"/>
                <a:cs typeface="Tahoma" pitchFamily="34" charset="0"/>
              </a:rPr>
              <a:t>tấn</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gấp</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số</a:t>
            </a:r>
            <a:r>
              <a:rPr lang="en-US" altLang="en-US" sz="2800" b="1" dirty="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lần</a:t>
            </a:r>
            <a:r>
              <a:rPr lang="en-US" altLang="en-US" sz="2800" b="1" dirty="0" smtClean="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là</a:t>
            </a:r>
            <a:r>
              <a:rPr lang="en-US" altLang="en-US" sz="2800" b="1" dirty="0" smtClean="0">
                <a:latin typeface="Tahoma" pitchFamily="34" charset="0"/>
                <a:ea typeface="Tahoma" pitchFamily="34" charset="0"/>
                <a:cs typeface="Tahoma" pitchFamily="34" charset="0"/>
              </a:rPr>
              <a:t>: </a:t>
            </a:r>
          </a:p>
          <a:p>
            <a:pPr eaLnBrk="1" hangingPunct="1">
              <a:lnSpc>
                <a:spcPct val="150000"/>
              </a:lnSpc>
            </a:pPr>
            <a:r>
              <a:rPr lang="en-US" altLang="en-US" sz="2800" b="1" dirty="0">
                <a:latin typeface="Tahoma" pitchFamily="34" charset="0"/>
                <a:ea typeface="Tahoma" pitchFamily="34" charset="0"/>
                <a:cs typeface="Tahoma" pitchFamily="34" charset="0"/>
              </a:rPr>
              <a:t> </a:t>
            </a:r>
            <a:r>
              <a:rPr lang="en-US" altLang="en-US" sz="2800" b="1" dirty="0" smtClean="0">
                <a:latin typeface="Tahoma" pitchFamily="34" charset="0"/>
                <a:ea typeface="Tahoma" pitchFamily="34" charset="0"/>
                <a:cs typeface="Tahoma" pitchFamily="34" charset="0"/>
              </a:rPr>
              <a:t>          4 </a:t>
            </a:r>
            <a:r>
              <a:rPr lang="en-US" altLang="en-US" sz="2800" b="1" dirty="0">
                <a:latin typeface="Tahoma" pitchFamily="34" charset="0"/>
                <a:ea typeface="Tahoma" pitchFamily="34" charset="0"/>
                <a:cs typeface="Tahoma" pitchFamily="34" charset="0"/>
              </a:rPr>
              <a:t>: 2 = 2 (</a:t>
            </a:r>
            <a:r>
              <a:rPr lang="en-US" altLang="en-US" sz="2800" b="1" dirty="0" err="1">
                <a:latin typeface="Tahoma" pitchFamily="34" charset="0"/>
                <a:ea typeface="Tahoma" pitchFamily="34" charset="0"/>
                <a:cs typeface="Tahoma" pitchFamily="34" charset="0"/>
              </a:rPr>
              <a:t>lần</a:t>
            </a:r>
            <a:r>
              <a:rPr lang="en-US" altLang="en-US" sz="2800" b="1" dirty="0">
                <a:latin typeface="Tahoma" pitchFamily="34" charset="0"/>
                <a:ea typeface="Tahoma" pitchFamily="34" charset="0"/>
                <a:cs typeface="Tahoma" pitchFamily="34" charset="0"/>
              </a:rPr>
              <a:t>) </a:t>
            </a:r>
          </a:p>
          <a:p>
            <a:pPr eaLnBrk="1" hangingPunct="1">
              <a:lnSpc>
                <a:spcPct val="150000"/>
              </a:lnSpc>
            </a:pPr>
            <a:r>
              <a:rPr lang="en-US" altLang="en-US" sz="2800" b="1" dirty="0">
                <a:latin typeface="Tahoma" pitchFamily="34" charset="0"/>
                <a:ea typeface="Tahoma" pitchFamily="34" charset="0"/>
                <a:cs typeface="Tahoma" pitchFamily="34" charset="0"/>
              </a:rPr>
              <a:t>4 </a:t>
            </a:r>
            <a:r>
              <a:rPr lang="en-US" altLang="en-US" sz="2800" b="1" dirty="0" err="1">
                <a:latin typeface="Tahoma" pitchFamily="34" charset="0"/>
                <a:ea typeface="Tahoma" pitchFamily="34" charset="0"/>
                <a:cs typeface="Tahoma" pitchFamily="34" charset="0"/>
              </a:rPr>
              <a:t>tấn</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sản</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xuất</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được</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số</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cuốn</a:t>
            </a:r>
            <a:r>
              <a:rPr lang="en-US" altLang="en-US" sz="2800" b="1" dirty="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vở</a:t>
            </a:r>
            <a:r>
              <a:rPr lang="en-US" altLang="en-US" sz="2800" b="1" dirty="0" smtClean="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là</a:t>
            </a:r>
            <a:r>
              <a:rPr lang="en-US" altLang="en-US" sz="2800" b="1" dirty="0" smtClean="0">
                <a:latin typeface="Tahoma" pitchFamily="34" charset="0"/>
                <a:ea typeface="Tahoma" pitchFamily="34" charset="0"/>
                <a:cs typeface="Tahoma" pitchFamily="34" charset="0"/>
              </a:rPr>
              <a:t>:</a:t>
            </a:r>
            <a:endParaRPr lang="en-US" altLang="en-US" sz="2800" b="1" dirty="0">
              <a:latin typeface="Tahoma" pitchFamily="34" charset="0"/>
              <a:ea typeface="Tahoma" pitchFamily="34" charset="0"/>
              <a:cs typeface="Tahoma" pitchFamily="34" charset="0"/>
            </a:endParaRPr>
          </a:p>
          <a:p>
            <a:pPr algn="ctr" eaLnBrk="1" hangingPunct="1">
              <a:lnSpc>
                <a:spcPct val="150000"/>
              </a:lnSpc>
            </a:pPr>
            <a:r>
              <a:rPr lang="en-US" altLang="en-US" sz="2800" b="1" dirty="0">
                <a:latin typeface="Tahoma" pitchFamily="34" charset="0"/>
                <a:ea typeface="Tahoma" pitchFamily="34" charset="0"/>
                <a:cs typeface="Tahoma" pitchFamily="34" charset="0"/>
              </a:rPr>
              <a:t> </a:t>
            </a:r>
            <a:r>
              <a:rPr lang="en-US" altLang="en-US" sz="2800" b="1" dirty="0" smtClean="0">
                <a:latin typeface="Tahoma" pitchFamily="34" charset="0"/>
                <a:ea typeface="Tahoma" pitchFamily="34" charset="0"/>
                <a:cs typeface="Tahoma" pitchFamily="34" charset="0"/>
              </a:rPr>
              <a:t>      50 </a:t>
            </a:r>
            <a:r>
              <a:rPr lang="en-US" altLang="en-US" sz="2800" b="1" dirty="0">
                <a:latin typeface="Tahoma" pitchFamily="34" charset="0"/>
                <a:ea typeface="Tahoma" pitchFamily="34" charset="0"/>
                <a:cs typeface="Tahoma" pitchFamily="34" charset="0"/>
              </a:rPr>
              <a:t>000 x 2 = 100 000 (</a:t>
            </a:r>
            <a:r>
              <a:rPr lang="en-US" altLang="en-US" sz="2800" b="1" dirty="0" err="1">
                <a:latin typeface="Tahoma" pitchFamily="34" charset="0"/>
                <a:ea typeface="Tahoma" pitchFamily="34" charset="0"/>
                <a:cs typeface="Tahoma" pitchFamily="34" charset="0"/>
              </a:rPr>
              <a:t>cuốn</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vở</a:t>
            </a:r>
            <a:r>
              <a:rPr lang="en-US" altLang="en-US" sz="2800" b="1" dirty="0">
                <a:latin typeface="Tahoma" pitchFamily="34" charset="0"/>
                <a:ea typeface="Tahoma" pitchFamily="34" charset="0"/>
                <a:cs typeface="Tahoma" pitchFamily="34" charset="0"/>
              </a:rPr>
              <a:t>)</a:t>
            </a:r>
          </a:p>
          <a:p>
            <a:pPr algn="ctr">
              <a:lnSpc>
                <a:spcPct val="150000"/>
              </a:lnSpc>
            </a:pPr>
            <a:r>
              <a:rPr lang="en-US" altLang="en-US" sz="2800" b="1" dirty="0" smtClean="0">
                <a:latin typeface="Tahoma" pitchFamily="34" charset="0"/>
                <a:ea typeface="Tahoma" pitchFamily="34" charset="0"/>
                <a:cs typeface="Tahoma" pitchFamily="34" charset="0"/>
              </a:rPr>
              <a:t>                  </a:t>
            </a:r>
            <a:r>
              <a:rPr lang="en-US" altLang="en-US" sz="2800" b="1" dirty="0" err="1" smtClean="0">
                <a:latin typeface="Tahoma" pitchFamily="34" charset="0"/>
                <a:ea typeface="Tahoma" pitchFamily="34" charset="0"/>
                <a:cs typeface="Tahoma" pitchFamily="34" charset="0"/>
              </a:rPr>
              <a:t>Đáp</a:t>
            </a:r>
            <a:r>
              <a:rPr lang="en-US" altLang="en-US" sz="2800" b="1" dirty="0" smtClean="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số</a:t>
            </a:r>
            <a:r>
              <a:rPr lang="en-US" altLang="en-US" sz="2800" b="1" dirty="0">
                <a:latin typeface="Tahoma" pitchFamily="34" charset="0"/>
                <a:ea typeface="Tahoma" pitchFamily="34" charset="0"/>
                <a:cs typeface="Tahoma" pitchFamily="34" charset="0"/>
              </a:rPr>
              <a:t>: 100 000 </a:t>
            </a:r>
            <a:r>
              <a:rPr lang="en-US" altLang="en-US" sz="2800" b="1" dirty="0" err="1">
                <a:latin typeface="Tahoma" pitchFamily="34" charset="0"/>
                <a:ea typeface="Tahoma" pitchFamily="34" charset="0"/>
                <a:cs typeface="Tahoma" pitchFamily="34" charset="0"/>
              </a:rPr>
              <a:t>cuốn</a:t>
            </a:r>
            <a:r>
              <a:rPr lang="en-US" altLang="en-US" sz="2800" b="1" dirty="0">
                <a:latin typeface="Tahoma" pitchFamily="34" charset="0"/>
                <a:ea typeface="Tahoma" pitchFamily="34" charset="0"/>
                <a:cs typeface="Tahoma" pitchFamily="34" charset="0"/>
              </a:rPr>
              <a:t> </a:t>
            </a:r>
            <a:r>
              <a:rPr lang="en-US" altLang="en-US" sz="2800" b="1" dirty="0" err="1">
                <a:latin typeface="Tahoma" pitchFamily="34" charset="0"/>
                <a:ea typeface="Tahoma" pitchFamily="34" charset="0"/>
                <a:cs typeface="Tahoma" pitchFamily="34" charset="0"/>
              </a:rPr>
              <a:t>vở</a:t>
            </a:r>
            <a:endParaRPr lang="en-US" altLang="en-US" sz="2800" dirty="0">
              <a:latin typeface="Tahoma" pitchFamily="34" charset="0"/>
              <a:ea typeface="Tahoma" pitchFamily="34" charset="0"/>
              <a:cs typeface="Tahoma" pitchFamily="34" charset="0"/>
            </a:endParaRPr>
          </a:p>
        </p:txBody>
      </p:sp>
      <p:sp>
        <p:nvSpPr>
          <p:cNvPr id="3" name="Text Box 13"/>
          <p:cNvSpPr txBox="1">
            <a:spLocks noChangeArrowheads="1"/>
          </p:cNvSpPr>
          <p:nvPr/>
        </p:nvSpPr>
        <p:spPr bwMode="auto">
          <a:xfrm>
            <a:off x="3568136" y="896166"/>
            <a:ext cx="495643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err="1" smtClean="0">
                <a:latin typeface="Tahoma" pitchFamily="34" charset="0"/>
                <a:ea typeface="Tahoma" pitchFamily="34" charset="0"/>
                <a:cs typeface="Tahoma" pitchFamily="34" charset="0"/>
              </a:rPr>
              <a:t>Đổi</a:t>
            </a:r>
            <a:r>
              <a:rPr lang="en-US" altLang="en-US" sz="2400" b="1" dirty="0" smtClean="0">
                <a:latin typeface="Tahoma" pitchFamily="34" charset="0"/>
                <a:ea typeface="Tahoma" pitchFamily="34" charset="0"/>
                <a:cs typeface="Tahoma" pitchFamily="34" charset="0"/>
              </a:rPr>
              <a:t>:  </a:t>
            </a:r>
            <a:r>
              <a:rPr lang="vi-VN" altLang="en-US" sz="2400" b="1" dirty="0" smtClean="0">
                <a:latin typeface="Tahoma" pitchFamily="34" charset="0"/>
                <a:ea typeface="Tahoma" pitchFamily="34" charset="0"/>
                <a:cs typeface="Tahoma" pitchFamily="34" charset="0"/>
              </a:rPr>
              <a:t>1 </a:t>
            </a:r>
            <a:r>
              <a:rPr lang="vi-VN" altLang="en-US" sz="2400" b="1" dirty="0">
                <a:latin typeface="Tahoma" pitchFamily="34" charset="0"/>
                <a:ea typeface="Tahoma" pitchFamily="34" charset="0"/>
                <a:cs typeface="Tahoma" pitchFamily="34" charset="0"/>
              </a:rPr>
              <a:t>tấn 300 kg = 1 300 kg</a:t>
            </a:r>
          </a:p>
          <a:p>
            <a:pPr>
              <a:spcBef>
                <a:spcPct val="50000"/>
              </a:spcBef>
            </a:pPr>
            <a:r>
              <a:rPr lang="en-US" altLang="en-US" sz="2400" b="1" dirty="0" smtClean="0">
                <a:latin typeface="Tahoma" pitchFamily="34" charset="0"/>
                <a:ea typeface="Tahoma" pitchFamily="34" charset="0"/>
                <a:cs typeface="Tahoma" pitchFamily="34" charset="0"/>
              </a:rPr>
              <a:t>         </a:t>
            </a:r>
            <a:r>
              <a:rPr lang="vi-VN" altLang="en-US" sz="2400" b="1" dirty="0" smtClean="0">
                <a:latin typeface="Tahoma" pitchFamily="34" charset="0"/>
                <a:ea typeface="Tahoma" pitchFamily="34" charset="0"/>
                <a:cs typeface="Tahoma" pitchFamily="34" charset="0"/>
              </a:rPr>
              <a:t>2 </a:t>
            </a:r>
            <a:r>
              <a:rPr lang="vi-VN" altLang="en-US" sz="2400" b="1" dirty="0">
                <a:latin typeface="Tahoma" pitchFamily="34" charset="0"/>
                <a:ea typeface="Tahoma" pitchFamily="34" charset="0"/>
                <a:cs typeface="Tahoma" pitchFamily="34" charset="0"/>
              </a:rPr>
              <a:t>tấn 700kg = 2 700 kg</a:t>
            </a:r>
          </a:p>
        </p:txBody>
      </p:sp>
      <p:sp>
        <p:nvSpPr>
          <p:cNvPr id="4" name="Text Box 6"/>
          <p:cNvSpPr txBox="1">
            <a:spLocks noChangeArrowheads="1"/>
          </p:cNvSpPr>
          <p:nvPr/>
        </p:nvSpPr>
        <p:spPr bwMode="auto">
          <a:xfrm>
            <a:off x="5095834" y="218417"/>
            <a:ext cx="15704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smtClean="0">
                <a:solidFill>
                  <a:srgbClr val="FF0000"/>
                </a:solidFill>
                <a:latin typeface="Tahoma" pitchFamily="34" charset="0"/>
                <a:ea typeface="Tahoma" pitchFamily="34" charset="0"/>
                <a:cs typeface="Tahoma" pitchFamily="34" charset="0"/>
              </a:rPr>
              <a:t>Bài</a:t>
            </a:r>
            <a:r>
              <a:rPr lang="en-US" altLang="en-US" sz="2800" b="1" dirty="0" smtClean="0">
                <a:solidFill>
                  <a:srgbClr val="FF0000"/>
                </a:solidFill>
                <a:latin typeface="Tahoma" pitchFamily="34" charset="0"/>
                <a:ea typeface="Tahoma" pitchFamily="34" charset="0"/>
                <a:cs typeface="Tahoma" pitchFamily="34" charset="0"/>
              </a:rPr>
              <a:t> </a:t>
            </a:r>
            <a:r>
              <a:rPr lang="en-US" altLang="en-US" sz="2800" b="1" dirty="0" err="1" smtClean="0">
                <a:solidFill>
                  <a:srgbClr val="FF0000"/>
                </a:solidFill>
                <a:latin typeface="Tahoma" pitchFamily="34" charset="0"/>
                <a:ea typeface="Tahoma" pitchFamily="34" charset="0"/>
                <a:cs typeface="Tahoma" pitchFamily="34" charset="0"/>
              </a:rPr>
              <a:t>giải</a:t>
            </a:r>
            <a:r>
              <a:rPr lang="en-US" altLang="en-US" sz="2800" b="1" dirty="0" smtClean="0">
                <a:solidFill>
                  <a:srgbClr val="FF0000"/>
                </a:solidFill>
                <a:latin typeface="Tahoma" pitchFamily="34" charset="0"/>
                <a:ea typeface="Tahoma" pitchFamily="34" charset="0"/>
                <a:cs typeface="Tahoma" pitchFamily="34" charset="0"/>
              </a:rPr>
              <a:t> </a:t>
            </a:r>
            <a:endParaRPr lang="vi-VN" altLang="en-US" sz="2800" dirty="0">
              <a:solidFill>
                <a:srgbClr val="FF00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936055613"/>
      </p:ext>
    </p:extLst>
  </p:cSld>
  <p:clrMapOvr>
    <a:masterClrMapping/>
  </p:clrMapOvr>
  <p:transition spd="slow" advClick="0" advTm="1000">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52377" y="-140085"/>
            <a:ext cx="12192000" cy="6858000"/>
          </a:xfrm>
          <a:prstGeom prst="rect">
            <a:avLst/>
          </a:prstGeom>
        </p:spPr>
      </p:pic>
      <p:sp>
        <p:nvSpPr>
          <p:cNvPr id="46" name="矩形 45"/>
          <p:cNvSpPr/>
          <p:nvPr/>
        </p:nvSpPr>
        <p:spPr>
          <a:xfrm flipV="1">
            <a:off x="-971550" y="2000952"/>
            <a:ext cx="13152657"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sp>
        <p:nvSpPr>
          <p:cNvPr id="77" name="TextBox 8"/>
          <p:cNvSpPr txBox="1">
            <a:spLocks noChangeArrowheads="1"/>
          </p:cNvSpPr>
          <p:nvPr/>
        </p:nvSpPr>
        <p:spPr bwMode="auto">
          <a:xfrm>
            <a:off x="5234940" y="62167"/>
            <a:ext cx="15063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2400" b="1" spc="300" dirty="0">
                <a:solidFill>
                  <a:srgbClr val="53A694"/>
                </a:solidFill>
                <a:latin typeface="Montserrat" panose="00000500000000000000" charset="0"/>
                <a:ea typeface="Montserrat" panose="00000500000000000000" charset="0"/>
                <a:cs typeface="Montserrat" panose="00000500000000000000" charset="0"/>
              </a:rPr>
              <a:t>Bài giải</a:t>
            </a:r>
            <a:endParaRPr lang="zh-CN" altLang="en-US" sz="2400" b="1" spc="300" dirty="0">
              <a:solidFill>
                <a:srgbClr val="53A694"/>
              </a:solidFill>
              <a:latin typeface="Montserrat" panose="00000500000000000000" charset="0"/>
              <a:ea typeface="Montserrat" panose="00000500000000000000" charset="0"/>
              <a:cs typeface="Montserrat" panose="00000500000000000000" charset="0"/>
            </a:endParaRPr>
          </a:p>
        </p:txBody>
      </p:sp>
      <p:sp>
        <p:nvSpPr>
          <p:cNvPr id="49" name="Text Box 6"/>
          <p:cNvSpPr txBox="1">
            <a:spLocks noChangeArrowheads="1"/>
          </p:cNvSpPr>
          <p:nvPr/>
        </p:nvSpPr>
        <p:spPr bwMode="auto">
          <a:xfrm>
            <a:off x="796829" y="343450"/>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1:</a:t>
            </a:r>
            <a:endParaRPr lang="vi-VN" altLang="en-US" sz="2800" dirty="0">
              <a:solidFill>
                <a:srgbClr val="FF3399"/>
              </a:solidFill>
              <a:latin typeface="Tahoma" pitchFamily="34" charset="0"/>
              <a:ea typeface="Tahoma" pitchFamily="34" charset="0"/>
              <a:cs typeface="Tahoma" pitchFamily="34" charset="0"/>
            </a:endParaRPr>
          </a:p>
        </p:txBody>
      </p:sp>
      <p:sp>
        <p:nvSpPr>
          <p:cNvPr id="55" name="Text Box 6"/>
          <p:cNvSpPr txBox="1">
            <a:spLocks noChangeArrowheads="1"/>
          </p:cNvSpPr>
          <p:nvPr/>
        </p:nvSpPr>
        <p:spPr bwMode="auto">
          <a:xfrm>
            <a:off x="8959911" y="249071"/>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a:t>
            </a:r>
            <a:r>
              <a:rPr lang="en-US" altLang="en-US" sz="2800" b="1" dirty="0">
                <a:solidFill>
                  <a:srgbClr val="FF3399"/>
                </a:solidFill>
                <a:latin typeface="Tahoma" pitchFamily="34" charset="0"/>
                <a:ea typeface="Tahoma" pitchFamily="34" charset="0"/>
                <a:cs typeface="Tahoma" pitchFamily="34" charset="0"/>
              </a:rPr>
              <a:t>2</a:t>
            </a:r>
            <a:r>
              <a:rPr lang="vi-VN" altLang="en-US" sz="2800" b="1" dirty="0">
                <a:solidFill>
                  <a:srgbClr val="FF3399"/>
                </a:solidFill>
                <a:latin typeface="Tahoma" pitchFamily="34" charset="0"/>
                <a:ea typeface="Tahoma" pitchFamily="34" charset="0"/>
                <a:cs typeface="Tahoma" pitchFamily="34" charset="0"/>
              </a:rPr>
              <a:t>:</a:t>
            </a:r>
            <a:endParaRPr lang="vi-VN" altLang="en-US" sz="2800" dirty="0">
              <a:solidFill>
                <a:srgbClr val="FF3399"/>
              </a:solidFill>
              <a:latin typeface="Tahoma" pitchFamily="34" charset="0"/>
              <a:ea typeface="Tahoma" pitchFamily="34" charset="0"/>
              <a:cs typeface="Tahoma" pitchFamily="34" charset="0"/>
            </a:endParaRPr>
          </a:p>
        </p:txBody>
      </p:sp>
      <p:sp>
        <p:nvSpPr>
          <p:cNvPr id="48" name="Text Box 8"/>
          <p:cNvSpPr txBox="1">
            <a:spLocks noChangeArrowheads="1"/>
          </p:cNvSpPr>
          <p:nvPr/>
        </p:nvSpPr>
        <p:spPr bwMode="auto">
          <a:xfrm>
            <a:off x="-326167" y="1728444"/>
            <a:ext cx="6361490" cy="4524315"/>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a:t>
            </a:r>
            <a:r>
              <a:rPr lang="vi-VN" altLang="en-US" sz="2400" b="1" dirty="0">
                <a:solidFill>
                  <a:srgbClr val="0070C0"/>
                </a:solidFill>
                <a:latin typeface="Tahoma" pitchFamily="34" charset="0"/>
                <a:ea typeface="Tahoma" pitchFamily="34" charset="0"/>
                <a:cs typeface="Tahoma" pitchFamily="34" charset="0"/>
              </a:rPr>
              <a:t>Cả hai trường thu được số giấy </a:t>
            </a:r>
            <a:r>
              <a:rPr lang="vi-VN" altLang="en-US" sz="2400" b="1" dirty="0" smtClean="0">
                <a:solidFill>
                  <a:srgbClr val="0070C0"/>
                </a:solidFill>
                <a:latin typeface="Tahoma" pitchFamily="34" charset="0"/>
                <a:ea typeface="Tahoma" pitchFamily="34" charset="0"/>
                <a:cs typeface="Tahoma" pitchFamily="34" charset="0"/>
              </a:rPr>
              <a:t>vụn</a:t>
            </a:r>
            <a:r>
              <a:rPr lang="en-US" altLang="en-US" sz="2400" b="1" dirty="0" smtClean="0">
                <a:solidFill>
                  <a:srgbClr val="0070C0"/>
                </a:solidFill>
                <a:latin typeface="Tahoma" pitchFamily="34" charset="0"/>
                <a:ea typeface="Tahoma" pitchFamily="34" charset="0"/>
                <a:cs typeface="Tahoma" pitchFamily="34" charset="0"/>
              </a:rPr>
              <a:t> </a:t>
            </a:r>
            <a:r>
              <a:rPr lang="en-US" altLang="en-US" sz="2400" b="1" dirty="0" err="1" smtClean="0">
                <a:solidFill>
                  <a:srgbClr val="0070C0"/>
                </a:solidFill>
                <a:latin typeface="Tahoma" pitchFamily="34" charset="0"/>
                <a:ea typeface="Tahoma" pitchFamily="34" charset="0"/>
                <a:cs typeface="Tahoma" pitchFamily="34" charset="0"/>
              </a:rPr>
              <a:t>là</a:t>
            </a:r>
            <a:r>
              <a:rPr lang="vi-VN" altLang="en-US" sz="2400" b="1" dirty="0" smtClean="0">
                <a:solidFill>
                  <a:srgbClr val="0070C0"/>
                </a:solidFill>
                <a:latin typeface="Tahoma" pitchFamily="34" charset="0"/>
                <a:ea typeface="Tahoma" pitchFamily="34" charset="0"/>
                <a:cs typeface="Tahoma" pitchFamily="34" charset="0"/>
              </a:rPr>
              <a:t>: </a:t>
            </a:r>
            <a:endParaRPr lang="vi-VN" altLang="en-US" sz="2400" b="1" dirty="0">
              <a:solidFill>
                <a:srgbClr val="0070C0"/>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rgbClr val="0070C0"/>
                </a:solidFill>
                <a:latin typeface="Tahoma" pitchFamily="34" charset="0"/>
                <a:ea typeface="Tahoma" pitchFamily="34" charset="0"/>
                <a:cs typeface="Tahoma" pitchFamily="34" charset="0"/>
              </a:rPr>
              <a:t>            1 300 + 2 700 = 4 000 (kg) </a:t>
            </a:r>
            <a:endParaRPr lang="en-US" altLang="en-US" sz="2400" b="1" dirty="0" smtClean="0">
              <a:solidFill>
                <a:srgbClr val="0070C0"/>
              </a:solidFill>
              <a:latin typeface="Tahoma" pitchFamily="34" charset="0"/>
              <a:ea typeface="Tahoma" pitchFamily="34" charset="0"/>
              <a:cs typeface="Tahoma" pitchFamily="34" charset="0"/>
            </a:endParaRPr>
          </a:p>
          <a:p>
            <a:pPr algn="ctr" eaLnBrk="1" hangingPunct="1">
              <a:lnSpc>
                <a:spcPct val="150000"/>
              </a:lnSpc>
            </a:pPr>
            <a:r>
              <a:rPr lang="en-US" altLang="en-US" sz="2400" b="1" dirty="0" smtClean="0">
                <a:solidFill>
                  <a:srgbClr val="0070C0"/>
                </a:solidFill>
                <a:latin typeface="Tahoma" pitchFamily="34" charset="0"/>
                <a:ea typeface="Tahoma" pitchFamily="34" charset="0"/>
                <a:cs typeface="Tahoma" pitchFamily="34" charset="0"/>
              </a:rPr>
              <a:t>        </a:t>
            </a:r>
            <a:r>
              <a:rPr lang="en-US" altLang="en-US" sz="2400" b="1" dirty="0" err="1" smtClean="0">
                <a:solidFill>
                  <a:srgbClr val="0070C0"/>
                </a:solidFill>
                <a:latin typeface="Tahoma" pitchFamily="34" charset="0"/>
                <a:ea typeface="Tahoma" pitchFamily="34" charset="0"/>
                <a:cs typeface="Tahoma" pitchFamily="34" charset="0"/>
              </a:rPr>
              <a:t>Đổi</a:t>
            </a:r>
            <a:r>
              <a:rPr lang="en-US" altLang="en-US" sz="2400" b="1" dirty="0" smtClean="0">
                <a:solidFill>
                  <a:srgbClr val="0070C0"/>
                </a:solidFill>
                <a:latin typeface="Tahoma" pitchFamily="34" charset="0"/>
                <a:ea typeface="Tahoma" pitchFamily="34" charset="0"/>
                <a:cs typeface="Tahoma" pitchFamily="34" charset="0"/>
              </a:rPr>
              <a:t> 4 000kg </a:t>
            </a:r>
            <a:r>
              <a:rPr lang="vi-VN" altLang="en-US" sz="2400" b="1" dirty="0" smtClean="0">
                <a:solidFill>
                  <a:srgbClr val="0070C0"/>
                </a:solidFill>
                <a:latin typeface="Tahoma" pitchFamily="34" charset="0"/>
                <a:ea typeface="Tahoma" pitchFamily="34" charset="0"/>
                <a:cs typeface="Tahoma" pitchFamily="34" charset="0"/>
              </a:rPr>
              <a:t>=  </a:t>
            </a:r>
            <a:r>
              <a:rPr lang="vi-VN" altLang="en-US" sz="2400" b="1" dirty="0">
                <a:solidFill>
                  <a:srgbClr val="0070C0"/>
                </a:solidFill>
                <a:latin typeface="Tahoma" pitchFamily="34" charset="0"/>
                <a:ea typeface="Tahoma" pitchFamily="34" charset="0"/>
                <a:cs typeface="Tahoma" pitchFamily="34" charset="0"/>
              </a:rPr>
              <a:t>4 tấn</a:t>
            </a:r>
          </a:p>
          <a:p>
            <a:pPr algn="ctr" eaLnBrk="1" hangingPunct="1">
              <a:lnSpc>
                <a:spcPct val="150000"/>
              </a:lnSpc>
            </a:pPr>
            <a:r>
              <a:rPr lang="vi-VN" altLang="en-US" sz="2400" b="1" dirty="0">
                <a:solidFill>
                  <a:srgbClr val="0070C0"/>
                </a:solidFill>
                <a:latin typeface="Tahoma" pitchFamily="34" charset="0"/>
                <a:ea typeface="Tahoma" pitchFamily="34" charset="0"/>
                <a:cs typeface="Tahoma" pitchFamily="34" charset="0"/>
              </a:rPr>
              <a:t>1 tấn sản xuất được số cuốn </a:t>
            </a:r>
            <a:r>
              <a:rPr lang="vi-VN" altLang="en-US" sz="2400" b="1" dirty="0" smtClean="0">
                <a:solidFill>
                  <a:srgbClr val="0070C0"/>
                </a:solidFill>
                <a:latin typeface="Tahoma" pitchFamily="34" charset="0"/>
                <a:ea typeface="Tahoma" pitchFamily="34" charset="0"/>
                <a:cs typeface="Tahoma" pitchFamily="34" charset="0"/>
              </a:rPr>
              <a:t>vở</a:t>
            </a:r>
            <a:r>
              <a:rPr lang="en-US" altLang="en-US" sz="2400" b="1" dirty="0" smtClean="0">
                <a:solidFill>
                  <a:srgbClr val="0070C0"/>
                </a:solidFill>
                <a:latin typeface="Tahoma" pitchFamily="34" charset="0"/>
                <a:ea typeface="Tahoma" pitchFamily="34" charset="0"/>
                <a:cs typeface="Tahoma" pitchFamily="34" charset="0"/>
              </a:rPr>
              <a:t> </a:t>
            </a:r>
            <a:r>
              <a:rPr lang="en-US" altLang="en-US" sz="2400" b="1" dirty="0" err="1" smtClean="0">
                <a:solidFill>
                  <a:srgbClr val="0070C0"/>
                </a:solidFill>
                <a:latin typeface="Tahoma" pitchFamily="34" charset="0"/>
                <a:ea typeface="Tahoma" pitchFamily="34" charset="0"/>
                <a:cs typeface="Tahoma" pitchFamily="34" charset="0"/>
              </a:rPr>
              <a:t>là</a:t>
            </a:r>
            <a:r>
              <a:rPr lang="vi-VN" altLang="en-US" sz="2400" b="1" dirty="0" smtClean="0">
                <a:solidFill>
                  <a:srgbClr val="0070C0"/>
                </a:solidFill>
                <a:latin typeface="Tahoma" pitchFamily="34" charset="0"/>
                <a:ea typeface="Tahoma" pitchFamily="34" charset="0"/>
                <a:cs typeface="Tahoma" pitchFamily="34" charset="0"/>
              </a:rPr>
              <a:t>:  </a:t>
            </a:r>
            <a:endParaRPr lang="vi-VN" altLang="en-US" sz="2400" b="1" dirty="0">
              <a:solidFill>
                <a:srgbClr val="0070C0"/>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rgbClr val="0070C0"/>
                </a:solidFill>
                <a:latin typeface="Tahoma" pitchFamily="34" charset="0"/>
                <a:ea typeface="Tahoma" pitchFamily="34" charset="0"/>
                <a:cs typeface="Tahoma" pitchFamily="34" charset="0"/>
              </a:rPr>
              <a:t> 50 000 : 2 = 25 000 (cuốn) </a:t>
            </a:r>
          </a:p>
          <a:p>
            <a:pPr algn="ctr" eaLnBrk="1" hangingPunct="1">
              <a:lnSpc>
                <a:spcPct val="150000"/>
              </a:lnSpc>
            </a:pPr>
            <a:r>
              <a:rPr lang="vi-VN" altLang="en-US" sz="2400" b="1" dirty="0">
                <a:solidFill>
                  <a:srgbClr val="0070C0"/>
                </a:solidFill>
                <a:latin typeface="Tahoma" pitchFamily="34" charset="0"/>
                <a:ea typeface="Tahoma" pitchFamily="34" charset="0"/>
                <a:cs typeface="Tahoma" pitchFamily="34" charset="0"/>
              </a:rPr>
              <a:t>4 tấn sản xuất được số cuốn </a:t>
            </a:r>
            <a:r>
              <a:rPr lang="vi-VN" altLang="en-US" sz="2400" b="1" dirty="0" smtClean="0">
                <a:solidFill>
                  <a:srgbClr val="0070C0"/>
                </a:solidFill>
                <a:latin typeface="Tahoma" pitchFamily="34" charset="0"/>
                <a:ea typeface="Tahoma" pitchFamily="34" charset="0"/>
                <a:cs typeface="Tahoma" pitchFamily="34" charset="0"/>
              </a:rPr>
              <a:t>vở</a:t>
            </a:r>
            <a:r>
              <a:rPr lang="en-US" altLang="en-US" sz="2400" b="1" dirty="0" smtClean="0">
                <a:solidFill>
                  <a:srgbClr val="0070C0"/>
                </a:solidFill>
                <a:latin typeface="Tahoma" pitchFamily="34" charset="0"/>
                <a:ea typeface="Tahoma" pitchFamily="34" charset="0"/>
                <a:cs typeface="Tahoma" pitchFamily="34" charset="0"/>
              </a:rPr>
              <a:t> </a:t>
            </a:r>
            <a:r>
              <a:rPr lang="en-US" altLang="en-US" sz="2400" b="1" dirty="0" err="1" smtClean="0">
                <a:solidFill>
                  <a:srgbClr val="0070C0"/>
                </a:solidFill>
                <a:latin typeface="Tahoma" pitchFamily="34" charset="0"/>
                <a:ea typeface="Tahoma" pitchFamily="34" charset="0"/>
                <a:cs typeface="Tahoma" pitchFamily="34" charset="0"/>
              </a:rPr>
              <a:t>là</a:t>
            </a:r>
            <a:r>
              <a:rPr lang="vi-VN" altLang="en-US" sz="2400" b="1" dirty="0" smtClean="0">
                <a:solidFill>
                  <a:srgbClr val="0070C0"/>
                </a:solidFill>
                <a:latin typeface="Tahoma" pitchFamily="34" charset="0"/>
                <a:ea typeface="Tahoma" pitchFamily="34" charset="0"/>
                <a:cs typeface="Tahoma" pitchFamily="34" charset="0"/>
              </a:rPr>
              <a:t>:</a:t>
            </a:r>
            <a:endParaRPr lang="vi-VN" altLang="en-US" sz="2400" b="1" dirty="0">
              <a:solidFill>
                <a:srgbClr val="0070C0"/>
              </a:solidFill>
              <a:latin typeface="Tahoma" pitchFamily="34" charset="0"/>
              <a:ea typeface="Tahoma" pitchFamily="34" charset="0"/>
              <a:cs typeface="Tahoma" pitchFamily="34" charset="0"/>
            </a:endParaRPr>
          </a:p>
          <a:p>
            <a:pPr algn="ctr" eaLnBrk="1" hangingPunct="1">
              <a:lnSpc>
                <a:spcPct val="150000"/>
              </a:lnSpc>
            </a:pPr>
            <a:r>
              <a:rPr lang="vi-VN" altLang="en-US" sz="2400" b="1" dirty="0">
                <a:solidFill>
                  <a:srgbClr val="0070C0"/>
                </a:solidFill>
                <a:latin typeface="Tahoma" pitchFamily="34" charset="0"/>
                <a:ea typeface="Tahoma" pitchFamily="34" charset="0"/>
                <a:cs typeface="Tahoma" pitchFamily="34" charset="0"/>
              </a:rPr>
              <a:t>   25 000 x 4 = 100 000 (cuốn vở)</a:t>
            </a:r>
          </a:p>
          <a:p>
            <a:pPr algn="ctr">
              <a:lnSpc>
                <a:spcPct val="150000"/>
              </a:lnSpc>
            </a:pPr>
            <a:r>
              <a:rPr lang="vi-VN" altLang="en-US" sz="2400" b="1" dirty="0">
                <a:solidFill>
                  <a:srgbClr val="0070C0"/>
                </a:solidFill>
                <a:latin typeface="Tahoma" pitchFamily="34" charset="0"/>
                <a:ea typeface="Tahoma" pitchFamily="34" charset="0"/>
                <a:cs typeface="Tahoma" pitchFamily="34" charset="0"/>
              </a:rPr>
              <a:t>Đáp số : 100 000 cuốn vở</a:t>
            </a:r>
            <a:endParaRPr lang="vi-VN" altLang="en-US" sz="2400" dirty="0">
              <a:solidFill>
                <a:srgbClr val="0070C0"/>
              </a:solidFill>
              <a:latin typeface="Tahoma" pitchFamily="34" charset="0"/>
              <a:ea typeface="Tahoma" pitchFamily="34" charset="0"/>
              <a:cs typeface="Tahoma" pitchFamily="34" charset="0"/>
            </a:endParaRPr>
          </a:p>
        </p:txBody>
      </p:sp>
      <p:sp>
        <p:nvSpPr>
          <p:cNvPr id="59" name="矩形 22"/>
          <p:cNvSpPr/>
          <p:nvPr/>
        </p:nvSpPr>
        <p:spPr>
          <a:xfrm>
            <a:off x="6276807" y="1742653"/>
            <a:ext cx="5777116" cy="451010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panose="00000500000000000000" charset="0"/>
              <a:ea typeface="Montserrat" panose="00000500000000000000" charset="0"/>
              <a:cs typeface="Montserrat" panose="00000500000000000000" charset="0"/>
            </a:endParaRPr>
          </a:p>
        </p:txBody>
      </p:sp>
      <p:sp>
        <p:nvSpPr>
          <p:cNvPr id="53" name="Text Box 4"/>
          <p:cNvSpPr txBox="1">
            <a:spLocks noChangeArrowheads="1"/>
          </p:cNvSpPr>
          <p:nvPr/>
        </p:nvSpPr>
        <p:spPr bwMode="auto">
          <a:xfrm>
            <a:off x="6109113" y="1779046"/>
            <a:ext cx="6218066"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Cả</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hai</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thu</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giấy</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vụn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là</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1 300 + 2 700 = 4 000(kg</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p>
          <a:p>
            <a:pPr algn="ctr" eaLnBrk="1" hangingPunct="1">
              <a:lnSpc>
                <a:spcPct val="150000"/>
              </a:lnSpc>
            </a:pP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Đổi</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4 000kg </a:t>
            </a:r>
            <a:r>
              <a:rPr lang="en-US" altLang="en-US" sz="2400" b="1" dirty="0">
                <a:solidFill>
                  <a:schemeClr val="tx1">
                    <a:lumMod val="85000"/>
                    <a:lumOff val="15000"/>
                  </a:schemeClr>
                </a:solidFill>
                <a:latin typeface="Tahoma" pitchFamily="34" charset="0"/>
                <a:ea typeface="Tahoma" pitchFamily="34" charset="0"/>
                <a:cs typeface="Tahoma" pitchFamily="34" charset="0"/>
              </a:rPr>
              <a:t>= 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so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với</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lần</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là</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smtClean="0">
                <a:solidFill>
                  <a:schemeClr val="tx1">
                    <a:lumMod val="85000"/>
                    <a:lumOff val="15000"/>
                  </a:schemeClr>
                </a:solidFill>
                <a:latin typeface="Tahoma" pitchFamily="34" charset="0"/>
                <a:ea typeface="Tahoma" pitchFamily="34" charset="0"/>
                <a:cs typeface="Tahoma" pitchFamily="34" charset="0"/>
              </a:rPr>
              <a:t>4 </a:t>
            </a:r>
            <a:r>
              <a:rPr lang="en-US" altLang="en-US" sz="2400" b="1" dirty="0">
                <a:solidFill>
                  <a:schemeClr val="tx1">
                    <a:lumMod val="85000"/>
                    <a:lumOff val="15000"/>
                  </a:schemeClr>
                </a:solidFill>
                <a:latin typeface="Tahoma" pitchFamily="34" charset="0"/>
                <a:ea typeface="Tahoma" pitchFamily="34" charset="0"/>
                <a:cs typeface="Tahoma" pitchFamily="34" charset="0"/>
              </a:rPr>
              <a:t>: 2 =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sản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xuất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vở</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là</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50 000 x 2 =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algn="ctr">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endParaRPr lang="en-US" altLang="en-US" sz="2400" dirty="0">
              <a:solidFill>
                <a:schemeClr val="tx1">
                  <a:lumMod val="85000"/>
                  <a:lumOff val="15000"/>
                </a:schemeClr>
              </a:solidFill>
              <a:latin typeface="Tahoma" pitchFamily="34" charset="0"/>
              <a:ea typeface="Tahoma" pitchFamily="34" charset="0"/>
              <a:cs typeface="Tahoma" pitchFamily="34" charset="0"/>
            </a:endParaRPr>
          </a:p>
        </p:txBody>
      </p:sp>
      <p:sp>
        <p:nvSpPr>
          <p:cNvPr id="12" name="Text Box 13"/>
          <p:cNvSpPr txBox="1">
            <a:spLocks noChangeArrowheads="1"/>
          </p:cNvSpPr>
          <p:nvPr/>
        </p:nvSpPr>
        <p:spPr bwMode="auto">
          <a:xfrm>
            <a:off x="3892601" y="866670"/>
            <a:ext cx="471924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000" b="1" dirty="0" err="1" smtClean="0">
                <a:latin typeface="Tahoma" pitchFamily="34" charset="0"/>
                <a:ea typeface="Tahoma" pitchFamily="34" charset="0"/>
                <a:cs typeface="Tahoma" pitchFamily="34" charset="0"/>
              </a:rPr>
              <a:t>Đổi</a:t>
            </a:r>
            <a:r>
              <a:rPr lang="en-US" altLang="en-US" sz="2000" b="1" dirty="0" smtClean="0">
                <a:latin typeface="Tahoma" pitchFamily="34" charset="0"/>
                <a:ea typeface="Tahoma" pitchFamily="34" charset="0"/>
                <a:cs typeface="Tahoma" pitchFamily="34" charset="0"/>
              </a:rPr>
              <a:t>:  </a:t>
            </a:r>
            <a:r>
              <a:rPr lang="vi-VN" altLang="en-US" sz="2000" b="1" dirty="0" smtClean="0">
                <a:latin typeface="Tahoma" pitchFamily="34" charset="0"/>
                <a:ea typeface="Tahoma" pitchFamily="34" charset="0"/>
                <a:cs typeface="Tahoma" pitchFamily="34" charset="0"/>
              </a:rPr>
              <a:t>1 </a:t>
            </a:r>
            <a:r>
              <a:rPr lang="vi-VN" altLang="en-US" sz="2000" b="1" dirty="0">
                <a:latin typeface="Tahoma" pitchFamily="34" charset="0"/>
                <a:ea typeface="Tahoma" pitchFamily="34" charset="0"/>
                <a:cs typeface="Tahoma" pitchFamily="34" charset="0"/>
              </a:rPr>
              <a:t>tấn 300 kg = 1 300 kg</a:t>
            </a:r>
          </a:p>
          <a:p>
            <a:pPr>
              <a:spcBef>
                <a:spcPct val="50000"/>
              </a:spcBef>
            </a:pPr>
            <a:r>
              <a:rPr lang="en-US" altLang="en-US" sz="2000" b="1" dirty="0" smtClean="0">
                <a:latin typeface="Tahoma" pitchFamily="34" charset="0"/>
                <a:ea typeface="Tahoma" pitchFamily="34" charset="0"/>
                <a:cs typeface="Tahoma" pitchFamily="34" charset="0"/>
              </a:rPr>
              <a:t>         </a:t>
            </a:r>
            <a:r>
              <a:rPr lang="vi-VN" altLang="en-US" sz="2000" b="1" dirty="0" smtClean="0">
                <a:latin typeface="Tahoma" pitchFamily="34" charset="0"/>
                <a:ea typeface="Tahoma" pitchFamily="34" charset="0"/>
                <a:cs typeface="Tahoma" pitchFamily="34" charset="0"/>
              </a:rPr>
              <a:t>2 </a:t>
            </a:r>
            <a:r>
              <a:rPr lang="vi-VN" altLang="en-US" sz="2000" b="1" dirty="0">
                <a:latin typeface="Tahoma" pitchFamily="34" charset="0"/>
                <a:ea typeface="Tahoma" pitchFamily="34" charset="0"/>
                <a:cs typeface="Tahoma" pitchFamily="34" charset="0"/>
              </a:rPr>
              <a:t>tấn 700kg = 2 700 kg</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92505"/>
            <a:ext cx="950660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2</a:t>
            </a:r>
            <a:r>
              <a:rPr lang="en-US" altLang="en-US" sz="2800" b="1" dirty="0">
                <a:solidFill>
                  <a:srgbClr val="FF3399"/>
                </a:solidFill>
                <a:latin typeface="Tahoma" pitchFamily="34" charset="0"/>
                <a:ea typeface="Tahoma" pitchFamily="34" charset="0"/>
                <a:cs typeface="Tahoma" pitchFamily="34" charset="0"/>
              </a:rPr>
              <a:t>:</a:t>
            </a:r>
            <a:r>
              <a:rPr lang="en-US" altLang="en-US" sz="2800" b="1" dirty="0">
                <a:solidFill>
                  <a:srgbClr val="0000FF"/>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60g.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120kg. </a:t>
            </a:r>
            <a:r>
              <a:rPr lang="en-US" altLang="en-US" sz="2800" b="1" dirty="0" err="1">
                <a:solidFill>
                  <a:srgbClr val="4D9989"/>
                </a:solidFill>
                <a:latin typeface="Tahoma" pitchFamily="34" charset="0"/>
                <a:ea typeface="Tahoma" pitchFamily="34" charset="0"/>
                <a:cs typeface="Tahoma" pitchFamily="34" charset="0"/>
              </a:rPr>
              <a:t>Hỏi</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gấp</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bao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nhiêu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lần</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a:t>
            </a:r>
            <a:endParaRPr lang="en-US" altLang="en-US" sz="2800" b="1" u="sng" dirty="0">
              <a:solidFill>
                <a:srgbClr val="4D9989"/>
              </a:solidFill>
              <a:latin typeface="Tahoma" pitchFamily="34" charset="0"/>
              <a:ea typeface="Tahoma" pitchFamily="34" charset="0"/>
              <a:cs typeface="Tahoma"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Tahoma" pitchFamily="34" charset="0"/>
                <a:ea typeface="Tahoma" pitchFamily="34" charset="0"/>
                <a:cs typeface="Tahoma" pitchFamily="34" charset="0"/>
              </a:rPr>
              <a:t>Tóm</a:t>
            </a:r>
            <a:r>
              <a:rPr lang="en-US" altLang="en-US" sz="2400" b="1" u="sng" dirty="0">
                <a:solidFill>
                  <a:srgbClr val="FF3399"/>
                </a:solidFill>
                <a:latin typeface="Tahoma" pitchFamily="34" charset="0"/>
                <a:ea typeface="Tahoma" pitchFamily="34" charset="0"/>
                <a:cs typeface="Tahoma" pitchFamily="34" charset="0"/>
              </a:rPr>
              <a:t> </a:t>
            </a:r>
            <a:r>
              <a:rPr lang="en-US" altLang="en-US" sz="2400" b="1" u="sng" dirty="0" err="1">
                <a:solidFill>
                  <a:srgbClr val="FF3399"/>
                </a:solidFill>
                <a:latin typeface="Tahoma" pitchFamily="34" charset="0"/>
                <a:ea typeface="Tahoma" pitchFamily="34" charset="0"/>
                <a:cs typeface="Tahoma" pitchFamily="34" charset="0"/>
              </a:rPr>
              <a:t>tắt</a:t>
            </a:r>
            <a:endParaRPr lang="en-US" altLang="en-US" sz="2400" b="1" u="sng" dirty="0">
              <a:solidFill>
                <a:srgbClr val="FF3399"/>
              </a:solidFill>
              <a:latin typeface="Tahoma" pitchFamily="34" charset="0"/>
              <a:ea typeface="Tahoma" pitchFamily="34" charset="0"/>
              <a:cs typeface="Tahoma"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60 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120 kg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300" b="1" dirty="0">
                <a:solidFill>
                  <a:schemeClr val="tx1">
                    <a:lumMod val="85000"/>
                    <a:lumOff val="15000"/>
                  </a:schemeClr>
                </a:solidFill>
                <a:latin typeface="Tahoma" pitchFamily="34" charset="0"/>
                <a:ea typeface="Tahoma" pitchFamily="34" charset="0"/>
                <a:cs typeface="Tahoma" pitchFamily="34" charset="0"/>
              </a:rPr>
              <a:t> : … </a:t>
            </a:r>
            <a:r>
              <a:rPr lang="en-US" altLang="en-US" sz="23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a:t>
            </a:r>
          </a:p>
        </p:txBody>
      </p:sp>
      <p:sp>
        <p:nvSpPr>
          <p:cNvPr id="15" name="矩形 4"/>
          <p:cNvSpPr/>
          <p:nvPr/>
        </p:nvSpPr>
        <p:spPr>
          <a:xfrm>
            <a:off x="5654351" y="1982020"/>
            <a:ext cx="633156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1" name="TextBox 40"/>
          <p:cNvSpPr txBox="1">
            <a:spLocks noChangeArrowheads="1"/>
          </p:cNvSpPr>
          <p:nvPr/>
        </p:nvSpPr>
        <p:spPr bwMode="auto">
          <a:xfrm>
            <a:off x="5948181" y="2073535"/>
            <a:ext cx="574390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nSpc>
                <a:spcPct val="150000"/>
              </a:lnSpc>
            </a:pPr>
            <a:r>
              <a:rPr lang="en-US" altLang="en-US" sz="2400" b="1" dirty="0" err="1">
                <a:latin typeface="Tahoma" pitchFamily="34" charset="0"/>
                <a:ea typeface="Tahoma" pitchFamily="34" charset="0"/>
                <a:cs typeface="Tahoma" pitchFamily="34" charset="0"/>
              </a:rPr>
              <a:t>Đây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là</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dạng</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toán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gì</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Đây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là</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dạng</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toán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a:p>
            <a:pPr>
              <a:lnSpc>
                <a:spcPct val="150000"/>
              </a:lnSpc>
            </a:pPr>
            <a:r>
              <a:rPr lang="en-US" altLang="en-US" sz="2400" b="1" dirty="0" err="1">
                <a:latin typeface="Tahoma" pitchFamily="34" charset="0"/>
                <a:ea typeface="Tahoma" pitchFamily="34" charset="0"/>
                <a:cs typeface="Tahoma" pitchFamily="34" charset="0"/>
              </a:rPr>
              <a:t>Muốn</a:t>
            </a:r>
            <a:r>
              <a:rPr lang="en-US" altLang="en-US" sz="2400" b="1" dirty="0">
                <a:latin typeface="Tahoma" pitchFamily="34" charset="0"/>
                <a:ea typeface="Tahoma" pitchFamily="34" charset="0"/>
                <a:cs typeface="Tahoma" pitchFamily="34" charset="0"/>
              </a:rPr>
              <a:t> so </a:t>
            </a:r>
            <a:r>
              <a:rPr lang="en-US" altLang="en-US" sz="2400" b="1" dirty="0" err="1">
                <a:latin typeface="Tahoma" pitchFamily="34" charset="0"/>
                <a:ea typeface="Tahoma" pitchFamily="34" charset="0"/>
                <a:cs typeface="Tahoma" pitchFamily="34" charset="0"/>
              </a:rPr>
              <a:t>sánh</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lớn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gấp</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mấy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lần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bé</a:t>
            </a:r>
            <a:r>
              <a:rPr lang="en-US" altLang="en-US" sz="2400" b="1" dirty="0">
                <a:latin typeface="Tahoma" pitchFamily="34" charset="0"/>
                <a:ea typeface="Tahoma" pitchFamily="34" charset="0"/>
                <a:cs typeface="Tahoma" pitchFamily="34" charset="0"/>
              </a:rPr>
              <a:t> ta </a:t>
            </a:r>
            <a:r>
              <a:rPr lang="en-US" altLang="en-US" sz="2400" b="1" dirty="0" err="1">
                <a:latin typeface="Tahoma" pitchFamily="34" charset="0"/>
                <a:ea typeface="Tahoma" pitchFamily="34" charset="0"/>
                <a:cs typeface="Tahoma" pitchFamily="34" charset="0"/>
              </a:rPr>
              <a:t>làm</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như</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thế</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nào</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Muốn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 ta </a:t>
            </a:r>
            <a:r>
              <a:rPr lang="en-US" altLang="en-US" sz="2400" b="1" dirty="0" err="1">
                <a:solidFill>
                  <a:schemeClr val="bg1"/>
                </a:solidFill>
                <a:latin typeface="Tahoma" pitchFamily="34" charset="0"/>
                <a:ea typeface="Tahoma" pitchFamily="34" charset="0"/>
                <a:cs typeface="Tahoma" pitchFamily="34" charset="0"/>
              </a:rPr>
              <a:t>lấy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chia </a:t>
            </a:r>
            <a:r>
              <a:rPr lang="en-US" altLang="en-US" sz="2400" b="1" dirty="0" err="1">
                <a:solidFill>
                  <a:schemeClr val="bg1"/>
                </a:solidFill>
                <a:latin typeface="Tahoma" pitchFamily="34" charset="0"/>
                <a:ea typeface="Tahoma" pitchFamily="34" charset="0"/>
                <a:cs typeface="Tahoma" pitchFamily="34" charset="0"/>
              </a:rPr>
              <a:t>cho</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p:txBody>
      </p:sp>
      <p:sp>
        <p:nvSpPr>
          <p:cNvPr id="19" name="Text Box 10"/>
          <p:cNvSpPr txBox="1">
            <a:spLocks noChangeArrowheads="1"/>
          </p:cNvSpPr>
          <p:nvPr/>
        </p:nvSpPr>
        <p:spPr bwMode="auto">
          <a:xfrm>
            <a:off x="5456639" y="2259163"/>
            <a:ext cx="6804456" cy="345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spcBef>
                <a:spcPct val="50000"/>
              </a:spcBef>
            </a:pPr>
            <a:r>
              <a:rPr lang="en-US" altLang="en-US" sz="2300" b="1" u="sng" dirty="0" err="1">
                <a:latin typeface="Tahoma" pitchFamily="34" charset="0"/>
                <a:ea typeface="Tahoma" pitchFamily="34" charset="0"/>
                <a:cs typeface="Tahoma" pitchFamily="34" charset="0"/>
              </a:rPr>
              <a:t>Bài</a:t>
            </a:r>
            <a:r>
              <a:rPr lang="en-US" altLang="en-US" sz="2300" b="1" u="sng" dirty="0">
                <a:latin typeface="Tahoma" pitchFamily="34" charset="0"/>
                <a:ea typeface="Tahoma" pitchFamily="34" charset="0"/>
                <a:cs typeface="Tahoma" pitchFamily="34" charset="0"/>
              </a:rPr>
              <a:t> </a:t>
            </a:r>
            <a:r>
              <a:rPr lang="en-US" altLang="en-US" sz="2300" b="1" u="sng" dirty="0" err="1">
                <a:latin typeface="Tahoma" pitchFamily="34" charset="0"/>
                <a:ea typeface="Tahoma" pitchFamily="34" charset="0"/>
                <a:cs typeface="Tahoma" pitchFamily="34" charset="0"/>
              </a:rPr>
              <a:t>giải</a:t>
            </a:r>
            <a:endParaRPr lang="en-US" altLang="en-US" sz="2300" b="1" u="sng" dirty="0">
              <a:latin typeface="Tahoma" pitchFamily="34" charset="0"/>
              <a:ea typeface="Tahoma" pitchFamily="34" charset="0"/>
              <a:cs typeface="Tahoma" pitchFamily="34" charset="0"/>
            </a:endParaRPr>
          </a:p>
          <a:p>
            <a:pPr algn="ctr">
              <a:lnSpc>
                <a:spcPct val="150000"/>
              </a:lnSpc>
              <a:spcBef>
                <a:spcPct val="50000"/>
              </a:spcBef>
            </a:pPr>
            <a:r>
              <a:rPr lang="vi-VN" altLang="en-US" sz="2300" b="1" dirty="0">
                <a:solidFill>
                  <a:schemeClr val="bg1"/>
                </a:solidFill>
                <a:latin typeface="Tahoma" pitchFamily="34" charset="0"/>
                <a:ea typeface="Tahoma" pitchFamily="34" charset="0"/>
                <a:cs typeface="Tahoma" pitchFamily="34" charset="0"/>
              </a:rPr>
              <a:t>Đổi</a:t>
            </a:r>
            <a:r>
              <a:rPr lang="en-US" altLang="en-US" sz="2300" b="1" dirty="0">
                <a:solidFill>
                  <a:schemeClr val="bg1"/>
                </a:solidFill>
                <a:latin typeface="Tahoma" pitchFamily="34" charset="0"/>
                <a:ea typeface="Tahoma" pitchFamily="34" charset="0"/>
                <a:cs typeface="Tahoma" pitchFamily="34" charset="0"/>
              </a:rPr>
              <a:t>: 120 kg = 120 000g</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Con </a:t>
            </a:r>
            <a:r>
              <a:rPr lang="en-US" altLang="en-US" sz="2300" b="1" dirty="0" err="1">
                <a:solidFill>
                  <a:schemeClr val="bg1"/>
                </a:solidFill>
                <a:latin typeface="Tahoma" pitchFamily="34" charset="0"/>
                <a:ea typeface="Tahoma" pitchFamily="34" charset="0"/>
                <a:cs typeface="Tahoma" pitchFamily="34" charset="0"/>
              </a:rPr>
              <a:t>đà</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điểu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nặng</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gấp</a:t>
            </a:r>
            <a:r>
              <a:rPr lang="en-US" altLang="en-US" sz="2300" b="1" dirty="0">
                <a:solidFill>
                  <a:schemeClr val="bg1"/>
                </a:solidFill>
                <a:latin typeface="Tahoma" pitchFamily="34" charset="0"/>
                <a:ea typeface="Tahoma" pitchFamily="34" charset="0"/>
                <a:cs typeface="Tahoma" pitchFamily="34" charset="0"/>
              </a:rPr>
              <a:t> con </a:t>
            </a:r>
            <a:r>
              <a:rPr lang="en-US" altLang="en-US" sz="2300" b="1" dirty="0" err="1">
                <a:solidFill>
                  <a:schemeClr val="bg1"/>
                </a:solidFill>
                <a:latin typeface="Tahoma" pitchFamily="34" charset="0"/>
                <a:ea typeface="Tahoma" pitchFamily="34" charset="0"/>
                <a:cs typeface="Tahoma" pitchFamily="34" charset="0"/>
              </a:rPr>
              <a:t>chim</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sâu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120 000 : 60 = 2 000 (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err="1">
                <a:solidFill>
                  <a:schemeClr val="bg1"/>
                </a:solidFill>
                <a:latin typeface="Tahoma" pitchFamily="34" charset="0"/>
                <a:ea typeface="Tahoma" pitchFamily="34" charset="0"/>
                <a:cs typeface="Tahoma" pitchFamily="34" charset="0"/>
              </a:rPr>
              <a:t>Đáp</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2 000 </a:t>
            </a:r>
            <a:r>
              <a:rPr lang="en-US" altLang="en-US" sz="2300" b="1" dirty="0" err="1">
                <a:solidFill>
                  <a:schemeClr val="bg1"/>
                </a:solidFill>
                <a:latin typeface="Tahoma" pitchFamily="34" charset="0"/>
                <a:ea typeface="Tahoma" pitchFamily="34" charset="0"/>
                <a:cs typeface="Tahoma" pitchFamily="34" charset="0"/>
              </a:rPr>
              <a:t>lần</a:t>
            </a:r>
            <a:endParaRPr lang="en-US" altLang="en-US" sz="2300" b="1" dirty="0">
              <a:solidFill>
                <a:schemeClr val="bg1"/>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1">
                                            <p:txEl>
                                              <p:pRg st="1" end="1"/>
                                            </p:txEl>
                                          </p:spTgt>
                                        </p:tgtEl>
                                        <p:attrNameLst>
                                          <p:attrName>style.visibility</p:attrName>
                                        </p:attrNameLst>
                                      </p:cBhvr>
                                      <p:to>
                                        <p:strVal val="visible"/>
                                      </p:to>
                                    </p:set>
                                    <p:animEffect transition="in" filter="fade">
                                      <p:cBhvr>
                                        <p:cTn id="58" dur="500"/>
                                        <p:tgtEl>
                                          <p:spTgt spid="41">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1">
                                            <p:txEl>
                                              <p:pRg st="2" end="2"/>
                                            </p:txEl>
                                          </p:spTgt>
                                        </p:tgtEl>
                                        <p:attrNameLst>
                                          <p:attrName>style.visibility</p:attrName>
                                        </p:attrNameLst>
                                      </p:cBhvr>
                                      <p:to>
                                        <p:strVal val="visible"/>
                                      </p:to>
                                    </p:set>
                                    <p:animEffect transition="in" filter="fade">
                                      <p:cBhvr>
                                        <p:cTn id="63" dur="500"/>
                                        <p:tgtEl>
                                          <p:spTgt spid="4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1">
                                            <p:txEl>
                                              <p:pRg st="3" end="3"/>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6" presetClass="exit" presetSubtype="21" fill="hold" grpId="0" nodeType="clickEffect">
                                  <p:stCondLst>
                                    <p:cond delay="0"/>
                                  </p:stCondLst>
                                  <p:childTnLst>
                                    <p:animEffect transition="out" filter="barn(inVertical)">
                                      <p:cBhvr>
                                        <p:cTn id="71" dur="500"/>
                                        <p:tgtEl>
                                          <p:spTgt spid="41">
                                            <p:txEl>
                                              <p:pRg st="0" end="0"/>
                                            </p:txEl>
                                          </p:spTgt>
                                        </p:tgtEl>
                                      </p:cBhvr>
                                    </p:animEffect>
                                    <p:set>
                                      <p:cBhvr>
                                        <p:cTn id="72" dur="1" fill="hold">
                                          <p:stCondLst>
                                            <p:cond delay="499"/>
                                          </p:stCondLst>
                                        </p:cTn>
                                        <p:tgtEl>
                                          <p:spTgt spid="41">
                                            <p:txEl>
                                              <p:pRg st="0" end="0"/>
                                            </p:txEl>
                                          </p:spTgt>
                                        </p:tgtEl>
                                        <p:attrNameLst>
                                          <p:attrName>style.visibility</p:attrName>
                                        </p:attrNameLst>
                                      </p:cBhvr>
                                      <p:to>
                                        <p:strVal val="hidden"/>
                                      </p:to>
                                    </p:set>
                                  </p:childTnLst>
                                </p:cTn>
                              </p:par>
                              <p:par>
                                <p:cTn id="73" presetID="16" presetClass="exit" presetSubtype="21" fill="hold" grpId="0" nodeType="withEffect">
                                  <p:stCondLst>
                                    <p:cond delay="0"/>
                                  </p:stCondLst>
                                  <p:childTnLst>
                                    <p:animEffect transition="out" filter="barn(inVertical)">
                                      <p:cBhvr>
                                        <p:cTn id="74" dur="500"/>
                                        <p:tgtEl>
                                          <p:spTgt spid="41">
                                            <p:txEl>
                                              <p:pRg st="1" end="1"/>
                                            </p:txEl>
                                          </p:spTgt>
                                        </p:tgtEl>
                                      </p:cBhvr>
                                    </p:animEffect>
                                    <p:set>
                                      <p:cBhvr>
                                        <p:cTn id="75" dur="1" fill="hold">
                                          <p:stCondLst>
                                            <p:cond delay="499"/>
                                          </p:stCondLst>
                                        </p:cTn>
                                        <p:tgtEl>
                                          <p:spTgt spid="41">
                                            <p:txEl>
                                              <p:pRg st="1" end="1"/>
                                            </p:txEl>
                                          </p:spTgt>
                                        </p:tgtEl>
                                        <p:attrNameLst>
                                          <p:attrName>style.visibility</p:attrName>
                                        </p:attrNameLst>
                                      </p:cBhvr>
                                      <p:to>
                                        <p:strVal val="hidden"/>
                                      </p:to>
                                    </p:set>
                                  </p:childTnLst>
                                </p:cTn>
                              </p:par>
                              <p:par>
                                <p:cTn id="76" presetID="16" presetClass="exit" presetSubtype="21" fill="hold" grpId="0" nodeType="withEffect">
                                  <p:stCondLst>
                                    <p:cond delay="0"/>
                                  </p:stCondLst>
                                  <p:childTnLst>
                                    <p:animEffect transition="out" filter="barn(inVertical)">
                                      <p:cBhvr>
                                        <p:cTn id="77" dur="500"/>
                                        <p:tgtEl>
                                          <p:spTgt spid="41">
                                            <p:txEl>
                                              <p:pRg st="2" end="2"/>
                                            </p:txEl>
                                          </p:spTgt>
                                        </p:tgtEl>
                                      </p:cBhvr>
                                    </p:animEffect>
                                    <p:set>
                                      <p:cBhvr>
                                        <p:cTn id="78" dur="1" fill="hold">
                                          <p:stCondLst>
                                            <p:cond delay="499"/>
                                          </p:stCondLst>
                                        </p:cTn>
                                        <p:tgtEl>
                                          <p:spTgt spid="41">
                                            <p:txEl>
                                              <p:pRg st="2" end="2"/>
                                            </p:txEl>
                                          </p:spTgt>
                                        </p:tgtEl>
                                        <p:attrNameLst>
                                          <p:attrName>style.visibility</p:attrName>
                                        </p:attrNameLst>
                                      </p:cBhvr>
                                      <p:to>
                                        <p:strVal val="hidden"/>
                                      </p:to>
                                    </p:set>
                                  </p:childTnLst>
                                </p:cTn>
                              </p:par>
                              <p:par>
                                <p:cTn id="79" presetID="16" presetClass="exit" presetSubtype="21" fill="hold" grpId="0" nodeType="withEffect">
                                  <p:stCondLst>
                                    <p:cond delay="0"/>
                                  </p:stCondLst>
                                  <p:childTnLst>
                                    <p:animEffect transition="out" filter="barn(inVertical)">
                                      <p:cBhvr>
                                        <p:cTn id="80" dur="500"/>
                                        <p:tgtEl>
                                          <p:spTgt spid="41">
                                            <p:txEl>
                                              <p:pRg st="3" end="3"/>
                                            </p:txEl>
                                          </p:spTgt>
                                        </p:tgtEl>
                                      </p:cBhvr>
                                    </p:animEffect>
                                    <p:set>
                                      <p:cBhvr>
                                        <p:cTn id="81" dur="1" fill="hold">
                                          <p:stCondLst>
                                            <p:cond delay="499"/>
                                          </p:stCondLst>
                                        </p:cTn>
                                        <p:tgtEl>
                                          <p:spTgt spid="41">
                                            <p:txEl>
                                              <p:pRg st="3" end="3"/>
                                            </p:txEl>
                                          </p:spTgt>
                                        </p:tgtEl>
                                        <p:attrNameLst>
                                          <p:attrName>style.visibility</p:attrName>
                                        </p:attrNameLst>
                                      </p:cBhvr>
                                      <p:to>
                                        <p:strVal val="hidden"/>
                                      </p:to>
                                    </p:set>
                                  </p:childTnLst>
                                </p:cTn>
                              </p:par>
                              <p:par>
                                <p:cTn id="82" presetID="16" presetClass="entr" presetSubtype="21"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barn(inVertic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41" grpId="0" uiExpand="1" build="allAtOnce"/>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105892"/>
            <a:ext cx="12192002"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 name="矩形 1"/>
          <p:cNvSpPr/>
          <p:nvPr/>
        </p:nvSpPr>
        <p:spPr>
          <a:xfrm>
            <a:off x="5684109" y="1859778"/>
            <a:ext cx="5829868" cy="47139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ontserrat" panose="00000500000000000000" charset="0"/>
            </a:endParaRPr>
          </a:p>
        </p:txBody>
      </p:sp>
      <p:sp>
        <p:nvSpPr>
          <p:cNvPr id="77" name="TextBox 8"/>
          <p:cNvSpPr txBox="1">
            <a:spLocks noChangeArrowheads="1"/>
          </p:cNvSpPr>
          <p:nvPr/>
        </p:nvSpPr>
        <p:spPr bwMode="auto">
          <a:xfrm>
            <a:off x="1295400" y="105892"/>
            <a:ext cx="9397482"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3</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mảnh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đất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theo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bên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được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tạo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bởi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và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vuông</a:t>
            </a:r>
            <a:r>
              <a:rPr lang="en-US" altLang="en-US" sz="2800" b="1" dirty="0">
                <a:solidFill>
                  <a:srgbClr val="4D9989"/>
                </a:solidFill>
                <a:latin typeface="Tahoma" pitchFamily="34" charset="0"/>
                <a:ea typeface="Tahoma" pitchFamily="34" charset="0"/>
                <a:cs typeface="Tahoma" pitchFamily="34" charset="0"/>
              </a:rPr>
              <a:t> CEMN).</a:t>
            </a:r>
          </a:p>
        </p:txBody>
      </p:sp>
      <p:grpSp>
        <p:nvGrpSpPr>
          <p:cNvPr id="4" name="Group 3"/>
          <p:cNvGrpSpPr/>
          <p:nvPr/>
        </p:nvGrpSpPr>
        <p:grpSpPr>
          <a:xfrm>
            <a:off x="356372" y="2080610"/>
            <a:ext cx="5100119" cy="4633074"/>
            <a:chOff x="356372" y="2080610"/>
            <a:chExt cx="5100119" cy="4633074"/>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N                </a:t>
              </a:r>
              <a:r>
                <a:rPr lang="en-US" altLang="en-US" sz="2400" b="1" dirty="0" smtClean="0">
                  <a:latin typeface="Tahoma" pitchFamily="34" charset="0"/>
                  <a:ea typeface="Tahoma" pitchFamily="34" charset="0"/>
                  <a:cs typeface="Tahoma" pitchFamily="34" charset="0"/>
                </a:rPr>
                <a:t> </a:t>
              </a:r>
              <a:r>
                <a:rPr lang="en-US" altLang="en-US" sz="2400" b="1" dirty="0">
                  <a:latin typeface="Tahoma" pitchFamily="34" charset="0"/>
                  <a:ea typeface="Tahoma" pitchFamily="34" charset="0"/>
                  <a:cs typeface="Tahoma" pitchFamily="34" charset="0"/>
                </a:rPr>
                <a:t>M</a:t>
              </a:r>
            </a:p>
          </p:txBody>
        </p:sp>
        <p:sp>
          <p:nvSpPr>
            <p:cNvPr id="21" name="Rectangle 74"/>
            <p:cNvSpPr>
              <a:spLocks noChangeArrowheads="1"/>
            </p:cNvSpPr>
            <p:nvPr/>
          </p:nvSpPr>
          <p:spPr bwMode="auto">
            <a:xfrm>
              <a:off x="2926490" y="2579267"/>
              <a:ext cx="185125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5" name="Rectangle 75"/>
            <p:cNvSpPr>
              <a:spLocks noChangeArrowheads="1"/>
            </p:cNvSpPr>
            <p:nvPr/>
          </p:nvSpPr>
          <p:spPr bwMode="auto">
            <a:xfrm>
              <a:off x="1383030" y="2588352"/>
              <a:ext cx="1548690" cy="4125332"/>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6" name="Text Box 76"/>
            <p:cNvSpPr txBox="1">
              <a:spLocks noChangeArrowheads="1"/>
            </p:cNvSpPr>
            <p:nvPr/>
          </p:nvSpPr>
          <p:spPr bwMode="auto">
            <a:xfrm>
              <a:off x="356372" y="4001799"/>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14m</a:t>
              </a:r>
            </a:p>
          </p:txBody>
        </p:sp>
        <p:sp>
          <p:nvSpPr>
            <p:cNvPr id="27" name="Text Box 77"/>
            <p:cNvSpPr txBox="1">
              <a:spLocks noChangeArrowheads="1"/>
            </p:cNvSpPr>
            <p:nvPr/>
          </p:nvSpPr>
          <p:spPr bwMode="auto">
            <a:xfrm>
              <a:off x="869223" y="6252019"/>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A                     D</a:t>
              </a:r>
            </a:p>
          </p:txBody>
        </p:sp>
        <p:sp>
          <p:nvSpPr>
            <p:cNvPr id="28" name="Text Box 79"/>
            <p:cNvSpPr txBox="1">
              <a:spLocks noChangeArrowheads="1"/>
            </p:cNvSpPr>
            <p:nvPr/>
          </p:nvSpPr>
          <p:spPr bwMode="auto">
            <a:xfrm>
              <a:off x="80998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smtClean="0">
                  <a:latin typeface="Tahoma" pitchFamily="34" charset="0"/>
                  <a:ea typeface="Tahoma" pitchFamily="34" charset="0"/>
                  <a:cs typeface="Tahoma" pitchFamily="34" charset="0"/>
                </a:rPr>
                <a:t> B       </a:t>
              </a:r>
              <a:r>
                <a:rPr lang="en-US" altLang="en-US" sz="2400" b="1" dirty="0">
                  <a:latin typeface="Tahoma" pitchFamily="34" charset="0"/>
                  <a:ea typeface="Tahoma" pitchFamily="34" charset="0"/>
                  <a:cs typeface="Tahoma" pitchFamily="34" charset="0"/>
                </a:rPr>
                <a:t>6m        C        7m    </a:t>
              </a:r>
              <a:r>
                <a:rPr lang="en-US" altLang="en-US" sz="2400" b="1" dirty="0" smtClean="0">
                  <a:latin typeface="Tahoma" pitchFamily="34" charset="0"/>
                  <a:ea typeface="Tahoma" pitchFamily="34" charset="0"/>
                  <a:cs typeface="Tahoma" pitchFamily="34" charset="0"/>
                </a:rPr>
                <a:t>E</a:t>
              </a:r>
              <a:endParaRPr lang="en-US" altLang="en-US" sz="2400" b="1" dirty="0">
                <a:latin typeface="Tahoma" pitchFamily="34" charset="0"/>
                <a:ea typeface="Tahoma" pitchFamily="34" charset="0"/>
                <a:cs typeface="Tahoma" pitchFamily="34" charset="0"/>
              </a:endParaRPr>
            </a:p>
          </p:txBody>
        </p:sp>
      </p:grpSp>
      <p:sp>
        <p:nvSpPr>
          <p:cNvPr id="29" name="Rectangle 72"/>
          <p:cNvSpPr>
            <a:spLocks noChangeArrowheads="1"/>
          </p:cNvSpPr>
          <p:nvPr/>
        </p:nvSpPr>
        <p:spPr bwMode="auto">
          <a:xfrm>
            <a:off x="5994141" y="2404591"/>
            <a:ext cx="551983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chữ</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nhật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ABCD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là</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14 x 6 = 84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vuông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CEMN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là</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7 x 7 = 49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của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mảnh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smtClean="0">
                <a:solidFill>
                  <a:schemeClr val="tx1">
                    <a:lumMod val="85000"/>
                    <a:lumOff val="15000"/>
                  </a:schemeClr>
                </a:solidFill>
                <a:latin typeface="Tahoma" pitchFamily="34" charset="0"/>
                <a:ea typeface="Tahoma" pitchFamily="34" charset="0"/>
                <a:cs typeface="Tahoma" pitchFamily="34" charset="0"/>
              </a:rPr>
              <a:t>đất</a:t>
            </a:r>
            <a:r>
              <a:rPr lang="en-US" altLang="en-US" sz="2400" b="1" dirty="0" smtClean="0">
                <a:solidFill>
                  <a:schemeClr val="tx1">
                    <a:lumMod val="85000"/>
                    <a:lumOff val="15000"/>
                  </a:schemeClr>
                </a:solidFill>
                <a:latin typeface="Tahoma" pitchFamily="34" charset="0"/>
                <a:ea typeface="Tahoma" pitchFamily="34" charset="0"/>
                <a:cs typeface="Tahoma" pitchFamily="34" charset="0"/>
              </a:rPr>
              <a:t> </a:t>
            </a:r>
            <a:r>
              <a:rPr lang="en-US" altLang="en-US" sz="2400" b="1" smtClean="0">
                <a:solidFill>
                  <a:schemeClr val="tx1">
                    <a:lumMod val="85000"/>
                    <a:lumOff val="15000"/>
                  </a:schemeClr>
                </a:solidFill>
                <a:latin typeface="Tahoma" pitchFamily="34" charset="0"/>
                <a:ea typeface="Tahoma" pitchFamily="34" charset="0"/>
                <a:cs typeface="Tahoma" pitchFamily="34" charset="0"/>
              </a:rPr>
              <a:t>là: </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84 + 49 =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p>
        </p:txBody>
      </p:sp>
      <p:sp>
        <p:nvSpPr>
          <p:cNvPr id="30" name="Text Box 73"/>
          <p:cNvSpPr txBox="1">
            <a:spLocks noChangeArrowheads="1"/>
          </p:cNvSpPr>
          <p:nvPr/>
        </p:nvSpPr>
        <p:spPr bwMode="auto">
          <a:xfrm>
            <a:off x="7133253" y="1842052"/>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800" b="1" u="sng" dirty="0" err="1">
                <a:solidFill>
                  <a:srgbClr val="FF6699"/>
                </a:solidFill>
                <a:latin typeface="Tahoma" pitchFamily="34" charset="0"/>
                <a:ea typeface="Tahoma" pitchFamily="34" charset="0"/>
                <a:cs typeface="Tahoma" pitchFamily="34" charset="0"/>
              </a:rPr>
              <a:t>Bài</a:t>
            </a:r>
            <a:r>
              <a:rPr lang="en-US" altLang="en-US" sz="2800" b="1" u="sng" dirty="0">
                <a:solidFill>
                  <a:srgbClr val="FF6699"/>
                </a:solidFill>
                <a:latin typeface="Tahoma" pitchFamily="34" charset="0"/>
                <a:ea typeface="Tahoma" pitchFamily="34" charset="0"/>
                <a:cs typeface="Tahoma" pitchFamily="34" charset="0"/>
              </a:rPr>
              <a:t> </a:t>
            </a:r>
            <a:r>
              <a:rPr lang="en-US" altLang="en-US" sz="2800" b="1" u="sng" dirty="0" err="1">
                <a:solidFill>
                  <a:srgbClr val="FF6699"/>
                </a:solidFill>
                <a:latin typeface="Tahoma" pitchFamily="34" charset="0"/>
                <a:ea typeface="Tahoma" pitchFamily="34" charset="0"/>
                <a:cs typeface="Tahoma" pitchFamily="34" charset="0"/>
              </a:rPr>
              <a:t>giải</a:t>
            </a:r>
            <a:endParaRPr lang="en-US" altLang="en-US" sz="2800" b="1" u="sng" dirty="0">
              <a:solidFill>
                <a:srgbClr val="FF6699"/>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barn(inVertical)">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arn(inVertical)">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7" grpId="0"/>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252254" y="137227"/>
            <a:ext cx="955454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4</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Hãy</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cùng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nhưng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khác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a:t>
            </a:r>
            <a:r>
              <a:rPr lang="en-US" altLang="en-US" sz="2800" dirty="0">
                <a:solidFill>
                  <a:srgbClr val="4D9989"/>
                </a:solidFill>
                <a:latin typeface="Tahoma" pitchFamily="34" charset="0"/>
                <a:ea typeface="Tahoma" pitchFamily="34" charset="0"/>
                <a:cs typeface="Tahoma"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ctr" eaLnBrk="1" hangingPunct="1"/>
              <a:endParaRPr lang="vi-VN" altLang="en-US" sz="2400" b="1">
                <a:solidFill>
                  <a:srgbClr val="008000"/>
                </a:solidFill>
                <a:latin typeface="Times New Roman" pitchFamily="18"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3 cm</a:t>
              </a:r>
            </a:p>
          </p:txBody>
        </p:sp>
      </p:grpSp>
      <p:grpSp>
        <p:nvGrpSpPr>
          <p:cNvPr id="6" name="Group 5"/>
          <p:cNvGrpSpPr/>
          <p:nvPr/>
        </p:nvGrpSpPr>
        <p:grpSpPr>
          <a:xfrm>
            <a:off x="4505267" y="5241376"/>
            <a:ext cx="3007639" cy="539966"/>
            <a:chOff x="4505267" y="5241376"/>
            <a:chExt cx="3007639" cy="539966"/>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rtl="1" eaLnBrk="1" hangingPunct="1">
                <a:spcBef>
                  <a:spcPct val="50000"/>
                </a:spcBef>
              </a:pPr>
              <a:r>
                <a:rPr lang="en-US" altLang="en-US" sz="2800" b="1" dirty="0">
                  <a:solidFill>
                    <a:schemeClr val="tx1">
                      <a:lumMod val="85000"/>
                      <a:lumOff val="15000"/>
                    </a:schemeClr>
                  </a:solidFill>
                  <a:latin typeface="Tahoma" pitchFamily="34" charset="0"/>
                  <a:ea typeface="Tahoma" pitchFamily="34" charset="0"/>
                  <a:cs typeface="Tahoma" pitchFamily="34" charset="0"/>
                </a:rPr>
                <a:t>S       = … cm</a:t>
              </a:r>
              <a:r>
                <a:rPr lang="en-US" altLang="en-US" sz="28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800" b="1" dirty="0">
                  <a:solidFill>
                    <a:schemeClr val="tx1">
                      <a:lumMod val="85000"/>
                      <a:lumOff val="15000"/>
                    </a:schemeClr>
                  </a:solidFill>
                  <a:latin typeface="Tahoma" pitchFamily="34" charset="0"/>
                  <a:ea typeface="Tahoma" pitchFamily="34" charset="0"/>
                  <a:cs typeface="Tahoma" pitchFamily="34" charset="0"/>
                </a:rPr>
                <a:t>?</a:t>
              </a:r>
            </a:p>
          </p:txBody>
        </p:sp>
        <p:sp>
          <p:nvSpPr>
            <p:cNvPr id="46" name="Text Box 18"/>
            <p:cNvSpPr txBox="1">
              <a:spLocks noChangeArrowheads="1"/>
            </p:cNvSpPr>
            <p:nvPr/>
          </p:nvSpPr>
          <p:spPr bwMode="auto">
            <a:xfrm>
              <a:off x="4820618" y="5443204"/>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chemeClr val="tx1">
                      <a:lumMod val="85000"/>
                      <a:lumOff val="15000"/>
                    </a:schemeClr>
                  </a:solidFill>
                  <a:latin typeface="Tahoma" pitchFamily="34" charset="0"/>
                  <a:ea typeface="Tahoma" pitchFamily="34" charset="0"/>
                  <a:cs typeface="Tahoma" pitchFamily="34" charset="0"/>
                </a:rPr>
                <a:t>ABCD</a:t>
              </a:r>
            </a:p>
          </p:txBody>
        </p:sp>
      </p:grpSp>
      <p:grpSp>
        <p:nvGrpSpPr>
          <p:cNvPr id="2" name="Group 1"/>
          <p:cNvGrpSpPr/>
          <p:nvPr/>
        </p:nvGrpSpPr>
        <p:grpSpPr>
          <a:xfrm>
            <a:off x="3512610" y="5875690"/>
            <a:ext cx="5562600" cy="600075"/>
            <a:chOff x="3858606" y="5875690"/>
            <a:chExt cx="5562600" cy="600075"/>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S = S</a:t>
              </a:r>
            </a:p>
          </p:txBody>
        </p:sp>
        <p:sp>
          <p:nvSpPr>
            <p:cNvPr id="47" name="Text Box 19"/>
            <p:cNvSpPr txBox="1">
              <a:spLocks noChangeArrowheads="1"/>
            </p:cNvSpPr>
            <p:nvPr/>
          </p:nvSpPr>
          <p:spPr bwMode="auto">
            <a:xfrm>
              <a:off x="8583006" y="6137627"/>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rgbClr val="4D9989"/>
                  </a:solidFill>
                  <a:latin typeface="Tahoma" pitchFamily="34" charset="0"/>
                  <a:ea typeface="Tahoma" pitchFamily="34" charset="0"/>
                  <a:cs typeface="Tahoma"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215991"/>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Hoàn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thành</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các</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đã</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làm</a:t>
            </a:r>
            <a:r>
              <a:rPr lang="en-US" altLang="zh-CN" sz="3200" b="1" dirty="0">
                <a:solidFill>
                  <a:srgbClr val="53A694"/>
                </a:solidFill>
                <a:latin typeface="Tahoma" pitchFamily="34" charset="0"/>
                <a:ea typeface="Tahoma" pitchFamily="34" charset="0"/>
                <a:cs typeface="Tahoma" pitchFamily="34" charset="0"/>
              </a:rPr>
              <a:t>.</a:t>
            </a:r>
          </a:p>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Chuẩn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bị</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đề</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ca</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héc</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tô</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endParaRPr lang="zh-CN" altLang="en-US" sz="3200" b="1" dirty="0">
              <a:solidFill>
                <a:srgbClr val="53A694"/>
              </a:solidFill>
              <a:latin typeface="Tahoma" pitchFamily="34" charset="0"/>
              <a:ea typeface="Montserrat" panose="00000500000000000000" charset="0"/>
              <a:cs typeface="Tahoma" pitchFamily="34" charset="0"/>
            </a:endParaRPr>
          </a:p>
        </p:txBody>
      </p:sp>
      <p:sp>
        <p:nvSpPr>
          <p:cNvPr id="16" name="矩形 15"/>
          <p:cNvSpPr/>
          <p:nvPr/>
        </p:nvSpPr>
        <p:spPr>
          <a:xfrm>
            <a:off x="3182690" y="577430"/>
            <a:ext cx="6102825" cy="1015663"/>
          </a:xfrm>
          <a:prstGeom prst="rect">
            <a:avLst/>
          </a:prstGeom>
        </p:spPr>
        <p:txBody>
          <a:bodyPr wrap="square" lIns="0" tIns="0" rIns="0" bIns="0">
            <a:spAutoFit/>
          </a:bodyPr>
          <a:lstStyle/>
          <a:p>
            <a:pPr algn="ctr" eaLnBrk="1" hangingPunct="1">
              <a:defRPr/>
            </a:pPr>
            <a:r>
              <a:rPr lang="en-US" altLang="zh-CN" sz="6600" b="1" spc="600" noProof="1">
                <a:solidFill>
                  <a:srgbClr val="53A694"/>
                </a:solidFill>
                <a:latin typeface="Montserrat" panose="00000500000000000000" charset="0"/>
                <a:ea typeface="Montserrat" panose="00000500000000000000" charset="0"/>
                <a:cs typeface="+mn-ea"/>
                <a:sym typeface="Arial" panose="020B0604020202020204" pitchFamily="34" charset="0"/>
              </a:rPr>
              <a:t>DẶN DÒ</a:t>
            </a: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1057</TotalTime>
  <Words>690</Words>
  <Application>Microsoft Office PowerPoint</Application>
  <PresentationFormat>Widescreen</PresentationFormat>
  <Paragraphs>90</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Montserrat</vt:lpstr>
      <vt:lpstr>Tahoma</vt:lpstr>
      <vt:lpstr>Times New Roman</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admin</cp:lastModifiedBy>
  <cp:revision>324</cp:revision>
  <dcterms:created xsi:type="dcterms:W3CDTF">2018-02-23T07:21:00Z</dcterms:created>
  <dcterms:modified xsi:type="dcterms:W3CDTF">2022-10-14T05:54:18Z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