
<file path=[Content_Types].xml><?xml version="1.0" encoding="utf-8"?>
<Types xmlns="http://schemas.openxmlformats.org/package/2006/content-types">
  <Default Extension="png" ContentType="image/png"/>
  <Default Extension="jfif"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2"/>
  </p:notesMasterIdLst>
  <p:sldIdLst>
    <p:sldId id="263" r:id="rId2"/>
    <p:sldId id="256" r:id="rId3"/>
    <p:sldId id="257" r:id="rId4"/>
    <p:sldId id="305" r:id="rId5"/>
    <p:sldId id="312" r:id="rId6"/>
    <p:sldId id="313" r:id="rId7"/>
    <p:sldId id="314" r:id="rId8"/>
    <p:sldId id="315" r:id="rId9"/>
    <p:sldId id="316" r:id="rId10"/>
    <p:sldId id="317" r:id="rId11"/>
    <p:sldId id="318" r:id="rId12"/>
    <p:sldId id="319" r:id="rId13"/>
    <p:sldId id="320" r:id="rId14"/>
    <p:sldId id="310" r:id="rId15"/>
    <p:sldId id="307" r:id="rId16"/>
    <p:sldId id="309" r:id="rId17"/>
    <p:sldId id="323" r:id="rId18"/>
    <p:sldId id="308" r:id="rId19"/>
    <p:sldId id="283" r:id="rId20"/>
    <p:sldId id="321" r:id="rId21"/>
  </p:sldIdLst>
  <p:sldSz cx="9144000" cy="5143500" type="screen16x9"/>
  <p:notesSz cx="6858000" cy="9144000"/>
  <p:embeddedFontLst>
    <p:embeddedFont>
      <p:font typeface="Calibri Light" panose="020F0302020204030204" pitchFamily="34" charset="0"/>
      <p:regular r:id="rId23"/>
      <p:italic r:id="rId24"/>
    </p:embeddedFont>
    <p:embeddedFont>
      <p:font typeface="Fira Sans Extra Condensed Medium" panose="020B0604020202020204" charset="0"/>
      <p:regular r:id="rId25"/>
      <p:bold r:id="rId26"/>
      <p:italic r:id="rId27"/>
      <p:boldItalic r:id="rId28"/>
    </p:embeddedFont>
    <p:embeddedFont>
      <p:font typeface="Roboto Slab Regular" panose="020B0604020202020204" charset="0"/>
      <p:regular r:id="rId29"/>
      <p:bold r:id="rId30"/>
    </p:embeddedFont>
    <p:embeddedFont>
      <p:font typeface="Cambria" panose="02040503050406030204" pitchFamily="18" charset="0"/>
      <p:regular r:id="rId31"/>
      <p:bold r:id="rId32"/>
      <p:italic r:id="rId33"/>
      <p:boldItalic r:id="rId34"/>
    </p:embeddedFont>
    <p:embeddedFont>
      <p:font typeface="Wingdings 3" panose="05040102010807070707" pitchFamily="18" charset="2"/>
      <p:regular r:id="rId35"/>
    </p:embeddedFont>
    <p:embeddedFont>
      <p:font typeface="Englebert" panose="020B0604020202020204" charset="0"/>
      <p:regular r:id="rId36"/>
    </p:embeddedFont>
    <p:embeddedFont>
      <p:font typeface="Zilla Slab Light" panose="020B0604020202020204" charset="0"/>
      <p:bold r:id="rId37"/>
      <p:boldItalic r:id="rId38"/>
    </p:embeddedFont>
    <p:embeddedFont>
      <p:font typeface="Calibri" panose="020F0502020204030204" pitchFamily="34" charset="0"/>
      <p:regular r:id="rId39"/>
      <p:bold r:id="rId40"/>
      <p:italic r:id="rId41"/>
      <p:boldItalic r:id="rId42"/>
    </p:embeddedFont>
    <p:embeddedFont>
      <p:font typeface="Oswald Regular" panose="02000503000000000000" pitchFamily="2" charset="0"/>
      <p:regular r:id="rId43"/>
    </p:embeddedFont>
  </p:embeddedFontLst>
  <p:custDataLst>
    <p:tags r:id="rId4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96" userDrawn="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965"/>
    <a:srgbClr val="7F78AA"/>
    <a:srgbClr val="EE6D77"/>
    <a:srgbClr val="FF4495"/>
    <a:srgbClr val="E3B271"/>
    <a:srgbClr val="665CA7"/>
    <a:srgbClr val="C574AD"/>
    <a:srgbClr val="79AB0E"/>
    <a:srgbClr val="791D0B"/>
    <a:srgbClr val="6C5E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79412" autoAdjust="0"/>
  </p:normalViewPr>
  <p:slideViewPr>
    <p:cSldViewPr snapToGrid="0">
      <p:cViewPr varScale="1">
        <p:scale>
          <a:sx n="84" d="100"/>
          <a:sy n="84" d="100"/>
        </p:scale>
        <p:origin x="91" y="115"/>
      </p:cViewPr>
      <p:guideLst>
        <p:guide orient="horz" pos="996"/>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017316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540b6adc3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540b6adc3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5360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632064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969473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87827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88706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036544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259717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772541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156901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5540b6adc3_2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5540b6adc3_2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16152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60414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329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2612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94312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38873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43535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40410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27545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0" i="0" dirty="0">
                <a:effectLst/>
                <a:latin typeface="Arial" panose="020B0604020202020204" pitchFamily="34" charset="0"/>
              </a:rPr>
              <a:t>GV chốt lại: Để tả sự thay đổi màu sắc của mặt nước biển theo sắc màu của trời mây. Tác giả đã quan sát vào những thời điểm khác nhau và có những liên tưởng thú vị. Biển cũng có tính khí thất thường đủ mọi cung bậc tình cảm như con người. Bằng sự liên tưởng tác giả đã khiến biển trở nên gần gũi, đáng yêu hơn.</a:t>
            </a:r>
            <a:endParaRPr lang="en-US" dirty="0"/>
          </a:p>
        </p:txBody>
      </p:sp>
    </p:spTree>
    <p:extLst>
      <p:ext uri="{BB962C8B-B14F-4D97-AF65-F5344CB8AC3E}">
        <p14:creationId xmlns:p14="http://schemas.microsoft.com/office/powerpoint/2010/main" val="3345336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TLE OPENING" type="title">
  <p:cSld name="TITLE">
    <p:bg>
      <p:bgPr>
        <a:solidFill>
          <a:srgbClr val="AFA8D0"/>
        </a:solidFill>
        <a:effectLst/>
      </p:bgPr>
    </p:bg>
    <p:spTree>
      <p:nvGrpSpPr>
        <p:cNvPr id="1" name="Shape 9"/>
        <p:cNvGrpSpPr/>
        <p:nvPr/>
      </p:nvGrpSpPr>
      <p:grpSpPr>
        <a:xfrm>
          <a:off x="0" y="0"/>
          <a:ext cx="0" cy="0"/>
          <a:chOff x="0" y="0"/>
          <a:chExt cx="0" cy="0"/>
        </a:xfrm>
      </p:grpSpPr>
      <p:sp>
        <p:nvSpPr>
          <p:cNvPr id="10" name="Google Shape;10;p2"/>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flipH="1">
            <a:off x="-118475" y="3119750"/>
            <a:ext cx="8706900" cy="100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9000"/>
              <a:buFont typeface="Englebert"/>
              <a:buNone/>
              <a:defRPr sz="9000">
                <a:latin typeface="Englebert"/>
                <a:ea typeface="Englebert"/>
                <a:cs typeface="Englebert"/>
                <a:sym typeface="Englebert"/>
              </a:defRPr>
            </a:lvl1pPr>
            <a:lvl2pPr lvl="1" algn="ctr" rtl="0">
              <a:spcBef>
                <a:spcPts val="0"/>
              </a:spcBef>
              <a:spcAft>
                <a:spcPts val="0"/>
              </a:spcAft>
              <a:buClr>
                <a:srgbClr val="FFFFFF"/>
              </a:buClr>
              <a:buSzPts val="7200"/>
              <a:buNone/>
              <a:defRPr sz="7200">
                <a:solidFill>
                  <a:srgbClr val="FFFFFF"/>
                </a:solidFill>
              </a:defRPr>
            </a:lvl2pPr>
            <a:lvl3pPr lvl="2" algn="ctr" rtl="0">
              <a:spcBef>
                <a:spcPts val="0"/>
              </a:spcBef>
              <a:spcAft>
                <a:spcPts val="0"/>
              </a:spcAft>
              <a:buClr>
                <a:srgbClr val="FFFFFF"/>
              </a:buClr>
              <a:buSzPts val="7200"/>
              <a:buNone/>
              <a:defRPr sz="7200">
                <a:solidFill>
                  <a:srgbClr val="FFFFFF"/>
                </a:solidFill>
              </a:defRPr>
            </a:lvl3pPr>
            <a:lvl4pPr lvl="3" algn="ctr" rtl="0">
              <a:spcBef>
                <a:spcPts val="0"/>
              </a:spcBef>
              <a:spcAft>
                <a:spcPts val="0"/>
              </a:spcAft>
              <a:buClr>
                <a:srgbClr val="FFFFFF"/>
              </a:buClr>
              <a:buSzPts val="7200"/>
              <a:buNone/>
              <a:defRPr sz="7200">
                <a:solidFill>
                  <a:srgbClr val="FFFFFF"/>
                </a:solidFill>
              </a:defRPr>
            </a:lvl4pPr>
            <a:lvl5pPr lvl="4" algn="ctr" rtl="0">
              <a:spcBef>
                <a:spcPts val="0"/>
              </a:spcBef>
              <a:spcAft>
                <a:spcPts val="0"/>
              </a:spcAft>
              <a:buClr>
                <a:srgbClr val="FFFFFF"/>
              </a:buClr>
              <a:buSzPts val="7200"/>
              <a:buNone/>
              <a:defRPr sz="7200">
                <a:solidFill>
                  <a:srgbClr val="FFFFFF"/>
                </a:solidFill>
              </a:defRPr>
            </a:lvl5pPr>
            <a:lvl6pPr lvl="5" algn="ctr" rtl="0">
              <a:spcBef>
                <a:spcPts val="0"/>
              </a:spcBef>
              <a:spcAft>
                <a:spcPts val="0"/>
              </a:spcAft>
              <a:buClr>
                <a:srgbClr val="FFFFFF"/>
              </a:buClr>
              <a:buSzPts val="7200"/>
              <a:buNone/>
              <a:defRPr sz="7200">
                <a:solidFill>
                  <a:srgbClr val="FFFFFF"/>
                </a:solidFill>
              </a:defRPr>
            </a:lvl6pPr>
            <a:lvl7pPr lvl="6" algn="ctr" rtl="0">
              <a:spcBef>
                <a:spcPts val="0"/>
              </a:spcBef>
              <a:spcAft>
                <a:spcPts val="0"/>
              </a:spcAft>
              <a:buClr>
                <a:srgbClr val="FFFFFF"/>
              </a:buClr>
              <a:buSzPts val="7200"/>
              <a:buNone/>
              <a:defRPr sz="7200">
                <a:solidFill>
                  <a:srgbClr val="FFFFFF"/>
                </a:solidFill>
              </a:defRPr>
            </a:lvl7pPr>
            <a:lvl8pPr lvl="7" algn="ctr" rtl="0">
              <a:spcBef>
                <a:spcPts val="0"/>
              </a:spcBef>
              <a:spcAft>
                <a:spcPts val="0"/>
              </a:spcAft>
              <a:buClr>
                <a:srgbClr val="FFFFFF"/>
              </a:buClr>
              <a:buSzPts val="7200"/>
              <a:buNone/>
              <a:defRPr sz="7200">
                <a:solidFill>
                  <a:srgbClr val="FFFFFF"/>
                </a:solidFill>
              </a:defRPr>
            </a:lvl8pPr>
            <a:lvl9pPr lvl="8" algn="ctr" rtl="0">
              <a:spcBef>
                <a:spcPts val="0"/>
              </a:spcBef>
              <a:spcAft>
                <a:spcPts val="0"/>
              </a:spcAft>
              <a:buClr>
                <a:srgbClr val="FFFFFF"/>
              </a:buClr>
              <a:buSzPts val="7200"/>
              <a:buNone/>
              <a:defRPr sz="7200">
                <a:solidFill>
                  <a:srgbClr val="FFFFFF"/>
                </a:solidFill>
              </a:defRPr>
            </a:lvl9pPr>
          </a:lstStyle>
          <a:p>
            <a:endParaRPr/>
          </a:p>
        </p:txBody>
      </p:sp>
      <p:sp>
        <p:nvSpPr>
          <p:cNvPr id="15" name="Google Shape;15;p2"/>
          <p:cNvSpPr txBox="1">
            <a:spLocks noGrp="1"/>
          </p:cNvSpPr>
          <p:nvPr>
            <p:ph type="subTitle" idx="1"/>
          </p:nvPr>
        </p:nvSpPr>
        <p:spPr>
          <a:xfrm flipH="1">
            <a:off x="5480125" y="3772325"/>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1053383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448873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954078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819212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790176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1105413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1732661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1427694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045983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947825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
  <p:cSld name="CUSTOM_1_1_2">
    <p:bg>
      <p:bgPr>
        <a:solidFill>
          <a:srgbClr val="AFA8D0"/>
        </a:solidFill>
        <a:effectLst/>
      </p:bgPr>
    </p:bg>
    <p:spTree>
      <p:nvGrpSpPr>
        <p:cNvPr id="1"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0" y="0"/>
            <a:ext cx="9144000" cy="5205803"/>
          </a:xfrm>
          <a:prstGeom prst="rect">
            <a:avLst/>
          </a:prstGeom>
          <a:noFill/>
          <a:ln>
            <a:noFill/>
          </a:ln>
        </p:spPr>
      </p:pic>
      <p:sp>
        <p:nvSpPr>
          <p:cNvPr id="18" name="Google Shape;18;p3"/>
          <p:cNvSpPr txBox="1">
            <a:spLocks noGrp="1"/>
          </p:cNvSpPr>
          <p:nvPr>
            <p:ph type="ctrTitle"/>
          </p:nvPr>
        </p:nvSpPr>
        <p:spPr>
          <a:xfrm>
            <a:off x="3089688" y="10610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9" name="Google Shape;19;p3"/>
          <p:cNvSpPr txBox="1">
            <a:spLocks noGrp="1"/>
          </p:cNvSpPr>
          <p:nvPr>
            <p:ph type="subTitle" idx="1"/>
          </p:nvPr>
        </p:nvSpPr>
        <p:spPr>
          <a:xfrm>
            <a:off x="3089699" y="12942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0" name="Google Shape;20;p3"/>
          <p:cNvSpPr txBox="1">
            <a:spLocks noGrp="1"/>
          </p:cNvSpPr>
          <p:nvPr>
            <p:ph type="title" idx="2" hasCustomPrompt="1"/>
          </p:nvPr>
        </p:nvSpPr>
        <p:spPr>
          <a:xfrm>
            <a:off x="2165299" y="9543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3"/>
          </p:nvPr>
        </p:nvSpPr>
        <p:spPr>
          <a:xfrm>
            <a:off x="5335138" y="10610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2" name="Google Shape;22;p3"/>
          <p:cNvSpPr txBox="1">
            <a:spLocks noGrp="1"/>
          </p:cNvSpPr>
          <p:nvPr>
            <p:ph type="subTitle" idx="4"/>
          </p:nvPr>
        </p:nvSpPr>
        <p:spPr>
          <a:xfrm>
            <a:off x="5335147" y="12942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3" name="Google Shape;23;p3"/>
          <p:cNvSpPr txBox="1">
            <a:spLocks noGrp="1"/>
          </p:cNvSpPr>
          <p:nvPr>
            <p:ph type="title" idx="5" hasCustomPrompt="1"/>
          </p:nvPr>
        </p:nvSpPr>
        <p:spPr>
          <a:xfrm>
            <a:off x="4413250" y="9543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4" name="Google Shape;24;p3"/>
          <p:cNvSpPr txBox="1">
            <a:spLocks noGrp="1"/>
          </p:cNvSpPr>
          <p:nvPr>
            <p:ph type="ctrTitle" idx="6"/>
          </p:nvPr>
        </p:nvSpPr>
        <p:spPr>
          <a:xfrm>
            <a:off x="3089688" y="20971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5" name="Google Shape;25;p3"/>
          <p:cNvSpPr txBox="1">
            <a:spLocks noGrp="1"/>
          </p:cNvSpPr>
          <p:nvPr>
            <p:ph type="subTitle" idx="7"/>
          </p:nvPr>
        </p:nvSpPr>
        <p:spPr>
          <a:xfrm>
            <a:off x="3089699" y="23303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6" name="Google Shape;26;p3"/>
          <p:cNvSpPr txBox="1">
            <a:spLocks noGrp="1"/>
          </p:cNvSpPr>
          <p:nvPr>
            <p:ph type="title" idx="8" hasCustomPrompt="1"/>
          </p:nvPr>
        </p:nvSpPr>
        <p:spPr>
          <a:xfrm>
            <a:off x="2165299" y="19904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7" name="Google Shape;27;p3"/>
          <p:cNvSpPr txBox="1">
            <a:spLocks noGrp="1"/>
          </p:cNvSpPr>
          <p:nvPr>
            <p:ph type="ctrTitle" idx="9"/>
          </p:nvPr>
        </p:nvSpPr>
        <p:spPr>
          <a:xfrm>
            <a:off x="5335138" y="20971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8" name="Google Shape;28;p3"/>
          <p:cNvSpPr txBox="1">
            <a:spLocks noGrp="1"/>
          </p:cNvSpPr>
          <p:nvPr>
            <p:ph type="subTitle" idx="13"/>
          </p:nvPr>
        </p:nvSpPr>
        <p:spPr>
          <a:xfrm>
            <a:off x="5335147" y="23303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9" name="Google Shape;29;p3"/>
          <p:cNvSpPr txBox="1">
            <a:spLocks noGrp="1"/>
          </p:cNvSpPr>
          <p:nvPr>
            <p:ph type="title" idx="14" hasCustomPrompt="1"/>
          </p:nvPr>
        </p:nvSpPr>
        <p:spPr>
          <a:xfrm>
            <a:off x="4413250" y="19904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0" name="Google Shape;30;p3"/>
          <p:cNvSpPr txBox="1">
            <a:spLocks noGrp="1"/>
          </p:cNvSpPr>
          <p:nvPr>
            <p:ph type="ctrTitle" idx="15"/>
          </p:nvPr>
        </p:nvSpPr>
        <p:spPr>
          <a:xfrm>
            <a:off x="3089688" y="31332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31" name="Google Shape;31;p3"/>
          <p:cNvSpPr txBox="1">
            <a:spLocks noGrp="1"/>
          </p:cNvSpPr>
          <p:nvPr>
            <p:ph type="subTitle" idx="16"/>
          </p:nvPr>
        </p:nvSpPr>
        <p:spPr>
          <a:xfrm>
            <a:off x="3089699" y="33664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32" name="Google Shape;32;p3"/>
          <p:cNvSpPr txBox="1">
            <a:spLocks noGrp="1"/>
          </p:cNvSpPr>
          <p:nvPr>
            <p:ph type="title" idx="17" hasCustomPrompt="1"/>
          </p:nvPr>
        </p:nvSpPr>
        <p:spPr>
          <a:xfrm>
            <a:off x="2165299" y="30265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3" name="Google Shape;33;p3"/>
          <p:cNvSpPr txBox="1">
            <a:spLocks noGrp="1"/>
          </p:cNvSpPr>
          <p:nvPr>
            <p:ph type="ctrTitle" idx="18"/>
          </p:nvPr>
        </p:nvSpPr>
        <p:spPr>
          <a:xfrm>
            <a:off x="5335138" y="31332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34" name="Google Shape;34;p3"/>
          <p:cNvSpPr txBox="1">
            <a:spLocks noGrp="1"/>
          </p:cNvSpPr>
          <p:nvPr>
            <p:ph type="subTitle" idx="19"/>
          </p:nvPr>
        </p:nvSpPr>
        <p:spPr>
          <a:xfrm>
            <a:off x="5335147" y="33664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35" name="Google Shape;35;p3"/>
          <p:cNvSpPr txBox="1">
            <a:spLocks noGrp="1"/>
          </p:cNvSpPr>
          <p:nvPr>
            <p:ph type="title" idx="20" hasCustomPrompt="1"/>
          </p:nvPr>
        </p:nvSpPr>
        <p:spPr>
          <a:xfrm>
            <a:off x="4413250" y="30265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787176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1841756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895818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186641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731297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52367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191505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1807315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805772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502364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SUBTITLE 1">
  <p:cSld name="CUSTOM_1_1_1_2_2">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312995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1313707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505051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421743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834689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1938598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TEXT 2">
  <p:cSld name="CUSTOM_1_1_1_2_1_1_1_1_1_1_1_1_1_3_3">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2"/>
          <p:cNvSpPr/>
          <p:nvPr/>
        </p:nvSpPr>
        <p:spPr>
          <a:xfrm>
            <a:off x="5652281" y="1286845"/>
            <a:ext cx="3108300" cy="3108300"/>
          </a:xfrm>
          <a:prstGeom prst="ellipse">
            <a:avLst/>
          </a:prstGeom>
          <a:solidFill>
            <a:srgbClr val="FFFFFF">
              <a:alpha val="8039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645CA7"/>
              </a:solidFill>
              <a:latin typeface="Calibri"/>
              <a:ea typeface="Calibri"/>
              <a:cs typeface="Calibri"/>
              <a:sym typeface="Calibri"/>
            </a:endParaRPr>
          </a:p>
        </p:txBody>
      </p:sp>
      <p:sp>
        <p:nvSpPr>
          <p:cNvPr id="127" name="Google Shape;127;p22"/>
          <p:cNvSpPr txBox="1">
            <a:spLocks noGrp="1"/>
          </p:cNvSpPr>
          <p:nvPr>
            <p:ph type="ctrTitle"/>
          </p:nvPr>
        </p:nvSpPr>
        <p:spPr>
          <a:xfrm flipH="1">
            <a:off x="3348275" y="2117550"/>
            <a:ext cx="7716300" cy="670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45CA7"/>
              </a:buClr>
              <a:buSzPts val="6000"/>
              <a:buNone/>
              <a:defRPr sz="6000">
                <a:solidFill>
                  <a:srgbClr val="645CA7"/>
                </a:solidFill>
              </a:defRPr>
            </a:lvl1pPr>
            <a:lvl2pPr lvl="1" algn="ctr" rtl="0">
              <a:spcBef>
                <a:spcPts val="0"/>
              </a:spcBef>
              <a:spcAft>
                <a:spcPts val="0"/>
              </a:spcAft>
              <a:buClr>
                <a:srgbClr val="645CA7"/>
              </a:buClr>
              <a:buSzPts val="5200"/>
              <a:buNone/>
              <a:defRPr sz="5200">
                <a:solidFill>
                  <a:srgbClr val="645CA7"/>
                </a:solidFill>
              </a:defRPr>
            </a:lvl2pPr>
            <a:lvl3pPr lvl="2" algn="ctr" rtl="0">
              <a:spcBef>
                <a:spcPts val="0"/>
              </a:spcBef>
              <a:spcAft>
                <a:spcPts val="0"/>
              </a:spcAft>
              <a:buClr>
                <a:srgbClr val="645CA7"/>
              </a:buClr>
              <a:buSzPts val="5200"/>
              <a:buNone/>
              <a:defRPr sz="5200">
                <a:solidFill>
                  <a:srgbClr val="645CA7"/>
                </a:solidFill>
              </a:defRPr>
            </a:lvl3pPr>
            <a:lvl4pPr lvl="3" algn="ctr" rtl="0">
              <a:spcBef>
                <a:spcPts val="0"/>
              </a:spcBef>
              <a:spcAft>
                <a:spcPts val="0"/>
              </a:spcAft>
              <a:buClr>
                <a:srgbClr val="645CA7"/>
              </a:buClr>
              <a:buSzPts val="5200"/>
              <a:buNone/>
              <a:defRPr sz="5200">
                <a:solidFill>
                  <a:srgbClr val="645CA7"/>
                </a:solidFill>
              </a:defRPr>
            </a:lvl4pPr>
            <a:lvl5pPr lvl="4" algn="ctr" rtl="0">
              <a:spcBef>
                <a:spcPts val="0"/>
              </a:spcBef>
              <a:spcAft>
                <a:spcPts val="0"/>
              </a:spcAft>
              <a:buClr>
                <a:srgbClr val="645CA7"/>
              </a:buClr>
              <a:buSzPts val="5200"/>
              <a:buNone/>
              <a:defRPr sz="5200">
                <a:solidFill>
                  <a:srgbClr val="645CA7"/>
                </a:solidFill>
              </a:defRPr>
            </a:lvl5pPr>
            <a:lvl6pPr lvl="5" algn="ctr" rtl="0">
              <a:spcBef>
                <a:spcPts val="0"/>
              </a:spcBef>
              <a:spcAft>
                <a:spcPts val="0"/>
              </a:spcAft>
              <a:buClr>
                <a:srgbClr val="645CA7"/>
              </a:buClr>
              <a:buSzPts val="5200"/>
              <a:buNone/>
              <a:defRPr sz="5200">
                <a:solidFill>
                  <a:srgbClr val="645CA7"/>
                </a:solidFill>
              </a:defRPr>
            </a:lvl6pPr>
            <a:lvl7pPr lvl="6" algn="ctr" rtl="0">
              <a:spcBef>
                <a:spcPts val="0"/>
              </a:spcBef>
              <a:spcAft>
                <a:spcPts val="0"/>
              </a:spcAft>
              <a:buClr>
                <a:srgbClr val="645CA7"/>
              </a:buClr>
              <a:buSzPts val="5200"/>
              <a:buNone/>
              <a:defRPr sz="5200">
                <a:solidFill>
                  <a:srgbClr val="645CA7"/>
                </a:solidFill>
              </a:defRPr>
            </a:lvl7pPr>
            <a:lvl8pPr lvl="7" algn="ctr" rtl="0">
              <a:spcBef>
                <a:spcPts val="0"/>
              </a:spcBef>
              <a:spcAft>
                <a:spcPts val="0"/>
              </a:spcAft>
              <a:buClr>
                <a:srgbClr val="645CA7"/>
              </a:buClr>
              <a:buSzPts val="5200"/>
              <a:buNone/>
              <a:defRPr sz="5200">
                <a:solidFill>
                  <a:srgbClr val="645CA7"/>
                </a:solidFill>
              </a:defRPr>
            </a:lvl8pPr>
            <a:lvl9pPr lvl="8" algn="ctr" rtl="0">
              <a:spcBef>
                <a:spcPts val="0"/>
              </a:spcBef>
              <a:spcAft>
                <a:spcPts val="0"/>
              </a:spcAft>
              <a:buClr>
                <a:srgbClr val="645CA7"/>
              </a:buClr>
              <a:buSzPts val="5200"/>
              <a:buNone/>
              <a:defRPr sz="5200">
                <a:solidFill>
                  <a:srgbClr val="645CA7"/>
                </a:solidFill>
              </a:defRPr>
            </a:lvl9pPr>
          </a:lstStyle>
          <a:p>
            <a:endParaRPr/>
          </a:p>
        </p:txBody>
      </p:sp>
      <p:sp>
        <p:nvSpPr>
          <p:cNvPr id="128" name="Google Shape;128;p22"/>
          <p:cNvSpPr txBox="1">
            <a:spLocks noGrp="1"/>
          </p:cNvSpPr>
          <p:nvPr>
            <p:ph type="subTitle" idx="1"/>
          </p:nvPr>
        </p:nvSpPr>
        <p:spPr>
          <a:xfrm flipH="1">
            <a:off x="5897899" y="2788050"/>
            <a:ext cx="2616900" cy="6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45CA7"/>
              </a:buClr>
              <a:buSzPts val="1200"/>
              <a:buNone/>
              <a:defRPr sz="1200">
                <a:solidFill>
                  <a:srgbClr val="645CA7"/>
                </a:solidFill>
              </a:defRPr>
            </a:lvl1pPr>
            <a:lvl2pPr lvl="1" algn="ctr" rtl="0">
              <a:lnSpc>
                <a:spcPct val="100000"/>
              </a:lnSpc>
              <a:spcBef>
                <a:spcPts val="0"/>
              </a:spcBef>
              <a:spcAft>
                <a:spcPts val="0"/>
              </a:spcAft>
              <a:buClr>
                <a:srgbClr val="645CA7"/>
              </a:buClr>
              <a:buSzPts val="1200"/>
              <a:buNone/>
              <a:defRPr sz="1200">
                <a:solidFill>
                  <a:srgbClr val="645CA7"/>
                </a:solidFill>
              </a:defRPr>
            </a:lvl2pPr>
            <a:lvl3pPr lvl="2" algn="ctr" rtl="0">
              <a:lnSpc>
                <a:spcPct val="100000"/>
              </a:lnSpc>
              <a:spcBef>
                <a:spcPts val="0"/>
              </a:spcBef>
              <a:spcAft>
                <a:spcPts val="0"/>
              </a:spcAft>
              <a:buClr>
                <a:srgbClr val="645CA7"/>
              </a:buClr>
              <a:buSzPts val="1200"/>
              <a:buNone/>
              <a:defRPr sz="1200">
                <a:solidFill>
                  <a:srgbClr val="645CA7"/>
                </a:solidFill>
              </a:defRPr>
            </a:lvl3pPr>
            <a:lvl4pPr lvl="3" algn="ctr" rtl="0">
              <a:lnSpc>
                <a:spcPct val="100000"/>
              </a:lnSpc>
              <a:spcBef>
                <a:spcPts val="0"/>
              </a:spcBef>
              <a:spcAft>
                <a:spcPts val="0"/>
              </a:spcAft>
              <a:buClr>
                <a:srgbClr val="645CA7"/>
              </a:buClr>
              <a:buSzPts val="1200"/>
              <a:buNone/>
              <a:defRPr sz="1200">
                <a:solidFill>
                  <a:srgbClr val="645CA7"/>
                </a:solidFill>
              </a:defRPr>
            </a:lvl4pPr>
            <a:lvl5pPr lvl="4" algn="ctr" rtl="0">
              <a:lnSpc>
                <a:spcPct val="100000"/>
              </a:lnSpc>
              <a:spcBef>
                <a:spcPts val="0"/>
              </a:spcBef>
              <a:spcAft>
                <a:spcPts val="0"/>
              </a:spcAft>
              <a:buClr>
                <a:srgbClr val="645CA7"/>
              </a:buClr>
              <a:buSzPts val="1200"/>
              <a:buNone/>
              <a:defRPr sz="1200">
                <a:solidFill>
                  <a:srgbClr val="645CA7"/>
                </a:solidFill>
              </a:defRPr>
            </a:lvl5pPr>
            <a:lvl6pPr lvl="5" algn="ctr" rtl="0">
              <a:lnSpc>
                <a:spcPct val="100000"/>
              </a:lnSpc>
              <a:spcBef>
                <a:spcPts val="0"/>
              </a:spcBef>
              <a:spcAft>
                <a:spcPts val="0"/>
              </a:spcAft>
              <a:buClr>
                <a:srgbClr val="645CA7"/>
              </a:buClr>
              <a:buSzPts val="1200"/>
              <a:buNone/>
              <a:defRPr sz="1200">
                <a:solidFill>
                  <a:srgbClr val="645CA7"/>
                </a:solidFill>
              </a:defRPr>
            </a:lvl6pPr>
            <a:lvl7pPr lvl="6" algn="ctr" rtl="0">
              <a:lnSpc>
                <a:spcPct val="100000"/>
              </a:lnSpc>
              <a:spcBef>
                <a:spcPts val="0"/>
              </a:spcBef>
              <a:spcAft>
                <a:spcPts val="0"/>
              </a:spcAft>
              <a:buClr>
                <a:srgbClr val="645CA7"/>
              </a:buClr>
              <a:buSzPts val="1200"/>
              <a:buNone/>
              <a:defRPr sz="1200">
                <a:solidFill>
                  <a:srgbClr val="645CA7"/>
                </a:solidFill>
              </a:defRPr>
            </a:lvl7pPr>
            <a:lvl8pPr lvl="7" algn="ctr" rtl="0">
              <a:lnSpc>
                <a:spcPct val="100000"/>
              </a:lnSpc>
              <a:spcBef>
                <a:spcPts val="0"/>
              </a:spcBef>
              <a:spcAft>
                <a:spcPts val="0"/>
              </a:spcAft>
              <a:buClr>
                <a:srgbClr val="645CA7"/>
              </a:buClr>
              <a:buSzPts val="1200"/>
              <a:buNone/>
              <a:defRPr sz="1200">
                <a:solidFill>
                  <a:srgbClr val="645CA7"/>
                </a:solidFill>
              </a:defRPr>
            </a:lvl8pPr>
            <a:lvl9pPr lvl="8" algn="ctr" rtl="0">
              <a:lnSpc>
                <a:spcPct val="100000"/>
              </a:lnSpc>
              <a:spcBef>
                <a:spcPts val="0"/>
              </a:spcBef>
              <a:spcAft>
                <a:spcPts val="0"/>
              </a:spcAft>
              <a:buClr>
                <a:srgbClr val="645CA7"/>
              </a:buClr>
              <a:buSzPts val="1200"/>
              <a:buNone/>
              <a:defRPr sz="1200">
                <a:solidFill>
                  <a:srgbClr val="645CA7"/>
                </a:solidFill>
              </a:defRPr>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pos="5306">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CUSTOM_1_1_1_2_1_1_1_1_1_1_1_1_1_3_2_1">
    <p:bg>
      <p:bgPr>
        <a:blipFill>
          <a:blip r:embed="rId2">
            <a:alphaModFix/>
          </a:blip>
          <a:stretch>
            <a:fillRect/>
          </a:stretch>
        </a:blipFill>
        <a:effectLst/>
      </p:bgPr>
    </p:bg>
    <p:spTree>
      <p:nvGrpSpPr>
        <p:cNvPr id="1" name="Shape 13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CUSTOM_1_1_1_2_1_1_1_1_1_1_1_1_1_3_2_1_1">
    <p:bg>
      <p:bgPr>
        <a:solidFill>
          <a:srgbClr val="AFA8D0"/>
        </a:solidFill>
        <a:effectLst/>
      </p:bgPr>
    </p:bg>
    <p:spTree>
      <p:nvGrpSpPr>
        <p:cNvPr id="1" name="Shape 138"/>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SLIDE">
  <p:cSld name="CUSTOM_1_1_1_2_1_1_1_1_1_1_1_1_1_3_1">
    <p:bg>
      <p:bgPr>
        <a:noFill/>
        <a:effectLst/>
      </p:bgPr>
    </p:bg>
    <p:spTree>
      <p:nvGrpSpPr>
        <p:cNvPr id="1" name="Shape 13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6988466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8DED91-D8F3-4D19-8B2B-4D86AD2853F9}"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E8482-1767-4A5A-9A15-D8A64312C428}" type="slidenum">
              <a:rPr lang="en-US" smtClean="0"/>
              <a:t>‹#›</a:t>
            </a:fld>
            <a:endParaRPr lang="en-US"/>
          </a:p>
        </p:txBody>
      </p:sp>
    </p:spTree>
    <p:extLst>
      <p:ext uri="{BB962C8B-B14F-4D97-AF65-F5344CB8AC3E}">
        <p14:creationId xmlns:p14="http://schemas.microsoft.com/office/powerpoint/2010/main" val="2249825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1520569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91653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709982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735307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1566421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SUBTITLE 1">
  <p:cSld name="1_TITLE + SUBTITLE 1">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95375976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FA8D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800"/>
              <a:buFont typeface="Englebert"/>
              <a:buNone/>
              <a:defRPr sz="2800">
                <a:solidFill>
                  <a:srgbClr val="FFFFFF"/>
                </a:solidFill>
                <a:latin typeface="Englebert"/>
                <a:ea typeface="Englebert"/>
                <a:cs typeface="Englebert"/>
                <a:sym typeface="Englebert"/>
              </a:defRPr>
            </a:lvl1pPr>
            <a:lvl2pPr lvl="1">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2pPr>
            <a:lvl3pPr lvl="2">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3pPr>
            <a:lvl4pPr lvl="3">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4pPr>
            <a:lvl5pPr lvl="4">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5pPr>
            <a:lvl6pPr lvl="5">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6pPr>
            <a:lvl7pPr lvl="6">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7pPr>
            <a:lvl8pPr lvl="7">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8pPr>
            <a:lvl9pPr lvl="8">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2100" rtl="0">
              <a:lnSpc>
                <a:spcPct val="115000"/>
              </a:lnSpc>
              <a:spcBef>
                <a:spcPts val="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1pPr>
            <a:lvl2pPr marL="914400" lvl="1"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2pPr>
            <a:lvl3pPr marL="1371600" lvl="2"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3pPr>
            <a:lvl4pPr marL="1828800" lvl="3"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4pPr>
            <a:lvl5pPr marL="2286000" lvl="4"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5pPr>
            <a:lvl6pPr marL="2743200" lvl="5"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6pPr>
            <a:lvl7pPr marL="3200400" lvl="6"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7pPr>
            <a:lvl8pPr marL="3657600" lvl="7"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8pPr>
            <a:lvl9pPr marL="4114800" lvl="8" indent="-292100" rtl="0">
              <a:lnSpc>
                <a:spcPct val="115000"/>
              </a:lnSpc>
              <a:spcBef>
                <a:spcPts val="1600"/>
              </a:spcBef>
              <a:spcAft>
                <a:spcPts val="160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rgbClr val="666666"/>
                </a:solidFill>
                <a:latin typeface="Roboto Slab Regular"/>
                <a:ea typeface="Roboto Slab Regular"/>
                <a:cs typeface="Roboto Slab Regular"/>
                <a:sym typeface="Roboto Slab Regular"/>
              </a:defRPr>
            </a:lvl1pPr>
            <a:lvl2pPr lvl="1" algn="r">
              <a:buNone/>
              <a:defRPr sz="1300">
                <a:solidFill>
                  <a:srgbClr val="666666"/>
                </a:solidFill>
                <a:latin typeface="Roboto Slab Regular"/>
                <a:ea typeface="Roboto Slab Regular"/>
                <a:cs typeface="Roboto Slab Regular"/>
                <a:sym typeface="Roboto Slab Regular"/>
              </a:defRPr>
            </a:lvl2pPr>
            <a:lvl3pPr lvl="2" algn="r">
              <a:buNone/>
              <a:defRPr sz="1300">
                <a:solidFill>
                  <a:srgbClr val="666666"/>
                </a:solidFill>
                <a:latin typeface="Roboto Slab Regular"/>
                <a:ea typeface="Roboto Slab Regular"/>
                <a:cs typeface="Roboto Slab Regular"/>
                <a:sym typeface="Roboto Slab Regular"/>
              </a:defRPr>
            </a:lvl3pPr>
            <a:lvl4pPr lvl="3" algn="r">
              <a:buNone/>
              <a:defRPr sz="1300">
                <a:solidFill>
                  <a:srgbClr val="666666"/>
                </a:solidFill>
                <a:latin typeface="Roboto Slab Regular"/>
                <a:ea typeface="Roboto Slab Regular"/>
                <a:cs typeface="Roboto Slab Regular"/>
                <a:sym typeface="Roboto Slab Regular"/>
              </a:defRPr>
            </a:lvl4pPr>
            <a:lvl5pPr lvl="4" algn="r">
              <a:buNone/>
              <a:defRPr sz="1300">
                <a:solidFill>
                  <a:srgbClr val="666666"/>
                </a:solidFill>
                <a:latin typeface="Roboto Slab Regular"/>
                <a:ea typeface="Roboto Slab Regular"/>
                <a:cs typeface="Roboto Slab Regular"/>
                <a:sym typeface="Roboto Slab Regular"/>
              </a:defRPr>
            </a:lvl5pPr>
            <a:lvl6pPr lvl="5" algn="r">
              <a:buNone/>
              <a:defRPr sz="1300">
                <a:solidFill>
                  <a:srgbClr val="666666"/>
                </a:solidFill>
                <a:latin typeface="Roboto Slab Regular"/>
                <a:ea typeface="Roboto Slab Regular"/>
                <a:cs typeface="Roboto Slab Regular"/>
                <a:sym typeface="Roboto Slab Regular"/>
              </a:defRPr>
            </a:lvl6pPr>
            <a:lvl7pPr lvl="6" algn="r">
              <a:buNone/>
              <a:defRPr sz="1300">
                <a:solidFill>
                  <a:srgbClr val="666666"/>
                </a:solidFill>
                <a:latin typeface="Roboto Slab Regular"/>
                <a:ea typeface="Roboto Slab Regular"/>
                <a:cs typeface="Roboto Slab Regular"/>
                <a:sym typeface="Roboto Slab Regular"/>
              </a:defRPr>
            </a:lvl7pPr>
            <a:lvl8pPr lvl="7" algn="r">
              <a:buNone/>
              <a:defRPr sz="1300">
                <a:solidFill>
                  <a:srgbClr val="666666"/>
                </a:solidFill>
                <a:latin typeface="Roboto Slab Regular"/>
                <a:ea typeface="Roboto Slab Regular"/>
                <a:cs typeface="Roboto Slab Regular"/>
                <a:sym typeface="Roboto Slab Regular"/>
              </a:defRPr>
            </a:lvl8pPr>
            <a:lvl9pPr lvl="8" algn="r">
              <a:buNone/>
              <a:defRPr sz="1300">
                <a:solidFill>
                  <a:srgbClr val="666666"/>
                </a:solidFill>
                <a:latin typeface="Roboto Slab Regular"/>
                <a:ea typeface="Roboto Slab Regular"/>
                <a:cs typeface="Roboto Slab Regular"/>
                <a:sym typeface="Roboto Slab Regular"/>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709" r:id="rId4"/>
    <p:sldLayoutId id="2147483708" r:id="rId5"/>
    <p:sldLayoutId id="2147483707" r:id="rId6"/>
    <p:sldLayoutId id="2147483706" r:id="rId7"/>
    <p:sldLayoutId id="2147483704" r:id="rId8"/>
    <p:sldLayoutId id="2147483703" r:id="rId9"/>
    <p:sldLayoutId id="2147483702" r:id="rId10"/>
    <p:sldLayoutId id="2147483701" r:id="rId11"/>
    <p:sldLayoutId id="2147483700" r:id="rId12"/>
    <p:sldLayoutId id="2147483699" r:id="rId13"/>
    <p:sldLayoutId id="2147483698" r:id="rId14"/>
    <p:sldLayoutId id="2147483697" r:id="rId15"/>
    <p:sldLayoutId id="2147483696" r:id="rId16"/>
    <p:sldLayoutId id="2147483695" r:id="rId17"/>
    <p:sldLayoutId id="2147483694" r:id="rId18"/>
    <p:sldLayoutId id="2147483693" r:id="rId19"/>
    <p:sldLayoutId id="2147483692" r:id="rId20"/>
    <p:sldLayoutId id="2147483690" r:id="rId21"/>
    <p:sldLayoutId id="2147483689" r:id="rId22"/>
    <p:sldLayoutId id="2147483688" r:id="rId23"/>
    <p:sldLayoutId id="2147483687" r:id="rId24"/>
    <p:sldLayoutId id="2147483686" r:id="rId25"/>
    <p:sldLayoutId id="2147483685" r:id="rId26"/>
    <p:sldLayoutId id="2147483684" r:id="rId27"/>
    <p:sldLayoutId id="2147483683" r:id="rId28"/>
    <p:sldLayoutId id="2147483682" r:id="rId29"/>
    <p:sldLayoutId id="2147483681" r:id="rId30"/>
    <p:sldLayoutId id="2147483680" r:id="rId31"/>
    <p:sldLayoutId id="2147483679" r:id="rId32"/>
    <p:sldLayoutId id="2147483678" r:id="rId33"/>
    <p:sldLayoutId id="2147483677" r:id="rId34"/>
    <p:sldLayoutId id="2147483676" r:id="rId35"/>
    <p:sldLayoutId id="2147483668" r:id="rId36"/>
    <p:sldLayoutId id="2147483671" r:id="rId37"/>
    <p:sldLayoutId id="2147483672" r:id="rId38"/>
    <p:sldLayoutId id="2147483673" r:id="rId39"/>
    <p:sldLayoutId id="2147483691" r:id="rId40"/>
    <p:sldLayoutId id="2147483705"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file:///C:\Program%20Files\Inknoe%20ClassPoint\Images\image_upload_without%20result_default.png" TargetMode="Externa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fif"/></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284"/>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498D3511-B5D8-4596-9C88-B0BF46F20DE5}"/>
              </a:ext>
            </a:extLst>
          </p:cNvPr>
          <p:cNvSpPr/>
          <p:nvPr/>
        </p:nvSpPr>
        <p:spPr>
          <a:xfrm>
            <a:off x="320040" y="345259"/>
            <a:ext cx="8537408" cy="4603664"/>
          </a:xfrm>
          <a:prstGeom prst="roundRect">
            <a:avLst>
              <a:gd name="adj" fmla="val 5359"/>
            </a:avLst>
          </a:prstGeom>
          <a:solidFill>
            <a:schemeClr val="lt1">
              <a:alpha val="85000"/>
            </a:schemeClr>
          </a:solidFill>
          <a:ln>
            <a:solidFill>
              <a:srgbClr val="EE6D77"/>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15" name="Rectangle 14">
            <a:extLst>
              <a:ext uri="{FF2B5EF4-FFF2-40B4-BE49-F238E27FC236}">
                <a16:creationId xmlns:a16="http://schemas.microsoft.com/office/drawing/2014/main" xmlns="" id="{E33C534B-0D73-4726-B7A7-13B636E8A688}"/>
              </a:ext>
            </a:extLst>
          </p:cNvPr>
          <p:cNvSpPr/>
          <p:nvPr/>
        </p:nvSpPr>
        <p:spPr>
          <a:xfrm>
            <a:off x="3057525" y="460889"/>
            <a:ext cx="3028950"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KHỞI ĐỘNG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8" name="Google Shape;187;p33">
            <a:extLst>
              <a:ext uri="{FF2B5EF4-FFF2-40B4-BE49-F238E27FC236}">
                <a16:creationId xmlns:a16="http://schemas.microsoft.com/office/drawing/2014/main" xmlns="" id="{B07E73FB-4A98-4606-98D1-8BCE35A2E672}"/>
              </a:ext>
            </a:extLst>
          </p:cNvPr>
          <p:cNvPicPr preferRelativeResize="0"/>
          <p:nvPr/>
        </p:nvPicPr>
        <p:blipFill rotWithShape="1">
          <a:blip r:embed="rId3">
            <a:alphaModFix/>
          </a:blip>
          <a:srcRect l="9904" r="9896"/>
          <a:stretch/>
        </p:blipFill>
        <p:spPr>
          <a:xfrm>
            <a:off x="2446300" y="20945"/>
            <a:ext cx="1265393" cy="985838"/>
          </a:xfrm>
          <a:prstGeom prst="rect">
            <a:avLst/>
          </a:prstGeom>
          <a:noFill/>
          <a:ln>
            <a:noFill/>
          </a:ln>
        </p:spPr>
      </p:pic>
      <p:grpSp>
        <p:nvGrpSpPr>
          <p:cNvPr id="2" name="Group 1">
            <a:extLst>
              <a:ext uri="{FF2B5EF4-FFF2-40B4-BE49-F238E27FC236}">
                <a16:creationId xmlns:a16="http://schemas.microsoft.com/office/drawing/2014/main" xmlns="" id="{B0046E0E-84A4-4816-AB86-0A8FE8215336}"/>
              </a:ext>
            </a:extLst>
          </p:cNvPr>
          <p:cNvGrpSpPr/>
          <p:nvPr/>
        </p:nvGrpSpPr>
        <p:grpSpPr>
          <a:xfrm>
            <a:off x="909320" y="1122413"/>
            <a:ext cx="4708173" cy="460889"/>
            <a:chOff x="886460" y="1092411"/>
            <a:chExt cx="4708173" cy="460889"/>
          </a:xfrm>
        </p:grpSpPr>
        <p:sp>
          <p:nvSpPr>
            <p:cNvPr id="3" name="TextBox 2">
              <a:extLst>
                <a:ext uri="{FF2B5EF4-FFF2-40B4-BE49-F238E27FC236}">
                  <a16:creationId xmlns:a16="http://schemas.microsoft.com/office/drawing/2014/main" xmlns="" id="{6A893E20-E967-4FDA-8D5E-26E5A87F472B}"/>
                </a:ext>
              </a:extLst>
            </p:cNvPr>
            <p:cNvSpPr txBox="1"/>
            <p:nvPr/>
          </p:nvSpPr>
          <p:spPr>
            <a:xfrm>
              <a:off x="1328722" y="1122413"/>
              <a:ext cx="4265911" cy="430887"/>
            </a:xfrm>
            <a:prstGeom prst="rect">
              <a:avLst/>
            </a:prstGeom>
            <a:noFill/>
          </p:spPr>
          <p:txBody>
            <a:bodyPr wrap="none" rtlCol="0">
              <a:spAutoFit/>
            </a:bodyPr>
            <a:lstStyle/>
            <a:p>
              <a:r>
                <a:rPr lang="en-US" sz="2200" b="1" dirty="0" err="1">
                  <a:latin typeface="Cambria" panose="02040503050406030204" pitchFamily="18" charset="0"/>
                  <a:ea typeface="Cambria" panose="02040503050406030204" pitchFamily="18" charset="0"/>
                </a:rPr>
                <a:t>Nêu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cấu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tạo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bài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cảnh</a:t>
              </a:r>
              <a:r>
                <a:rPr lang="en-US" sz="2200" b="1" dirty="0">
                  <a:latin typeface="Cambria" panose="02040503050406030204" pitchFamily="18" charset="0"/>
                  <a:ea typeface="Cambria" panose="02040503050406030204" pitchFamily="18" charset="0"/>
                </a:rPr>
                <a:t>.</a:t>
              </a:r>
            </a:p>
          </p:txBody>
        </p:sp>
        <p:pic>
          <p:nvPicPr>
            <p:cNvPr id="1026" name="Picture 2" descr="Cartoon 1 Number, Five For Friday Time Beach Sand - Number 1 Clipart, HD  Png Download - kindpng">
              <a:extLst>
                <a:ext uri="{FF2B5EF4-FFF2-40B4-BE49-F238E27FC236}">
                  <a16:creationId xmlns:a16="http://schemas.microsoft.com/office/drawing/2014/main" xmlns="" id="{7035171F-1243-4832-B0B1-58DFDB7776F1}"/>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86460" y="1092411"/>
              <a:ext cx="316363" cy="460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xmlns="" id="{99FD1D0E-564C-47AC-863D-FD6659C44445}"/>
              </a:ext>
            </a:extLst>
          </p:cNvPr>
          <p:cNvGrpSpPr/>
          <p:nvPr/>
        </p:nvGrpSpPr>
        <p:grpSpPr>
          <a:xfrm>
            <a:off x="764606" y="1792114"/>
            <a:ext cx="5683243" cy="568342"/>
            <a:chOff x="764606" y="1792114"/>
            <a:chExt cx="5683243" cy="568342"/>
          </a:xfrm>
        </p:grpSpPr>
        <p:sp>
          <p:nvSpPr>
            <p:cNvPr id="20" name="TextBox 19">
              <a:extLst>
                <a:ext uri="{FF2B5EF4-FFF2-40B4-BE49-F238E27FC236}">
                  <a16:creationId xmlns:a16="http://schemas.microsoft.com/office/drawing/2014/main" xmlns="" id="{834C9055-262D-47AD-AE8A-E2CB67C40191}"/>
                </a:ext>
              </a:extLst>
            </p:cNvPr>
            <p:cNvSpPr txBox="1"/>
            <p:nvPr/>
          </p:nvSpPr>
          <p:spPr>
            <a:xfrm>
              <a:off x="1351582" y="1813939"/>
              <a:ext cx="5096267" cy="430887"/>
            </a:xfrm>
            <a:prstGeom prst="rect">
              <a:avLst/>
            </a:prstGeom>
            <a:noFill/>
          </p:spPr>
          <p:txBody>
            <a:bodyPr wrap="none" rtlCol="0">
              <a:spAutoFit/>
            </a:bodyPr>
            <a:lstStyle/>
            <a:p>
              <a:r>
                <a:rPr lang="en-US" sz="2200" b="1" dirty="0" err="1">
                  <a:latin typeface="Cambria" panose="02040503050406030204" pitchFamily="18" charset="0"/>
                  <a:ea typeface="Cambria" panose="02040503050406030204" pitchFamily="18" charset="0"/>
                </a:rPr>
                <a:t>Những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hình</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ảnh</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sau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chụp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cảnh</a:t>
              </a:r>
              <a:r>
                <a:rPr lang="en-US" sz="2200" b="1" dirty="0">
                  <a:latin typeface="Cambria" panose="02040503050406030204" pitchFamily="18" charset="0"/>
                  <a:ea typeface="Cambria" panose="02040503050406030204" pitchFamily="18" charset="0"/>
                </a:rPr>
                <a:t> ở </a:t>
              </a:r>
              <a:r>
                <a:rPr lang="en-US" sz="2200" b="1" dirty="0" err="1">
                  <a:latin typeface="Cambria" panose="02040503050406030204" pitchFamily="18" charset="0"/>
                  <a:ea typeface="Cambria" panose="02040503050406030204" pitchFamily="18" charset="0"/>
                </a:rPr>
                <a:t>đâu</a:t>
              </a:r>
              <a:r>
                <a:rPr lang="en-US" sz="2200" b="1" dirty="0">
                  <a:latin typeface="Cambria" panose="02040503050406030204" pitchFamily="18" charset="0"/>
                  <a:ea typeface="Cambria" panose="02040503050406030204" pitchFamily="18" charset="0"/>
                </a:rPr>
                <a:t>?</a:t>
              </a:r>
            </a:p>
          </p:txBody>
        </p:sp>
        <p:pic>
          <p:nvPicPr>
            <p:cNvPr id="1028" name="Picture 4" descr="Colored page Number 2 painted by asas">
              <a:extLst>
                <a:ext uri="{FF2B5EF4-FFF2-40B4-BE49-F238E27FC236}">
                  <a16:creationId xmlns:a16="http://schemas.microsoft.com/office/drawing/2014/main" xmlns="" id="{1C9E98CF-27C5-40A5-881F-BC401F4CB0E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4606" y="1792114"/>
              <a:ext cx="725542" cy="568342"/>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xmlns="" id="{56D6682C-3A66-434C-966A-029BB917D85F}"/>
              </a:ext>
            </a:extLst>
          </p:cNvPr>
          <p:cNvPicPr>
            <a:picLocks noChangeAspect="1"/>
          </p:cNvPicPr>
          <p:nvPr/>
        </p:nvPicPr>
        <p:blipFill rotWithShape="1">
          <a:blip r:embed="rId6"/>
          <a:srcRect t="7676" b="1"/>
          <a:stretch/>
        </p:blipFill>
        <p:spPr>
          <a:xfrm>
            <a:off x="630056" y="2591093"/>
            <a:ext cx="2573202" cy="1336317"/>
          </a:xfrm>
          <a:prstGeom prst="rect">
            <a:avLst/>
          </a:prstGeom>
        </p:spPr>
      </p:pic>
      <p:pic>
        <p:nvPicPr>
          <p:cNvPr id="7" name="Picture 6">
            <a:extLst>
              <a:ext uri="{FF2B5EF4-FFF2-40B4-BE49-F238E27FC236}">
                <a16:creationId xmlns:a16="http://schemas.microsoft.com/office/drawing/2014/main" xmlns="" id="{76D76DC4-82DD-47B4-A093-5DF09CD47775}"/>
              </a:ext>
            </a:extLst>
          </p:cNvPr>
          <p:cNvPicPr>
            <a:picLocks noChangeAspect="1"/>
          </p:cNvPicPr>
          <p:nvPr/>
        </p:nvPicPr>
        <p:blipFill>
          <a:blip r:embed="rId7"/>
          <a:stretch>
            <a:fillRect/>
          </a:stretch>
        </p:blipFill>
        <p:spPr>
          <a:xfrm>
            <a:off x="3457151" y="2591093"/>
            <a:ext cx="2573202" cy="1346910"/>
          </a:xfrm>
          <a:prstGeom prst="rect">
            <a:avLst/>
          </a:prstGeom>
        </p:spPr>
      </p:pic>
      <p:pic>
        <p:nvPicPr>
          <p:cNvPr id="8" name="Picture 7">
            <a:extLst>
              <a:ext uri="{FF2B5EF4-FFF2-40B4-BE49-F238E27FC236}">
                <a16:creationId xmlns:a16="http://schemas.microsoft.com/office/drawing/2014/main" xmlns="" id="{9673CCED-D5C8-4670-8996-DF3ECD4EB8C7}"/>
              </a:ext>
            </a:extLst>
          </p:cNvPr>
          <p:cNvPicPr>
            <a:picLocks noChangeAspect="1"/>
          </p:cNvPicPr>
          <p:nvPr/>
        </p:nvPicPr>
        <p:blipFill>
          <a:blip r:embed="rId8"/>
          <a:stretch>
            <a:fillRect/>
          </a:stretch>
        </p:blipFill>
        <p:spPr>
          <a:xfrm>
            <a:off x="6270864" y="2591471"/>
            <a:ext cx="2243080" cy="1346532"/>
          </a:xfrm>
          <a:prstGeom prst="rect">
            <a:avLst/>
          </a:prstGeom>
        </p:spPr>
      </p:pic>
      <p:sp>
        <p:nvSpPr>
          <p:cNvPr id="9" name="TextBox 8">
            <a:extLst>
              <a:ext uri="{FF2B5EF4-FFF2-40B4-BE49-F238E27FC236}">
                <a16:creationId xmlns:a16="http://schemas.microsoft.com/office/drawing/2014/main" xmlns="" id="{3D53862E-CE97-4A03-B346-6C0C8BFF7B8B}"/>
              </a:ext>
            </a:extLst>
          </p:cNvPr>
          <p:cNvSpPr txBox="1"/>
          <p:nvPr/>
        </p:nvSpPr>
        <p:spPr>
          <a:xfrm>
            <a:off x="1062096" y="3991085"/>
            <a:ext cx="1709122" cy="369332"/>
          </a:xfrm>
          <a:prstGeom prst="rect">
            <a:avLst/>
          </a:prstGeom>
          <a:noFill/>
        </p:spPr>
        <p:txBody>
          <a:bodyPr wrap="none" rtlCol="0">
            <a:spAutoFit/>
          </a:bodyPr>
          <a:lstStyle/>
          <a:p>
            <a:r>
              <a:rPr lang="en-US" sz="1800" i="1" dirty="0" err="1">
                <a:latin typeface="Cambria" panose="02040503050406030204" pitchFamily="18" charset="0"/>
                <a:ea typeface="Cambria" panose="02040503050406030204" pitchFamily="18" charset="0"/>
              </a:rPr>
              <a:t>Biển</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Nha</a:t>
            </a:r>
            <a:r>
              <a:rPr lang="en-US" sz="1800" i="1" dirty="0">
                <a:latin typeface="Cambria" panose="02040503050406030204" pitchFamily="18" charset="0"/>
                <a:ea typeface="Cambria" panose="02040503050406030204" pitchFamily="18" charset="0"/>
              </a:rPr>
              <a:t> Trang</a:t>
            </a:r>
          </a:p>
        </p:txBody>
      </p:sp>
      <p:sp>
        <p:nvSpPr>
          <p:cNvPr id="28" name="TextBox 27">
            <a:extLst>
              <a:ext uri="{FF2B5EF4-FFF2-40B4-BE49-F238E27FC236}">
                <a16:creationId xmlns:a16="http://schemas.microsoft.com/office/drawing/2014/main" xmlns="" id="{303F6DA5-8042-40D7-B80B-4B79A083BE86}"/>
              </a:ext>
            </a:extLst>
          </p:cNvPr>
          <p:cNvSpPr txBox="1"/>
          <p:nvPr/>
        </p:nvSpPr>
        <p:spPr>
          <a:xfrm>
            <a:off x="4132847" y="3943385"/>
            <a:ext cx="1221809" cy="369332"/>
          </a:xfrm>
          <a:prstGeom prst="rect">
            <a:avLst/>
          </a:prstGeom>
          <a:noFill/>
        </p:spPr>
        <p:txBody>
          <a:bodyPr wrap="none" rtlCol="0">
            <a:spAutoFit/>
          </a:bodyPr>
          <a:lstStyle/>
          <a:p>
            <a:r>
              <a:rPr lang="en-US" sz="1800" i="1" dirty="0" err="1">
                <a:latin typeface="Cambria" panose="02040503050406030204" pitchFamily="18" charset="0"/>
                <a:ea typeface="Cambria" panose="02040503050406030204" pitchFamily="18" charset="0"/>
              </a:rPr>
              <a:t>Sông</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Hồng</a:t>
            </a:r>
            <a:endParaRPr lang="en-US" sz="1800" i="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xmlns="" id="{4FD6010A-2105-4E42-8FF2-8567711038B7}"/>
              </a:ext>
            </a:extLst>
          </p:cNvPr>
          <p:cNvSpPr txBox="1"/>
          <p:nvPr/>
        </p:nvSpPr>
        <p:spPr>
          <a:xfrm>
            <a:off x="6022049" y="3943385"/>
            <a:ext cx="2773516" cy="369332"/>
          </a:xfrm>
          <a:prstGeom prst="rect">
            <a:avLst/>
          </a:prstGeom>
          <a:noFill/>
        </p:spPr>
        <p:txBody>
          <a:bodyPr wrap="none" rtlCol="0">
            <a:spAutoFit/>
          </a:bodyPr>
          <a:lstStyle/>
          <a:p>
            <a:r>
              <a:rPr lang="en-US" sz="1800" i="1" dirty="0" err="1">
                <a:latin typeface="Cambria" panose="02040503050406030204" pitchFamily="18" charset="0"/>
                <a:ea typeface="Cambria" panose="02040503050406030204" pitchFamily="18" charset="0"/>
              </a:rPr>
              <a:t>Kênh</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Nhiêu</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Lộc</a:t>
            </a:r>
            <a:r>
              <a:rPr lang="en-US" sz="1800" i="1" dirty="0">
                <a:latin typeface="Cambria" panose="02040503050406030204" pitchFamily="18" charset="0"/>
                <a:ea typeface="Cambria" panose="02040503050406030204" pitchFamily="18" charset="0"/>
              </a:rPr>
              <a:t> – </a:t>
            </a:r>
            <a:r>
              <a:rPr lang="en-US" sz="1800" i="1" dirty="0" err="1">
                <a:latin typeface="Cambria" panose="02040503050406030204" pitchFamily="18" charset="0"/>
                <a:ea typeface="Cambria" panose="02040503050406030204" pitchFamily="18" charset="0"/>
              </a:rPr>
              <a:t>Thị</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Nghè</a:t>
            </a:r>
            <a:endParaRPr lang="en-US" sz="1800" i="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xmlns=""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xmlns=""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xmlns=""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a16="http://schemas.microsoft.com/office/drawing/2014/main" xmlns=""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xmlns=""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Con kênh được quan sát vào thời điểm nào trong ngày</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xmlns="" id="{E72E9202-3178-40BC-AC82-F2AE47898B26}"/>
              </a:ext>
            </a:extLst>
          </p:cNvPr>
          <p:cNvSpPr txBox="1"/>
          <p:nvPr/>
        </p:nvSpPr>
        <p:spPr>
          <a:xfrm>
            <a:off x="570375" y="3413271"/>
            <a:ext cx="8187696" cy="915251"/>
          </a:xfrm>
          <a:prstGeom prst="rect">
            <a:avLst/>
          </a:prstGeom>
          <a:noFill/>
        </p:spPr>
        <p:txBody>
          <a:bodyPr wrap="square">
            <a:spAutoFit/>
          </a:bodyPr>
          <a:lstStyle/>
          <a:p>
            <a:pPr algn="just">
              <a:lnSpc>
                <a:spcPct val="150000"/>
              </a:lnSpc>
            </a:pPr>
            <a:r>
              <a:rPr lang="vi-VN" sz="1900" dirty="0">
                <a:latin typeface="Cambria" panose="02040503050406030204" pitchFamily="18" charset="0"/>
                <a:ea typeface="Cambria" panose="02040503050406030204" pitchFamily="18" charset="0"/>
              </a:rPr>
              <a:t>Con kênh được quan sát vào mọi thời điểm trong ngày: suốt ngày, từ lúc mặt trời mọc đến lúc mặt trời lặn, buổi sáng, giữa trưa, lúc trời chiều.</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727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xmlns=""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xmlns=""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xmlns=""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a16="http://schemas.microsoft.com/office/drawing/2014/main" xmlns=""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xmlns=""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nhận</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ra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đặc</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con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kênh</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yếu</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giác</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E72E9202-3178-40BC-AC82-F2AE47898B26}"/>
              </a:ext>
            </a:extLst>
          </p:cNvPr>
          <p:cNvSpPr txBox="1"/>
          <p:nvPr/>
        </p:nvSpPr>
        <p:spPr>
          <a:xfrm>
            <a:off x="570375" y="3413271"/>
            <a:ext cx="8187696" cy="1353832"/>
          </a:xfrm>
          <a:prstGeom prst="rect">
            <a:avLst/>
          </a:prstGeom>
          <a:noFill/>
        </p:spPr>
        <p:txBody>
          <a:bodyPr wrap="square">
            <a:spAutoFit/>
          </a:bodyPr>
          <a:lstStyle/>
          <a:p>
            <a:pPr algn="just">
              <a:lnSpc>
                <a:spcPct val="150000"/>
              </a:lnSpc>
            </a:pPr>
            <a:r>
              <a:rPr lang="vi-VN" sz="1900" b="1" dirty="0">
                <a:latin typeface="Cambria" panose="02040503050406030204" pitchFamily="18" charset="0"/>
                <a:ea typeface="Cambria" panose="02040503050406030204" pitchFamily="18" charset="0"/>
              </a:rPr>
              <a:t>Bằng thị giác</a:t>
            </a:r>
            <a:r>
              <a:rPr lang="en-US" sz="1900" b="1"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thấy nắng đổ lửa xuống mặt đất bốn bề trống huếch trống hoác; thấy màu sắc của con kênh biến đổi </a:t>
            </a:r>
            <a:r>
              <a:rPr lang="en-US" sz="1900" dirty="0" err="1">
                <a:latin typeface="Cambria" panose="02040503050406030204" pitchFamily="18" charset="0"/>
                <a:ea typeface="Cambria" panose="02040503050406030204" pitchFamily="18" charset="0"/>
              </a:rPr>
              <a:t>theo</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thời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gian</a:t>
            </a:r>
            <a:endParaRPr lang="en-US" sz="1900" dirty="0">
              <a:latin typeface="Cambria" panose="02040503050406030204" pitchFamily="18" charset="0"/>
              <a:ea typeface="Cambria" panose="02040503050406030204" pitchFamily="18" charset="0"/>
            </a:endParaRPr>
          </a:p>
          <a:p>
            <a:pPr algn="just">
              <a:lnSpc>
                <a:spcPct val="150000"/>
              </a:lnSpc>
            </a:pPr>
            <a:r>
              <a:rPr lang="en-US" sz="1900" b="1" dirty="0" err="1">
                <a:latin typeface="Cambria" panose="02040503050406030204" pitchFamily="18" charset="0"/>
                <a:ea typeface="Cambria" panose="02040503050406030204" pitchFamily="18" charset="0"/>
              </a:rPr>
              <a:t>Bằng</a:t>
            </a:r>
            <a:r>
              <a:rPr lang="en-US" sz="1900" b="1" dirty="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xúc giác</a:t>
            </a:r>
            <a:r>
              <a:rPr lang="en-US" sz="1900" b="1" dirty="0">
                <a:latin typeface="Cambria" panose="02040503050406030204" pitchFamily="18" charset="0"/>
                <a:ea typeface="Cambria" panose="02040503050406030204" pitchFamily="18" charset="0"/>
              </a:rPr>
              <a:t>:</a:t>
            </a:r>
            <a:r>
              <a:rPr lang="vi-VN" sz="1900" b="1"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thấy nắng nóng như đổ lửa.</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616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xmlns=""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xmlns=""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xmlns=""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a16="http://schemas.microsoft.com/office/drawing/2014/main" xmlns=""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xmlns=""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Nêu</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dụng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liên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tưởng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miêu</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con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kênh</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E72E9202-3178-40BC-AC82-F2AE47898B26}"/>
              </a:ext>
            </a:extLst>
          </p:cNvPr>
          <p:cNvSpPr txBox="1"/>
          <p:nvPr/>
        </p:nvSpPr>
        <p:spPr>
          <a:xfrm>
            <a:off x="455446" y="3365376"/>
            <a:ext cx="8465270" cy="677108"/>
          </a:xfrm>
          <a:prstGeom prst="rect">
            <a:avLst/>
          </a:prstGeom>
          <a:noFill/>
        </p:spPr>
        <p:txBody>
          <a:bodyPr wrap="square">
            <a:spAutoFit/>
          </a:bodyPr>
          <a:lstStyle/>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Tác giả liên tưởng</a:t>
            </a:r>
            <a:r>
              <a:rPr lang="en-US" sz="1900" dirty="0">
                <a:latin typeface="Cambria" panose="02040503050406030204" pitchFamily="18" charset="0"/>
                <a:ea typeface="Cambria" panose="02040503050406030204" pitchFamily="18" charset="0"/>
              </a:rPr>
              <a:t>:</a:t>
            </a:r>
            <a:r>
              <a:rPr lang="vi-VN" sz="1900" dirty="0">
                <a:latin typeface="Cambria" panose="02040503050406030204" pitchFamily="18" charset="0"/>
                <a:ea typeface="Cambria" panose="02040503050406030204" pitchFamily="18" charset="0"/>
              </a:rPr>
              <a:t> nắng như đổ lửa, con kênh khi phơn phớt màu đào, khi hoá thành dòng thuỷ ngân cuồn cuộn, lúc biến thành con suối lửa. </a:t>
            </a:r>
            <a:endParaRPr lang="en-US" sz="19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A813867D-FD8D-483A-865F-565188D6C655}"/>
              </a:ext>
            </a:extLst>
          </p:cNvPr>
          <p:cNvSpPr txBox="1"/>
          <p:nvPr/>
        </p:nvSpPr>
        <p:spPr>
          <a:xfrm>
            <a:off x="455445" y="4062579"/>
            <a:ext cx="8302625" cy="6771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1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Những liên tưởng giúp người đọc hình dung được cái nắng nóng dữ dội ở nơi có con kênh Mặt Trời; làm cho cảnh vật sinh động, ấn tượng với người đọc hơn.</a:t>
            </a:r>
            <a:endParaRPr kumimoji="0" lang="en-US" sz="1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84177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4B28A0F-2D51-42F7-89BA-47C7B8CB96A3}"/>
              </a:ext>
            </a:extLst>
          </p:cNvPr>
          <p:cNvSpPr/>
          <p:nvPr/>
        </p:nvSpPr>
        <p:spPr>
          <a:xfrm>
            <a:off x="223284" y="188259"/>
            <a:ext cx="8739963" cy="477714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20" name="Group 19">
            <a:extLst>
              <a:ext uri="{FF2B5EF4-FFF2-40B4-BE49-F238E27FC236}">
                <a16:creationId xmlns:a16="http://schemas.microsoft.com/office/drawing/2014/main" xmlns="" id="{84536575-D38C-468C-A57B-808864218447}"/>
              </a:ext>
            </a:extLst>
          </p:cNvPr>
          <p:cNvGrpSpPr/>
          <p:nvPr/>
        </p:nvGrpSpPr>
        <p:grpSpPr>
          <a:xfrm>
            <a:off x="457200" y="334830"/>
            <a:ext cx="3576918" cy="2103047"/>
            <a:chOff x="457200" y="334830"/>
            <a:chExt cx="3576918" cy="2103047"/>
          </a:xfrm>
        </p:grpSpPr>
        <p:pic>
          <p:nvPicPr>
            <p:cNvPr id="2" name="Picture 1">
              <a:extLst>
                <a:ext uri="{FF2B5EF4-FFF2-40B4-BE49-F238E27FC236}">
                  <a16:creationId xmlns:a16="http://schemas.microsoft.com/office/drawing/2014/main" xmlns="" id="{F7ECF5B9-7D71-44EC-9122-ECB3783FFCF2}"/>
                </a:ext>
              </a:extLst>
            </p:cNvPr>
            <p:cNvPicPr>
              <a:picLocks noChangeAspect="1"/>
            </p:cNvPicPr>
            <p:nvPr/>
          </p:nvPicPr>
          <p:blipFill>
            <a:blip r:embed="rId3"/>
            <a:stretch>
              <a:fillRect/>
            </a:stretch>
          </p:blipFill>
          <p:spPr>
            <a:xfrm>
              <a:off x="737835" y="334830"/>
              <a:ext cx="2935941" cy="1731746"/>
            </a:xfrm>
            <a:prstGeom prst="rect">
              <a:avLst/>
            </a:prstGeom>
          </p:spPr>
        </p:pic>
        <p:sp>
          <p:nvSpPr>
            <p:cNvPr id="17" name="TextBox 16">
              <a:extLst>
                <a:ext uri="{FF2B5EF4-FFF2-40B4-BE49-F238E27FC236}">
                  <a16:creationId xmlns:a16="http://schemas.microsoft.com/office/drawing/2014/main" xmlns="" id="{9B4F77E7-D9D7-4F27-9672-039E8884A27D}"/>
                </a:ext>
              </a:extLst>
            </p:cNvPr>
            <p:cNvSpPr txBox="1"/>
            <p:nvPr/>
          </p:nvSpPr>
          <p:spPr>
            <a:xfrm>
              <a:off x="457200" y="2099323"/>
              <a:ext cx="3576918"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Buổi sáng, con kênh phơn phớt màu đào</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a:t>
              </a:r>
              <a:endParaRPr lang="en-US" sz="1100" i="1" dirty="0">
                <a:solidFill>
                  <a:schemeClr val="tx1"/>
                </a:solidFill>
              </a:endParaRPr>
            </a:p>
          </p:txBody>
        </p:sp>
      </p:grpSp>
      <p:grpSp>
        <p:nvGrpSpPr>
          <p:cNvPr id="21" name="Group 20">
            <a:extLst>
              <a:ext uri="{FF2B5EF4-FFF2-40B4-BE49-F238E27FC236}">
                <a16:creationId xmlns:a16="http://schemas.microsoft.com/office/drawing/2014/main" xmlns="" id="{B2AA25D9-1364-4261-8D5B-D7B3375AD7E6}"/>
              </a:ext>
            </a:extLst>
          </p:cNvPr>
          <p:cNvGrpSpPr/>
          <p:nvPr/>
        </p:nvGrpSpPr>
        <p:grpSpPr>
          <a:xfrm>
            <a:off x="4569811" y="334830"/>
            <a:ext cx="4572000" cy="2099905"/>
            <a:chOff x="4569811" y="334830"/>
            <a:chExt cx="4572000" cy="2099905"/>
          </a:xfrm>
        </p:grpSpPr>
        <p:pic>
          <p:nvPicPr>
            <p:cNvPr id="7" name="Picture 6">
              <a:extLst>
                <a:ext uri="{FF2B5EF4-FFF2-40B4-BE49-F238E27FC236}">
                  <a16:creationId xmlns:a16="http://schemas.microsoft.com/office/drawing/2014/main" xmlns="" id="{EB23A573-4685-4321-9B7C-AF50993EB8CC}"/>
                </a:ext>
              </a:extLst>
            </p:cNvPr>
            <p:cNvPicPr>
              <a:picLocks noChangeAspect="1"/>
            </p:cNvPicPr>
            <p:nvPr/>
          </p:nvPicPr>
          <p:blipFill rotWithShape="1">
            <a:blip r:embed="rId4"/>
            <a:srcRect t="21160" r="-880"/>
            <a:stretch/>
          </p:blipFill>
          <p:spPr>
            <a:xfrm>
              <a:off x="5169601" y="334830"/>
              <a:ext cx="2956952" cy="1731746"/>
            </a:xfrm>
            <a:prstGeom prst="rect">
              <a:avLst/>
            </a:prstGeom>
          </p:spPr>
        </p:pic>
        <p:sp>
          <p:nvSpPr>
            <p:cNvPr id="18" name="TextBox 17">
              <a:extLst>
                <a:ext uri="{FF2B5EF4-FFF2-40B4-BE49-F238E27FC236}">
                  <a16:creationId xmlns:a16="http://schemas.microsoft.com/office/drawing/2014/main" xmlns="" id="{18A344A9-0BFF-449C-B247-FD96D2C0C949}"/>
                </a:ext>
              </a:extLst>
            </p:cNvPr>
            <p:cNvSpPr txBox="1"/>
            <p:nvPr/>
          </p:nvSpPr>
          <p:spPr>
            <a:xfrm>
              <a:off x="4569811" y="2096181"/>
              <a:ext cx="4572000" cy="338554"/>
            </a:xfrm>
            <a:prstGeom prst="rect">
              <a:avLst/>
            </a:prstGeom>
            <a:noFill/>
          </p:spPr>
          <p:txBody>
            <a:bodyPr wrap="square">
              <a:spAutoFit/>
            </a:bodyPr>
            <a:lstStyle/>
            <a:p>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G</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iữa trưa</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kênh</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hoá</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ra một dòng thuỷ ngân</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endParaRPr lang="en-US" sz="1100" i="1" dirty="0">
                <a:solidFill>
                  <a:schemeClr val="tx1"/>
                </a:solidFill>
              </a:endParaRPr>
            </a:p>
          </p:txBody>
        </p:sp>
      </p:grpSp>
      <p:grpSp>
        <p:nvGrpSpPr>
          <p:cNvPr id="22" name="Group 21">
            <a:extLst>
              <a:ext uri="{FF2B5EF4-FFF2-40B4-BE49-F238E27FC236}">
                <a16:creationId xmlns:a16="http://schemas.microsoft.com/office/drawing/2014/main" xmlns="" id="{B7D58563-3F58-442B-B213-D2F399E5CD21}"/>
              </a:ext>
            </a:extLst>
          </p:cNvPr>
          <p:cNvGrpSpPr/>
          <p:nvPr/>
        </p:nvGrpSpPr>
        <p:grpSpPr>
          <a:xfrm>
            <a:off x="2651364" y="2829608"/>
            <a:ext cx="4572000" cy="2109400"/>
            <a:chOff x="2651364" y="2829608"/>
            <a:chExt cx="4572000" cy="2109400"/>
          </a:xfrm>
        </p:grpSpPr>
        <p:pic>
          <p:nvPicPr>
            <p:cNvPr id="3" name="Picture 2">
              <a:extLst>
                <a:ext uri="{FF2B5EF4-FFF2-40B4-BE49-F238E27FC236}">
                  <a16:creationId xmlns:a16="http://schemas.microsoft.com/office/drawing/2014/main" xmlns="" id="{CAE36675-F358-45F2-AF16-BBFD46D92EC9}"/>
                </a:ext>
              </a:extLst>
            </p:cNvPr>
            <p:cNvPicPr>
              <a:picLocks noChangeAspect="1"/>
            </p:cNvPicPr>
            <p:nvPr/>
          </p:nvPicPr>
          <p:blipFill>
            <a:blip r:embed="rId5"/>
            <a:stretch>
              <a:fillRect/>
            </a:stretch>
          </p:blipFill>
          <p:spPr>
            <a:xfrm>
              <a:off x="3181803" y="2829608"/>
              <a:ext cx="3075507" cy="1731747"/>
            </a:xfrm>
            <a:prstGeom prst="rect">
              <a:avLst/>
            </a:prstGeom>
          </p:spPr>
        </p:pic>
        <p:sp>
          <p:nvSpPr>
            <p:cNvPr id="19" name="TextBox 18">
              <a:extLst>
                <a:ext uri="{FF2B5EF4-FFF2-40B4-BE49-F238E27FC236}">
                  <a16:creationId xmlns:a16="http://schemas.microsoft.com/office/drawing/2014/main" xmlns="" id="{817E63E2-7F71-4DFE-AE16-4CA24F55F155}"/>
                </a:ext>
              </a:extLst>
            </p:cNvPr>
            <p:cNvSpPr txBox="1"/>
            <p:nvPr/>
          </p:nvSpPr>
          <p:spPr>
            <a:xfrm>
              <a:off x="2651364" y="4600454"/>
              <a:ext cx="4572000" cy="338554"/>
            </a:xfrm>
            <a:prstGeom prst="rect">
              <a:avLst/>
            </a:prstGeom>
            <a:noFill/>
          </p:spPr>
          <p:txBody>
            <a:bodyPr wrap="square">
              <a:spAutoFit/>
            </a:bodyPr>
            <a:lstStyle/>
            <a:p>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kênh</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biến</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thành</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một</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suối</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lửa</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lúc</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trời</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chiều</a:t>
              </a:r>
              <a:endParaRPr lang="en-US" sz="1100" i="1" dirty="0">
                <a:solidFill>
                  <a:schemeClr val="tx1"/>
                </a:solidFill>
              </a:endParaRPr>
            </a:p>
          </p:txBody>
        </p:sp>
      </p:grpSp>
    </p:spTree>
    <p:extLst>
      <p:ext uri="{BB962C8B-B14F-4D97-AF65-F5344CB8AC3E}">
        <p14:creationId xmlns:p14="http://schemas.microsoft.com/office/powerpoint/2010/main" val="25289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xmlns="" id="{A911A615-788F-41EA-9D6E-24ED213582D3}"/>
              </a:ext>
            </a:extLst>
          </p:cNvPr>
          <p:cNvSpPr/>
          <p:nvPr/>
        </p:nvSpPr>
        <p:spPr>
          <a:xfrm>
            <a:off x="890503" y="178096"/>
            <a:ext cx="7863532" cy="1196361"/>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5216D9B-DE7F-4E58-811C-1C19E5D30B8A}"/>
              </a:ext>
            </a:extLst>
          </p:cNvPr>
          <p:cNvGrpSpPr/>
          <p:nvPr/>
        </p:nvGrpSpPr>
        <p:grpSpPr>
          <a:xfrm>
            <a:off x="127649" y="-22815"/>
            <a:ext cx="8626385" cy="1691643"/>
            <a:chOff x="-180345" y="227423"/>
            <a:chExt cx="8626385" cy="1691643"/>
          </a:xfrm>
        </p:grpSpPr>
        <p:sp>
          <p:nvSpPr>
            <p:cNvPr id="13" name="Rectangle 12">
              <a:extLst>
                <a:ext uri="{FF2B5EF4-FFF2-40B4-BE49-F238E27FC236}">
                  <a16:creationId xmlns:a16="http://schemas.microsoft.com/office/drawing/2014/main" xmlns="" id="{E0330586-932C-42E3-9932-D210323B8C36}"/>
                </a:ext>
              </a:extLst>
            </p:cNvPr>
            <p:cNvSpPr/>
            <p:nvPr/>
          </p:nvSpPr>
          <p:spPr>
            <a:xfrm>
              <a:off x="995739" y="472516"/>
              <a:ext cx="7450301" cy="144655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2.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Dựa vào kết quả quan sát của mình, em hãy </a:t>
              </a: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lập dàn ý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 văn miêu tả một </a:t>
              </a: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cảnh sông nước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a:t>
              </a:r>
              <a:r>
                <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m</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ột vùng biển, một dòng sông, một con suối hay một hồ nước).</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xmlns="" id="{B57D4D1A-2EA6-4485-A058-9A1C2D5965BB}"/>
                </a:ext>
              </a:extLst>
            </p:cNvPr>
            <p:cNvPicPr preferRelativeResize="0"/>
            <p:nvPr/>
          </p:nvPicPr>
          <p:blipFill rotWithShape="1">
            <a:blip r:embed="rId3">
              <a:alphaModFix/>
            </a:blip>
            <a:srcRect l="9904" r="9896"/>
            <a:stretch/>
          </p:blipFill>
          <p:spPr>
            <a:xfrm>
              <a:off x="-180345" y="227423"/>
              <a:ext cx="1265393" cy="985838"/>
            </a:xfrm>
            <a:prstGeom prst="rect">
              <a:avLst/>
            </a:prstGeom>
            <a:noFill/>
            <a:ln>
              <a:noFill/>
            </a:ln>
          </p:spPr>
        </p:pic>
      </p:grpSp>
      <p:sp>
        <p:nvSpPr>
          <p:cNvPr id="35" name="Text Box 15">
            <a:extLst>
              <a:ext uri="{FF2B5EF4-FFF2-40B4-BE49-F238E27FC236}">
                <a16:creationId xmlns:a16="http://schemas.microsoft.com/office/drawing/2014/main" xmlns="" id="{F4F0BC29-2DBB-4384-B446-100D2FF44354}"/>
              </a:ext>
            </a:extLst>
          </p:cNvPr>
          <p:cNvSpPr txBox="1">
            <a:spLocks noChangeArrowheads="1"/>
          </p:cNvSpPr>
          <p:nvPr/>
        </p:nvSpPr>
        <p:spPr bwMode="auto">
          <a:xfrm>
            <a:off x="890503" y="1713010"/>
            <a:ext cx="7450301"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ClrTx/>
              <a:buFontTx/>
              <a:buNone/>
              <a:defRPr/>
            </a:pPr>
            <a:r>
              <a:rPr lang="en-US" altLang="en-US" sz="2000" b="1" kern="1200" dirty="0">
                <a:solidFill>
                  <a:schemeClr val="tx1"/>
                </a:solidFill>
                <a:effectLst>
                  <a:outerShdw blurRad="38100" dist="38100" dir="2700000" algn="tl">
                    <a:srgbClr val="C0C0C0"/>
                  </a:outerShdw>
                </a:effectLst>
                <a:latin typeface="Cambria" panose="02040503050406030204" pitchFamily="18" charset="0"/>
                <a:ea typeface="Cambria" panose="02040503050406030204" pitchFamily="18" charset="0"/>
                <a:cs typeface="+mn-cs"/>
              </a:rPr>
              <a:t>CHÚ Ý</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Chọn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trình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tự</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miêu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 ( Theo </a:t>
            </a:r>
            <a:r>
              <a:rPr lang="en-US" altLang="en-US" sz="2000" kern="1200" dirty="0" err="1">
                <a:solidFill>
                  <a:schemeClr val="tx1"/>
                </a:solidFill>
                <a:latin typeface="Cambria" panose="02040503050406030204" pitchFamily="18" charset="0"/>
                <a:ea typeface="Cambria" panose="02040503050406030204" pitchFamily="18" charset="0"/>
                <a:cs typeface="+mn-cs"/>
              </a:rPr>
              <a:t>thời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gian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hoặc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theo</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từng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bộ</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phận</a:t>
            </a:r>
            <a:r>
              <a:rPr lang="en-US" altLang="en-US" sz="2000" kern="1200" dirty="0">
                <a:solidFill>
                  <a:schemeClr val="tx1"/>
                </a:solidFill>
                <a:latin typeface="Cambria" panose="02040503050406030204" pitchFamily="18" charset="0"/>
                <a:ea typeface="Cambria" panose="02040503050406030204" pitchFamily="18" charset="0"/>
                <a:cs typeface="+mn-cs"/>
              </a:rPr>
              <a:t> ).</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Thể</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hiện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đúng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cấu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tạo</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của</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bài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văn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cảnh</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Chọn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lọc</a:t>
            </a:r>
            <a:r>
              <a:rPr lang="en-US" altLang="en-US" sz="2000" kern="1200" dirty="0">
                <a:solidFill>
                  <a:schemeClr val="tx1"/>
                </a:solidFill>
                <a:latin typeface="Cambria" panose="02040503050406030204" pitchFamily="18" charset="0"/>
                <a:ea typeface="Cambria" panose="02040503050406030204" pitchFamily="18" charset="0"/>
                <a:cs typeface="+mn-cs"/>
              </a:rPr>
              <a:t> chi </a:t>
            </a:r>
            <a:r>
              <a:rPr lang="en-US" altLang="en-US" sz="2000" kern="1200" dirty="0" err="1">
                <a:solidFill>
                  <a:schemeClr val="tx1"/>
                </a:solidFill>
                <a:latin typeface="Cambria" panose="02040503050406030204" pitchFamily="18" charset="0"/>
                <a:ea typeface="Cambria" panose="02040503050406030204" pitchFamily="18" charset="0"/>
                <a:cs typeface="+mn-cs"/>
              </a:rPr>
              <a:t>tiết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ảnh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biểu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để</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miêu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Kết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hợp</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các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giác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quan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trong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quan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sát</a:t>
            </a:r>
            <a:r>
              <a:rPr lang="en-US" altLang="en-US" sz="2000" kern="1200" dirty="0">
                <a:solidFill>
                  <a:schemeClr val="tx1"/>
                </a:solidFill>
                <a:latin typeface="Cambria" panose="02040503050406030204" pitchFamily="18" charset="0"/>
                <a:ea typeface="Cambria" panose="02040503050406030204" pitchFamily="18" charset="0"/>
                <a:cs typeface="+mn-cs"/>
              </a:rPr>
              <a:t> chi </a:t>
            </a:r>
            <a:r>
              <a:rPr lang="en-US" altLang="en-US" sz="2000" kern="1200" dirty="0" err="1">
                <a:solidFill>
                  <a:schemeClr val="tx1"/>
                </a:solidFill>
                <a:latin typeface="Cambria" panose="02040503050406030204" pitchFamily="18" charset="0"/>
                <a:ea typeface="Cambria" panose="02040503050406030204" pitchFamily="18" charset="0"/>
                <a:cs typeface="+mn-cs"/>
              </a:rPr>
              <a:t>tiết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ảnh</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Viết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ngắn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gọn</a:t>
            </a:r>
            <a:r>
              <a:rPr lang="en-US" altLang="en-US" sz="2000" kern="1200" dirty="0">
                <a:solidFill>
                  <a:schemeClr val="tx1"/>
                </a:solidFill>
                <a:latin typeface="Cambria" panose="02040503050406030204" pitchFamily="18" charset="0"/>
                <a:ea typeface="Cambria" panose="02040503050406030204" pitchFamily="18" charset="0"/>
                <a:cs typeface="+mn-cs"/>
              </a:rPr>
              <a:t> ý </a:t>
            </a:r>
            <a:r>
              <a:rPr lang="en-US" altLang="en-US" sz="2000" kern="1200" dirty="0" err="1">
                <a:solidFill>
                  <a:schemeClr val="tx1"/>
                </a:solidFill>
                <a:latin typeface="Cambria" panose="02040503050406030204" pitchFamily="18" charset="0"/>
                <a:ea typeface="Cambria" panose="02040503050406030204" pitchFamily="18" charset="0"/>
                <a:cs typeface="+mn-cs"/>
              </a:rPr>
              <a:t>chính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dưới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dạng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dàn</a:t>
            </a:r>
            <a:r>
              <a:rPr lang="en-US" altLang="en-US" sz="2000" kern="1200" dirty="0">
                <a:solidFill>
                  <a:schemeClr val="tx1"/>
                </a:solidFill>
                <a:latin typeface="Cambria" panose="02040503050406030204" pitchFamily="18" charset="0"/>
                <a:ea typeface="Cambria" panose="02040503050406030204" pitchFamily="18" charset="0"/>
                <a:cs typeface="+mn-cs"/>
              </a:rPr>
              <a:t> ý.</a:t>
            </a:r>
          </a:p>
        </p:txBody>
      </p:sp>
    </p:spTree>
    <p:extLst>
      <p:ext uri="{BB962C8B-B14F-4D97-AF65-F5344CB8AC3E}">
        <p14:creationId xmlns:p14="http://schemas.microsoft.com/office/powerpoint/2010/main" val="187512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4B28A0F-2D51-42F7-89BA-47C7B8CB96A3}"/>
              </a:ext>
            </a:extLst>
          </p:cNvPr>
          <p:cNvSpPr/>
          <p:nvPr/>
        </p:nvSpPr>
        <p:spPr>
          <a:xfrm>
            <a:off x="223284" y="91441"/>
            <a:ext cx="8739963" cy="4873964"/>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12" name="Rounded Rectangle 1">
            <a:extLst>
              <a:ext uri="{FF2B5EF4-FFF2-40B4-BE49-F238E27FC236}">
                <a16:creationId xmlns:a16="http://schemas.microsoft.com/office/drawing/2014/main" xmlns="" id="{AA2E2AA5-FE42-4739-ADDD-6678B88E0A3D}"/>
              </a:ext>
            </a:extLst>
          </p:cNvPr>
          <p:cNvSpPr/>
          <p:nvPr/>
        </p:nvSpPr>
        <p:spPr>
          <a:xfrm>
            <a:off x="515903" y="948946"/>
            <a:ext cx="1137015" cy="465165"/>
          </a:xfrm>
          <a:prstGeom prst="roundRect">
            <a:avLst/>
          </a:prstGeom>
          <a:solidFill>
            <a:srgbClr val="FEC4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Mở</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xmlns="" id="{C13840FB-6CD6-4BEB-BA40-7350865D04F9}"/>
              </a:ext>
            </a:extLst>
          </p:cNvPr>
          <p:cNvSpPr txBox="1"/>
          <p:nvPr/>
        </p:nvSpPr>
        <p:spPr>
          <a:xfrm>
            <a:off x="2689412" y="793497"/>
            <a:ext cx="6049937" cy="369332"/>
          </a:xfrm>
          <a:prstGeom prst="rect">
            <a:avLst/>
          </a:prstGeom>
          <a:noFill/>
        </p:spPr>
        <p:txBody>
          <a:bodyPr wrap="square" rtlCol="0">
            <a:spAutoFit/>
          </a:bodyPr>
          <a:lstStyle/>
          <a:p>
            <a:pPr>
              <a:buClrTx/>
              <a:buFontTx/>
              <a:buNone/>
            </a:pP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Giới</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thiệu</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về</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sẽ</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tả</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này</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ở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đâu</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a:t>
            </a:r>
          </a:p>
        </p:txBody>
      </p:sp>
      <p:sp>
        <p:nvSpPr>
          <p:cNvPr id="14" name="TextBox 13">
            <a:extLst>
              <a:ext uri="{FF2B5EF4-FFF2-40B4-BE49-F238E27FC236}">
                <a16:creationId xmlns:a16="http://schemas.microsoft.com/office/drawing/2014/main" xmlns="" id="{A0D16342-144F-403E-9492-837BD72A311B}"/>
              </a:ext>
            </a:extLst>
          </p:cNvPr>
          <p:cNvSpPr txBox="1"/>
          <p:nvPr/>
        </p:nvSpPr>
        <p:spPr>
          <a:xfrm>
            <a:off x="2693324" y="1216923"/>
            <a:ext cx="3350597" cy="369332"/>
          </a:xfrm>
          <a:prstGeom prst="rect">
            <a:avLst/>
          </a:prstGeom>
          <a:noFill/>
        </p:spPr>
        <p:txBody>
          <a:bodyPr wrap="none" rtlCol="0">
            <a:spAutoFit/>
          </a:bodyPr>
          <a:lstStyle/>
          <a:p>
            <a:pPr>
              <a:buClrTx/>
              <a:buFontTx/>
              <a:buNone/>
            </a:pP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đã</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để</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lại</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dấu</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ấn</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gì</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cho</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em</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a:t>
            </a:r>
          </a:p>
        </p:txBody>
      </p:sp>
      <p:cxnSp>
        <p:nvCxnSpPr>
          <p:cNvPr id="15" name="Straight Arrow Connector 14">
            <a:extLst>
              <a:ext uri="{FF2B5EF4-FFF2-40B4-BE49-F238E27FC236}">
                <a16:creationId xmlns:a16="http://schemas.microsoft.com/office/drawing/2014/main" xmlns="" id="{785E4790-CD73-4053-997F-159C11981C74}"/>
              </a:ext>
            </a:extLst>
          </p:cNvPr>
          <p:cNvCxnSpPr>
            <a:cxnSpLocks/>
            <a:stCxn id="12" idx="3"/>
          </p:cNvCxnSpPr>
          <p:nvPr/>
        </p:nvCxnSpPr>
        <p:spPr>
          <a:xfrm flipV="1">
            <a:off x="1652918" y="1026973"/>
            <a:ext cx="1036494" cy="154556"/>
          </a:xfrm>
          <a:prstGeom prst="straightConnector1">
            <a:avLst/>
          </a:prstGeom>
          <a:noFill/>
          <a:ln w="12700" cap="flat" cmpd="sng" algn="ctr">
            <a:solidFill>
              <a:srgbClr val="5B9BD5"/>
            </a:solidFill>
            <a:prstDash val="solid"/>
            <a:miter lim="800000"/>
            <a:tailEnd type="triangle"/>
          </a:ln>
          <a:effectLst/>
        </p:spPr>
      </p:cxnSp>
      <p:cxnSp>
        <p:nvCxnSpPr>
          <p:cNvPr id="16" name="Straight Arrow Connector 15">
            <a:extLst>
              <a:ext uri="{FF2B5EF4-FFF2-40B4-BE49-F238E27FC236}">
                <a16:creationId xmlns:a16="http://schemas.microsoft.com/office/drawing/2014/main" xmlns="" id="{BCCA684E-7E8F-4AF6-A070-BDBB5C1825C6}"/>
              </a:ext>
            </a:extLst>
          </p:cNvPr>
          <p:cNvCxnSpPr>
            <a:cxnSpLocks/>
            <a:stCxn id="12" idx="3"/>
          </p:cNvCxnSpPr>
          <p:nvPr/>
        </p:nvCxnSpPr>
        <p:spPr>
          <a:xfrm>
            <a:off x="1652918" y="1181529"/>
            <a:ext cx="980461" cy="184666"/>
          </a:xfrm>
          <a:prstGeom prst="straightConnector1">
            <a:avLst/>
          </a:prstGeom>
          <a:noFill/>
          <a:ln w="12700" cap="flat" cmpd="sng" algn="ctr">
            <a:solidFill>
              <a:srgbClr val="5B9BD5"/>
            </a:solidFill>
            <a:prstDash val="solid"/>
            <a:miter lim="800000"/>
            <a:tailEnd type="triangle"/>
          </a:ln>
          <a:effectLst/>
        </p:spPr>
      </p:cxnSp>
      <p:sp>
        <p:nvSpPr>
          <p:cNvPr id="17" name="Rounded Rectangle 19">
            <a:extLst>
              <a:ext uri="{FF2B5EF4-FFF2-40B4-BE49-F238E27FC236}">
                <a16:creationId xmlns:a16="http://schemas.microsoft.com/office/drawing/2014/main" xmlns="" id="{B913AF7D-3048-4DA8-944B-9FDA15B8F4AD}"/>
              </a:ext>
            </a:extLst>
          </p:cNvPr>
          <p:cNvSpPr/>
          <p:nvPr/>
        </p:nvSpPr>
        <p:spPr>
          <a:xfrm>
            <a:off x="560137" y="2158123"/>
            <a:ext cx="1295557" cy="465165"/>
          </a:xfrm>
          <a:prstGeom prst="roundRect">
            <a:avLst/>
          </a:prstGeom>
          <a:solidFill>
            <a:srgbClr val="FF8D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Thân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18" name="TextBox 17">
            <a:extLst>
              <a:ext uri="{FF2B5EF4-FFF2-40B4-BE49-F238E27FC236}">
                <a16:creationId xmlns:a16="http://schemas.microsoft.com/office/drawing/2014/main" xmlns="" id="{50204B76-523A-4E0E-B3D5-8B107E54A2BA}"/>
              </a:ext>
            </a:extLst>
          </p:cNvPr>
          <p:cNvSpPr txBox="1"/>
          <p:nvPr/>
        </p:nvSpPr>
        <p:spPr>
          <a:xfrm>
            <a:off x="2689412" y="1789017"/>
            <a:ext cx="2461280" cy="369332"/>
          </a:xfrm>
          <a:prstGeom prst="rect">
            <a:avLst/>
          </a:prstGeom>
          <a:noFill/>
        </p:spPr>
        <p:txBody>
          <a:bodyPr wrap="square" rtlCol="0">
            <a:spAutoFit/>
          </a:bodyPr>
          <a:lstStyle/>
          <a:p>
            <a:pPr>
              <a:buClrTx/>
              <a:buFontTx/>
              <a:buNone/>
            </a:pP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Tả</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bao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quát</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toàn</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endParaRPr lang="en-US" sz="1800" i="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0"/>
            </a:endParaRPr>
          </a:p>
        </p:txBody>
      </p:sp>
      <p:cxnSp>
        <p:nvCxnSpPr>
          <p:cNvPr id="19" name="Straight Arrow Connector 18">
            <a:extLst>
              <a:ext uri="{FF2B5EF4-FFF2-40B4-BE49-F238E27FC236}">
                <a16:creationId xmlns:a16="http://schemas.microsoft.com/office/drawing/2014/main" xmlns="" id="{146953B3-CB63-487E-8179-CB07BA46BAD2}"/>
              </a:ext>
            </a:extLst>
          </p:cNvPr>
          <p:cNvCxnSpPr>
            <a:cxnSpLocks/>
          </p:cNvCxnSpPr>
          <p:nvPr/>
        </p:nvCxnSpPr>
        <p:spPr>
          <a:xfrm flipV="1">
            <a:off x="1853767" y="2087656"/>
            <a:ext cx="757250" cy="319928"/>
          </a:xfrm>
          <a:prstGeom prst="straightConnector1">
            <a:avLst/>
          </a:prstGeom>
          <a:noFill/>
          <a:ln w="12700" cap="flat" cmpd="sng" algn="ctr">
            <a:solidFill>
              <a:srgbClr val="5B9BD5"/>
            </a:solidFill>
            <a:prstDash val="solid"/>
            <a:miter lim="800000"/>
            <a:tailEnd type="triangle"/>
          </a:ln>
          <a:effectLst/>
        </p:spPr>
      </p:cxnSp>
      <p:sp>
        <p:nvSpPr>
          <p:cNvPr id="20" name="Rounded Rectangle 28">
            <a:extLst>
              <a:ext uri="{FF2B5EF4-FFF2-40B4-BE49-F238E27FC236}">
                <a16:creationId xmlns:a16="http://schemas.microsoft.com/office/drawing/2014/main" xmlns="" id="{B28A2B51-6BBF-4FD4-8784-E4713921FC13}"/>
              </a:ext>
            </a:extLst>
          </p:cNvPr>
          <p:cNvSpPr/>
          <p:nvPr/>
        </p:nvSpPr>
        <p:spPr>
          <a:xfrm>
            <a:off x="515903" y="3529415"/>
            <a:ext cx="1337864" cy="465165"/>
          </a:xfrm>
          <a:prstGeom prst="roundRect">
            <a:avLst/>
          </a:prstGeom>
          <a:solidFill>
            <a:srgbClr val="98DA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Kết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xmlns="" id="{80332BF6-FE4C-4F10-BD1C-834738C54A43}"/>
              </a:ext>
            </a:extLst>
          </p:cNvPr>
          <p:cNvSpPr txBox="1"/>
          <p:nvPr/>
        </p:nvSpPr>
        <p:spPr>
          <a:xfrm>
            <a:off x="5082520" y="5675059"/>
            <a:ext cx="7109480" cy="369332"/>
          </a:xfrm>
          <a:prstGeom prst="rect">
            <a:avLst/>
          </a:prstGeom>
          <a:noFill/>
        </p:spPr>
        <p:txBody>
          <a:bodyPr wrap="square" rtlCol="0">
            <a:spAutoFit/>
          </a:bodyPr>
          <a:lstStyle/>
          <a:p>
            <a:pPr>
              <a:buClrTx/>
              <a:buFontTx/>
              <a:buNone/>
            </a:pPr>
            <a:r>
              <a:rPr lang="en-US" sz="1800" kern="1200" dirty="0" err="1">
                <a:solidFill>
                  <a:prstClr val="black"/>
                </a:solidFill>
                <a:latin typeface="Calibri Light" panose="020F0302020204030204"/>
                <a:ea typeface="+mn-ea"/>
                <a:cs typeface="#9Slide03 Arima Madurai Black" panose="00000A00000000000000" pitchFamily="2" charset="0"/>
              </a:rPr>
              <a:t>Nêu</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cảm</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nghĩ</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của</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em</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về</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cơn</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mưa</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lợi</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ích</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của</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cơn</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mưa</a:t>
            </a:r>
            <a:r>
              <a:rPr lang="en-US" sz="1800" kern="1200" dirty="0">
                <a:solidFill>
                  <a:prstClr val="black"/>
                </a:solidFill>
                <a:latin typeface="Calibri Light" panose="020F0302020204030204"/>
                <a:ea typeface="+mn-ea"/>
                <a:cs typeface="#9Slide03 Arima Madurai Black" panose="00000A00000000000000" pitchFamily="2" charset="0"/>
              </a:rPr>
              <a:t>.</a:t>
            </a:r>
            <a:endParaRPr lang="en-US" sz="1800" i="1" kern="1200" dirty="0">
              <a:solidFill>
                <a:srgbClr val="FF0000"/>
              </a:solidFill>
              <a:latin typeface="Calibri Light" panose="020F0302020204030204"/>
              <a:ea typeface="+mn-ea"/>
              <a:cs typeface="#9Slide03 Arima Madurai Black" panose="00000A00000000000000" pitchFamily="2" charset="0"/>
            </a:endParaRPr>
          </a:p>
        </p:txBody>
      </p:sp>
      <p:cxnSp>
        <p:nvCxnSpPr>
          <p:cNvPr id="25" name="Straight Arrow Connector 24">
            <a:extLst>
              <a:ext uri="{FF2B5EF4-FFF2-40B4-BE49-F238E27FC236}">
                <a16:creationId xmlns:a16="http://schemas.microsoft.com/office/drawing/2014/main" xmlns="" id="{3CB87A79-A2CA-469B-ADBA-5A8D177DB7A4}"/>
              </a:ext>
            </a:extLst>
          </p:cNvPr>
          <p:cNvCxnSpPr>
            <a:cxnSpLocks/>
          </p:cNvCxnSpPr>
          <p:nvPr/>
        </p:nvCxnSpPr>
        <p:spPr>
          <a:xfrm>
            <a:off x="1884903" y="2407582"/>
            <a:ext cx="726114" cy="451192"/>
          </a:xfrm>
          <a:prstGeom prst="straightConnector1">
            <a:avLst/>
          </a:prstGeom>
          <a:noFill/>
          <a:ln w="12700" cap="flat" cmpd="sng" algn="ctr">
            <a:solidFill>
              <a:srgbClr val="5B9BD5"/>
            </a:solidFill>
            <a:prstDash val="solid"/>
            <a:miter lim="800000"/>
            <a:tailEnd type="triangle"/>
          </a:ln>
          <a:effectLst/>
        </p:spPr>
      </p:cxnSp>
      <p:cxnSp>
        <p:nvCxnSpPr>
          <p:cNvPr id="28" name="Straight Arrow Connector 27">
            <a:extLst>
              <a:ext uri="{FF2B5EF4-FFF2-40B4-BE49-F238E27FC236}">
                <a16:creationId xmlns:a16="http://schemas.microsoft.com/office/drawing/2014/main" xmlns="" id="{0003D92B-9985-4077-A772-D064BA569873}"/>
              </a:ext>
            </a:extLst>
          </p:cNvPr>
          <p:cNvCxnSpPr/>
          <p:nvPr/>
        </p:nvCxnSpPr>
        <p:spPr>
          <a:xfrm>
            <a:off x="3598750" y="5972986"/>
            <a:ext cx="1483770" cy="0"/>
          </a:xfrm>
          <a:prstGeom prst="straightConnector1">
            <a:avLst/>
          </a:prstGeom>
          <a:noFill/>
          <a:ln w="12700" cap="flat" cmpd="sng" algn="ctr">
            <a:solidFill>
              <a:srgbClr val="5B9BD5"/>
            </a:solidFill>
            <a:prstDash val="solid"/>
            <a:miter lim="800000"/>
            <a:tailEnd type="triangle"/>
          </a:ln>
          <a:effectLst/>
        </p:spPr>
      </p:cxnSp>
      <p:pic>
        <p:nvPicPr>
          <p:cNvPr id="29" name="Picture 28">
            <a:extLst>
              <a:ext uri="{FF2B5EF4-FFF2-40B4-BE49-F238E27FC236}">
                <a16:creationId xmlns:a16="http://schemas.microsoft.com/office/drawing/2014/main" xmlns="" id="{28DB22F8-6D10-4A2C-9EE2-E195F19B9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6970" y="4752961"/>
            <a:ext cx="1450974" cy="688908"/>
          </a:xfrm>
          <a:prstGeom prst="rect">
            <a:avLst/>
          </a:prstGeom>
        </p:spPr>
      </p:pic>
      <p:sp>
        <p:nvSpPr>
          <p:cNvPr id="44" name="TextBox 43">
            <a:extLst>
              <a:ext uri="{FF2B5EF4-FFF2-40B4-BE49-F238E27FC236}">
                <a16:creationId xmlns:a16="http://schemas.microsoft.com/office/drawing/2014/main" xmlns="" id="{5520546B-F7F4-4349-850E-F1EC36747750}"/>
              </a:ext>
            </a:extLst>
          </p:cNvPr>
          <p:cNvSpPr txBox="1"/>
          <p:nvPr/>
        </p:nvSpPr>
        <p:spPr>
          <a:xfrm>
            <a:off x="2631295" y="2556644"/>
            <a:ext cx="6331952" cy="923330"/>
          </a:xfrm>
          <a:prstGeom prst="rect">
            <a:avLst/>
          </a:prstGeom>
          <a:noFill/>
        </p:spPr>
        <p:txBody>
          <a:bodyPr wrap="square" rtlCol="0">
            <a:spAutoFit/>
          </a:bodyPr>
          <a:lstStyle/>
          <a:p>
            <a:pPr>
              <a:buClrTx/>
            </a:pP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từng</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bộ</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phận</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từ</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xa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gần</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cao</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thấp</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endParaRPr lang="en-US" altLang="en-US" sz="1800" dirty="0">
              <a:latin typeface="Cambria" panose="02040503050406030204" pitchFamily="18" charset="0"/>
              <a:ea typeface="Cambria" panose="02040503050406030204" pitchFamily="18" charset="0"/>
              <a:cs typeface="Times New Roman" panose="02020603050405020304" pitchFamily="18" charset="0"/>
            </a:endParaRPr>
          </a:p>
          <a:p>
            <a:pPr>
              <a:buClrTx/>
            </a:pPr>
            <a:r>
              <a:rPr lang="en-US" altLang="en-US" sz="1800" dirty="0" err="1">
                <a:latin typeface="Cambria" panose="02040503050406030204" pitchFamily="18" charset="0"/>
                <a:ea typeface="Cambria" panose="02040503050406030204" pitchFamily="18" charset="0"/>
                <a:cs typeface="Times New Roman" panose="02020603050405020304" pitchFamily="18" charset="0"/>
              </a:rPr>
              <a:t>Hoặc</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sự</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theo</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gian</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từ</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sáng</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tối</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hoặc</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mùa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endParaRPr lang="en-US" sz="1800" i="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0"/>
            </a:endParaRPr>
          </a:p>
        </p:txBody>
      </p:sp>
      <p:cxnSp>
        <p:nvCxnSpPr>
          <p:cNvPr id="45" name="Straight Arrow Connector 44">
            <a:extLst>
              <a:ext uri="{FF2B5EF4-FFF2-40B4-BE49-F238E27FC236}">
                <a16:creationId xmlns:a16="http://schemas.microsoft.com/office/drawing/2014/main" xmlns="" id="{547E5820-88E7-42AB-9032-5A55106FBC30}"/>
              </a:ext>
            </a:extLst>
          </p:cNvPr>
          <p:cNvCxnSpPr>
            <a:cxnSpLocks/>
          </p:cNvCxnSpPr>
          <p:nvPr/>
        </p:nvCxnSpPr>
        <p:spPr>
          <a:xfrm>
            <a:off x="1853767" y="3796756"/>
            <a:ext cx="757250" cy="16981"/>
          </a:xfrm>
          <a:prstGeom prst="straightConnector1">
            <a:avLst/>
          </a:prstGeom>
          <a:noFill/>
          <a:ln w="12700" cap="flat" cmpd="sng" algn="ctr">
            <a:solidFill>
              <a:srgbClr val="5B9BD5"/>
            </a:solidFill>
            <a:prstDash val="solid"/>
            <a:miter lim="800000"/>
            <a:tailEnd type="triangle"/>
          </a:ln>
          <a:effectLst/>
        </p:spPr>
      </p:cxnSp>
      <p:sp>
        <p:nvSpPr>
          <p:cNvPr id="46" name="TextBox 45">
            <a:extLst>
              <a:ext uri="{FF2B5EF4-FFF2-40B4-BE49-F238E27FC236}">
                <a16:creationId xmlns:a16="http://schemas.microsoft.com/office/drawing/2014/main" xmlns="" id="{D54CB473-B0C6-4881-B1B7-F860B3490EBB}"/>
              </a:ext>
            </a:extLst>
          </p:cNvPr>
          <p:cNvSpPr txBox="1"/>
          <p:nvPr/>
        </p:nvSpPr>
        <p:spPr>
          <a:xfrm>
            <a:off x="2631295" y="3556222"/>
            <a:ext cx="4415432" cy="369332"/>
          </a:xfrm>
          <a:prstGeom prst="rect">
            <a:avLst/>
          </a:prstGeom>
          <a:noFill/>
        </p:spPr>
        <p:txBody>
          <a:bodyPr wrap="square" rtlCol="0">
            <a:spAutoFit/>
          </a:bodyPr>
          <a:lstStyle/>
          <a:p>
            <a:pPr>
              <a:buClrTx/>
            </a:pPr>
            <a:r>
              <a:rPr lang="en-US" altLang="en-US" sz="1800" dirty="0" err="1">
                <a:latin typeface="Cambria" panose="02040503050406030204" pitchFamily="18" charset="0"/>
                <a:ea typeface="Cambria" panose="02040503050406030204" pitchFamily="18" charset="0"/>
                <a:cs typeface="Times New Roman" panose="02020603050405020304" pitchFamily="18" charset="0"/>
              </a:rPr>
              <a:t>Nêu</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tình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cảm</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em</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với</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được</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1800" dirty="0">
                <a:latin typeface="Cambria" panose="02040503050406030204" pitchFamily="18" charset="0"/>
                <a:ea typeface="Cambria" panose="02040503050406030204" pitchFamily="18" charset="0"/>
                <a:cs typeface="Times New Roman" panose="02020603050405020304" pitchFamily="18" charset="0"/>
              </a:rPr>
              <a:t>.</a:t>
            </a:r>
            <a:endParaRPr lang="en-US" sz="1800" i="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207638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par>
                                <p:cTn id="36" presetID="2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par>
                                <p:cTn id="44" presetID="22" presetClass="entr" presetSubtype="4"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barn(inVertical)">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down)">
                                      <p:cBhvr>
                                        <p:cTn id="6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p:bldP spid="20" grpId="0" animBg="1"/>
      <p:bldP spid="21" grpId="0"/>
      <p:bldP spid="44"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xmlns="" id="{A77758D3-1949-4F66-9B26-79975E2135F7}"/>
              </a:ext>
            </a:extLst>
          </p:cNvPr>
          <p:cNvGrpSpPr/>
          <p:nvPr/>
        </p:nvGrpSpPr>
        <p:grpSpPr>
          <a:xfrm>
            <a:off x="2202297" y="623395"/>
            <a:ext cx="3960781" cy="569001"/>
            <a:chOff x="708862" y="1392135"/>
            <a:chExt cx="3960781" cy="569001"/>
          </a:xfrm>
        </p:grpSpPr>
        <p:sp>
          <p:nvSpPr>
            <p:cNvPr id="6" name="TextBox 5">
              <a:extLst>
                <a:ext uri="{FF2B5EF4-FFF2-40B4-BE49-F238E27FC236}">
                  <a16:creationId xmlns:a16="http://schemas.microsoft.com/office/drawing/2014/main" xmlns="" id="{4FEDE903-DEE3-499A-B20C-B9B7D8D6585B}"/>
                </a:ext>
              </a:extLst>
            </p:cNvPr>
            <p:cNvSpPr txBox="1"/>
            <p:nvPr/>
          </p:nvSpPr>
          <p:spPr>
            <a:xfrm>
              <a:off x="1346297" y="1561026"/>
              <a:ext cx="3323346" cy="400110"/>
            </a:xfrm>
            <a:prstGeom prst="rect">
              <a:avLst/>
            </a:prstGeom>
            <a:noFill/>
          </p:spPr>
          <p:txBody>
            <a:bodyPr wrap="none" rtlCol="0">
              <a:spAutoFit/>
            </a:bodyPr>
            <a:lstStyle/>
            <a:p>
              <a:r>
                <a:rPr lang="en-US" sz="2000" b="1" dirty="0">
                  <a:latin typeface="Cambria" panose="02040503050406030204" pitchFamily="18" charset="0"/>
                  <a:ea typeface="Cambria" panose="02040503050406030204" pitchFamily="18" charset="0"/>
                </a:rPr>
                <a:t>TIÊU CHÍ ĐÁNH GIÁ DÀN Ý </a:t>
              </a:r>
            </a:p>
          </p:txBody>
        </p:sp>
        <p:pic>
          <p:nvPicPr>
            <p:cNvPr id="16" name="Picture 4" descr="Write note icon Royalty Free Vector Image - VectorStock">
              <a:extLst>
                <a:ext uri="{FF2B5EF4-FFF2-40B4-BE49-F238E27FC236}">
                  <a16:creationId xmlns:a16="http://schemas.microsoft.com/office/drawing/2014/main" xmlns="" id="{7DCE459A-2FF7-4455-B442-A0849446F1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778" b="73611" l="10000" r="90000">
                          <a14:foregroundMark x1="75500" y1="23981" x2="75500" y2="23981"/>
                          <a14:foregroundMark x1="32100" y1="23148" x2="32100" y2="23148"/>
                          <a14:foregroundMark x1="30100" y1="37037" x2="30100" y2="37037"/>
                          <a14:foregroundMark x1="33500" y1="72778" x2="33500" y2="72778"/>
                          <a14:foregroundMark x1="73200" y1="58519" x2="73200" y2="58519"/>
                          <a14:foregroundMark x1="58900" y1="62593" x2="58900" y2="62593"/>
                          <a14:foregroundMark x1="39500" y1="30000" x2="39500" y2="30000"/>
                          <a14:foregroundMark x1="39500" y1="49167" x2="39500" y2="49167"/>
                          <a14:foregroundMark x1="36400" y1="59167" x2="36400" y2="59167"/>
                          <a14:foregroundMark x1="49100" y1="64074" x2="49100" y2="64074"/>
                          <a14:foregroundMark x1="67200" y1="51852" x2="67200" y2="51852"/>
                          <a14:foregroundMark x1="35300" y1="27037" x2="33500" y2="50648"/>
                          <a14:foregroundMark x1="51100" y1="27315" x2="36500" y2="57130"/>
                          <a14:foregroundMark x1="36500" y1="57130" x2="36200" y2="57500"/>
                          <a14:foregroundMark x1="60300" y1="24167" x2="29300" y2="25648"/>
                          <a14:foregroundMark x1="29300" y1="25648" x2="25700" y2="34537"/>
                          <a14:foregroundMark x1="25700" y1="34537" x2="25700" y2="34537"/>
                          <a14:foregroundMark x1="21600" y1="38241" x2="28100" y2="37222"/>
                          <a14:foregroundMark x1="25200" y1="42593" x2="25400" y2="45926"/>
                          <a14:foregroundMark x1="21900" y1="48333" x2="29900" y2="47500"/>
                          <a14:foregroundMark x1="25000" y1="51667" x2="25400" y2="55185"/>
                          <a14:foregroundMark x1="21600" y1="59537" x2="31700" y2="57870"/>
                          <a14:foregroundMark x1="31700" y1="57870" x2="31700" y2="57870"/>
                          <a14:foregroundMark x1="24800" y1="64259" x2="29100" y2="73333"/>
                          <a14:foregroundMark x1="29100" y1="73333" x2="39600" y2="73981"/>
                          <a14:foregroundMark x1="39600" y1="73981" x2="62100" y2="72870"/>
                          <a14:foregroundMark x1="62100" y1="72870" x2="71400" y2="69167"/>
                          <a14:foregroundMark x1="71400" y1="69167" x2="69900" y2="58889"/>
                          <a14:foregroundMark x1="69900" y1="58889" x2="72800" y2="39907"/>
                          <a14:foregroundMark x1="35700" y1="69074" x2="62900" y2="65093"/>
                          <a14:foregroundMark x1="37300" y1="65278" x2="63900" y2="63519"/>
                          <a14:foregroundMark x1="63900" y1="63519" x2="42000" y2="67593"/>
                          <a14:foregroundMark x1="31500" y1="60741" x2="27500" y2="29630"/>
                          <a14:foregroundMark x1="27500" y1="29630" x2="26800" y2="29352"/>
                          <a14:foregroundMark x1="43100" y1="38241" x2="43100" y2="38241"/>
                          <a14:foregroundMark x1="33500" y1="65556" x2="45100" y2="35741"/>
                          <a14:foregroundMark x1="38400" y1="62407" x2="43200" y2="52407"/>
                          <a14:foregroundMark x1="43200" y1="52407" x2="57400" y2="35741"/>
                          <a14:foregroundMark x1="57400" y1="35741" x2="57600" y2="36389"/>
                          <a14:foregroundMark x1="40400" y1="63426" x2="46700" y2="47870"/>
                          <a14:foregroundMark x1="46700" y1="47870" x2="47500" y2="37407"/>
                          <a14:foregroundMark x1="47500" y1="37407" x2="54500" y2="29167"/>
                          <a14:foregroundMark x1="35700" y1="60741" x2="35600" y2="35741"/>
                          <a14:foregroundMark x1="35600" y1="35741" x2="36800" y2="34074"/>
                          <a14:foregroundMark x1="31700" y1="66944" x2="28300" y2="45648"/>
                          <a14:foregroundMark x1="28600" y1="68611" x2="26600" y2="57222"/>
                          <a14:foregroundMark x1="26600" y1="57222" x2="29500" y2="47500"/>
                          <a14:foregroundMark x1="29500" y1="47500" x2="29000" y2="45093"/>
                          <a14:foregroundMark x1="29200" y1="69444" x2="31300" y2="47870"/>
                          <a14:foregroundMark x1="31300" y1="47870" x2="36600" y2="38704"/>
                          <a14:foregroundMark x1="36600" y1="38704" x2="56600" y2="30000"/>
                          <a14:foregroundMark x1="56600" y1="30000" x2="56900" y2="30000"/>
                          <a14:foregroundMark x1="39500" y1="33704" x2="54900" y2="29352"/>
                          <a14:foregroundMark x1="33700" y1="30556" x2="44400" y2="26574"/>
                          <a14:foregroundMark x1="44400" y1="26574" x2="55500" y2="26852"/>
                          <a14:foregroundMark x1="55500" y1="26852" x2="53000" y2="37130"/>
                          <a14:foregroundMark x1="53000" y1="37130" x2="41100" y2="50278"/>
                          <a14:foregroundMark x1="32600" y1="71111" x2="65200" y2="68611"/>
                          <a14:foregroundMark x1="65200" y1="68611" x2="71600" y2="61389"/>
                          <a14:foregroundMark x1="71600" y1="61389" x2="70800" y2="51944"/>
                          <a14:foregroundMark x1="70800" y1="51944" x2="59400" y2="54630"/>
                          <a14:foregroundMark x1="59400" y1="54630" x2="37700" y2="66389"/>
                          <a14:foregroundMark x1="52500" y1="57685" x2="66500" y2="41759"/>
                          <a14:foregroundMark x1="66500" y1="41759" x2="69200" y2="50926"/>
                          <a14:foregroundMark x1="69200" y1="50926" x2="53300" y2="55000"/>
                          <a14:foregroundMark x1="54700" y1="26667" x2="54200" y2="35556"/>
                          <a14:foregroundMark x1="66300" y1="41944" x2="69200" y2="48148"/>
                          <a14:foregroundMark x1="54000" y1="26852" x2="56500" y2="34352"/>
                          <a14:foregroundMark x1="49300" y1="52685" x2="49300" y2="52685"/>
                          <a14:foregroundMark x1="25000" y1="30556" x2="33900" y2="24352"/>
                          <a14:foregroundMark x1="33900" y1="24352" x2="55900" y2="22500"/>
                          <a14:foregroundMark x1="55900" y1="22500" x2="58700" y2="22500"/>
                          <a14:foregroundMark x1="25900" y1="30556" x2="32500" y2="22963"/>
                          <a14:foregroundMark x1="32500" y1="22963" x2="34100" y2="22963"/>
                          <a14:foregroundMark x1="63400" y1="73611" x2="73000" y2="70185"/>
                          <a14:foregroundMark x1="73000" y1="70185" x2="72800" y2="68426"/>
                          <a14:foregroundMark x1="25900" y1="33056" x2="27300" y2="23426"/>
                          <a14:foregroundMark x1="27300" y1="23426" x2="35000" y2="23333"/>
                        </a14:backgroundRemoval>
                      </a14:imgEffect>
                    </a14:imgLayer>
                  </a14:imgProps>
                </a:ext>
                <a:ext uri="{28A0092B-C50C-407E-A947-70E740481C1C}">
                  <a14:useLocalDpi xmlns:a14="http://schemas.microsoft.com/office/drawing/2010/main" val="0"/>
                </a:ext>
              </a:extLst>
            </a:blip>
            <a:srcRect b="21240"/>
            <a:stretch/>
          </p:blipFill>
          <p:spPr bwMode="auto">
            <a:xfrm>
              <a:off x="708862" y="1392135"/>
              <a:ext cx="641362" cy="545546"/>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 Box 15">
            <a:extLst>
              <a:ext uri="{FF2B5EF4-FFF2-40B4-BE49-F238E27FC236}">
                <a16:creationId xmlns:a16="http://schemas.microsoft.com/office/drawing/2014/main" xmlns="" id="{335E0065-9939-4389-B444-39BF1F4B79A9}"/>
              </a:ext>
            </a:extLst>
          </p:cNvPr>
          <p:cNvSpPr txBox="1">
            <a:spLocks noChangeArrowheads="1"/>
          </p:cNvSpPr>
          <p:nvPr/>
        </p:nvSpPr>
        <p:spPr bwMode="auto">
          <a:xfrm>
            <a:off x="800100" y="1553626"/>
            <a:ext cx="8021171"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50000"/>
              </a:spcBef>
              <a:spcAft>
                <a:spcPct val="0"/>
              </a:spcAft>
              <a:buClrTx/>
              <a:buFontTx/>
              <a:buNone/>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Dàn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ý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đủ</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bố</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cục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phần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mở</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thân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kết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phần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liên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kết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ý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với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nhau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chi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tiết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đặc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điểm</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được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sắp</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xếp</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hợp</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lý</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tự</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Lựa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chọn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những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sự</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vật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biểu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miêu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Sử</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dụng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nghệ</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thuật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nhân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hoá</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so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sánh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thêm</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000" kern="1200">
                <a:latin typeface="Cambria" panose="02040503050406030204" pitchFamily="18" charset="0"/>
                <a:ea typeface="Cambria" panose="02040503050406030204" pitchFamily="18" charset="0"/>
                <a:cs typeface="Times New Roman" panose="02020603050405020304" pitchFamily="18" charset="0"/>
              </a:rPr>
              <a:t>.</a:t>
            </a:r>
            <a:endParaRPr lang="en-US" altLang="en-US" sz="2000" kern="1200" dirty="0">
              <a:latin typeface="Cambria" panose="02040503050406030204" pitchFamily="18" charset="0"/>
              <a:ea typeface="Cambria" panose="02040503050406030204" pitchFamily="18" charset="0"/>
              <a:cs typeface="Times New Roman" panose="02020603050405020304" pitchFamily="18" charset="0"/>
            </a:endParaRP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Diễn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đạt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lưu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loát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rõ</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ràng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endParaRPr lang="en-US" altLang="en-US" sz="2000" kern="1200" dirty="0">
              <a:latin typeface="Cambria" panose="02040503050406030204" pitchFamily="18" charset="0"/>
              <a:ea typeface="Cambria" panose="02040503050406030204" pitchFamily="18" charset="0"/>
            </a:endParaRPr>
          </a:p>
        </p:txBody>
      </p:sp>
      <p:pic>
        <p:nvPicPr>
          <p:cNvPr id="3" name="btnInknoeActivity"/>
          <p:cNvPicPr>
            <a:picLocks noChangeAspect="1"/>
          </p:cNvPicPr>
          <p:nvPr>
            <p:custDataLst>
              <p:tags r:id="rId1"/>
            </p:custDataLst>
          </p:nvPr>
        </p:nvPicPr>
        <p:blipFill>
          <a:blip r:embed="rId6" r:link="rId7">
            <a:extLst>
              <a:ext uri="{28A0092B-C50C-407E-A947-70E740481C1C}">
                <a14:useLocalDpi xmlns:a14="http://schemas.microsoft.com/office/drawing/2010/main" val="0"/>
              </a:ext>
            </a:extLst>
          </a:blip>
          <a:stretch>
            <a:fillRect/>
          </a:stretch>
        </p:blipFill>
        <p:spPr>
          <a:xfrm>
            <a:off x="3483492" y="4562795"/>
            <a:ext cx="2219546" cy="571500"/>
          </a:xfrm>
          <a:prstGeom prst="rect">
            <a:avLst/>
          </a:prstGeom>
        </p:spPr>
      </p:pic>
    </p:spTree>
    <p:extLst>
      <p:ext uri="{BB962C8B-B14F-4D97-AF65-F5344CB8AC3E}">
        <p14:creationId xmlns:p14="http://schemas.microsoft.com/office/powerpoint/2010/main" val="4026986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0"/>
            <a:ext cx="6172200" cy="400050"/>
          </a:xfrm>
        </p:spPr>
        <p:txBody>
          <a:bodyPr>
            <a:normAutofit fontScale="90000"/>
          </a:bodyPr>
          <a:lstStyle/>
          <a:p>
            <a:r>
              <a:rPr lang="en-US" dirty="0"/>
              <a:t>DÀN Ý BÀI VĂN TẢ DÒNG SÔNG</a:t>
            </a:r>
          </a:p>
        </p:txBody>
      </p:sp>
      <p:sp>
        <p:nvSpPr>
          <p:cNvPr id="3" name="Content Placeholder 2"/>
          <p:cNvSpPr>
            <a:spLocks noGrp="1"/>
          </p:cNvSpPr>
          <p:nvPr>
            <p:ph idx="1"/>
          </p:nvPr>
        </p:nvSpPr>
        <p:spPr>
          <a:xfrm>
            <a:off x="0" y="400050"/>
            <a:ext cx="9359154" cy="4743450"/>
          </a:xfrm>
        </p:spPr>
        <p:txBody>
          <a:bodyPr>
            <a:normAutofit fontScale="25000" lnSpcReduction="20000"/>
          </a:bodyPr>
          <a:lstStyle/>
          <a:p>
            <a:r>
              <a:rPr lang="en-US" b="1" u="sng" dirty="0" err="1"/>
              <a:t>Bài</a:t>
            </a:r>
            <a:r>
              <a:rPr lang="en-US" b="1" u="sng" dirty="0"/>
              <a:t> 2:</a:t>
            </a:r>
            <a:endParaRPr lang="en-US" dirty="0"/>
          </a:p>
          <a:p>
            <a:pPr marL="165100" indent="0">
              <a:buNone/>
            </a:pPr>
            <a:r>
              <a:rPr lang="en-US" sz="5600" dirty="0" err="1"/>
              <a:t>Mở</a:t>
            </a:r>
            <a:r>
              <a:rPr lang="en-US" sz="5600" dirty="0"/>
              <a:t> </a:t>
            </a:r>
            <a:r>
              <a:rPr lang="en-US" sz="5600" dirty="0" err="1"/>
              <a:t>bài</a:t>
            </a:r>
            <a:r>
              <a:rPr lang="en-US" sz="5600" dirty="0"/>
              <a:t>: </a:t>
            </a:r>
          </a:p>
          <a:p>
            <a:r>
              <a:rPr lang="en-US" sz="5600" dirty="0" err="1"/>
              <a:t>Giới</a:t>
            </a:r>
            <a:r>
              <a:rPr lang="en-US" sz="5600" dirty="0"/>
              <a:t> </a:t>
            </a:r>
            <a:r>
              <a:rPr lang="en-US" sz="5600" dirty="0" err="1"/>
              <a:t>thiệu</a:t>
            </a:r>
            <a:r>
              <a:rPr lang="en-US" sz="5600" dirty="0"/>
              <a:t> </a:t>
            </a:r>
            <a:r>
              <a:rPr lang="en-US" sz="5600" dirty="0" err="1"/>
              <a:t>dòng</a:t>
            </a:r>
            <a:r>
              <a:rPr lang="en-US" sz="5600" dirty="0"/>
              <a:t> </a:t>
            </a:r>
            <a:r>
              <a:rPr lang="en-US" sz="5600" dirty="0" err="1"/>
              <a:t>sông</a:t>
            </a:r>
            <a:r>
              <a:rPr lang="en-US" sz="5600" dirty="0"/>
              <a:t> </a:t>
            </a:r>
            <a:r>
              <a:rPr lang="en-US" sz="5600" dirty="0" err="1"/>
              <a:t>quê</a:t>
            </a:r>
            <a:r>
              <a:rPr lang="en-US" sz="5600" dirty="0"/>
              <a:t> </a:t>
            </a:r>
            <a:r>
              <a:rPr lang="en-US" sz="5600" dirty="0" err="1"/>
              <a:t>hương</a:t>
            </a:r>
            <a:r>
              <a:rPr lang="en-US" sz="5600" dirty="0"/>
              <a:t>. </a:t>
            </a:r>
            <a:r>
              <a:rPr lang="en-US" sz="5600" dirty="0" err="1"/>
              <a:t>Chảy</a:t>
            </a:r>
            <a:r>
              <a:rPr lang="en-US" sz="5600" dirty="0"/>
              <a:t> </a:t>
            </a:r>
            <a:r>
              <a:rPr lang="en-US" sz="5600" dirty="0" err="1"/>
              <a:t>giữa</a:t>
            </a:r>
            <a:r>
              <a:rPr lang="en-US" sz="5600" dirty="0"/>
              <a:t> </a:t>
            </a:r>
            <a:r>
              <a:rPr lang="en-US" sz="5600" dirty="0" err="1"/>
              <a:t>những</a:t>
            </a:r>
            <a:r>
              <a:rPr lang="en-US" sz="5600" dirty="0"/>
              <a:t> </a:t>
            </a:r>
            <a:r>
              <a:rPr lang="en-US" sz="5600" dirty="0" err="1"/>
              <a:t>bãi</a:t>
            </a:r>
            <a:r>
              <a:rPr lang="en-US" sz="5600" dirty="0"/>
              <a:t> </a:t>
            </a:r>
            <a:r>
              <a:rPr lang="en-US" sz="5600" dirty="0" err="1"/>
              <a:t>mía</a:t>
            </a:r>
            <a:r>
              <a:rPr lang="en-US" sz="5600" dirty="0"/>
              <a:t> </a:t>
            </a:r>
            <a:r>
              <a:rPr lang="en-US" sz="5600" dirty="0" err="1"/>
              <a:t>bờ</a:t>
            </a:r>
            <a:r>
              <a:rPr lang="en-US" sz="5600" dirty="0"/>
              <a:t> </a:t>
            </a:r>
            <a:r>
              <a:rPr lang="en-US" sz="5600" dirty="0" err="1"/>
              <a:t>dâu</a:t>
            </a:r>
            <a:r>
              <a:rPr lang="en-US" sz="5600" dirty="0"/>
              <a:t> </a:t>
            </a:r>
            <a:r>
              <a:rPr lang="en-US" sz="5600" dirty="0" err="1"/>
              <a:t>xanh</a:t>
            </a:r>
            <a:r>
              <a:rPr lang="en-US" sz="5600" dirty="0"/>
              <a:t> </a:t>
            </a:r>
            <a:r>
              <a:rPr lang="en-US" sz="5600" dirty="0" err="1"/>
              <a:t>ngắt</a:t>
            </a:r>
            <a:r>
              <a:rPr lang="en-US" sz="5600" dirty="0"/>
              <a:t>. </a:t>
            </a:r>
            <a:r>
              <a:rPr lang="en-US" sz="5600" dirty="0" err="1"/>
              <a:t>Dòng</a:t>
            </a:r>
            <a:r>
              <a:rPr lang="en-US" sz="5600" dirty="0"/>
              <a:t> </a:t>
            </a:r>
            <a:r>
              <a:rPr lang="en-US" sz="5600" dirty="0" err="1"/>
              <a:t>sông</a:t>
            </a:r>
            <a:r>
              <a:rPr lang="en-US" sz="5600" dirty="0"/>
              <a:t> </a:t>
            </a:r>
            <a:r>
              <a:rPr lang="en-US" sz="5600" dirty="0" err="1"/>
              <a:t>như</a:t>
            </a:r>
            <a:r>
              <a:rPr lang="en-US" sz="5600" dirty="0"/>
              <a:t> </a:t>
            </a:r>
            <a:r>
              <a:rPr lang="en-US" sz="5600" dirty="0" err="1"/>
              <a:t>giải</a:t>
            </a:r>
            <a:r>
              <a:rPr lang="en-US" sz="5600" dirty="0"/>
              <a:t> </a:t>
            </a:r>
            <a:r>
              <a:rPr lang="en-US" sz="5600" dirty="0" err="1"/>
              <a:t>lụa</a:t>
            </a:r>
            <a:r>
              <a:rPr lang="en-US" sz="5600" dirty="0"/>
              <a:t> </a:t>
            </a:r>
            <a:r>
              <a:rPr lang="en-US" sz="5600" dirty="0" err="1"/>
              <a:t>đào</a:t>
            </a:r>
            <a:r>
              <a:rPr lang="en-US" sz="5600" dirty="0"/>
              <a:t> </a:t>
            </a:r>
            <a:r>
              <a:rPr lang="en-US" sz="5600" dirty="0" err="1"/>
              <a:t>vắt</a:t>
            </a:r>
            <a:r>
              <a:rPr lang="en-US" sz="5600" dirty="0"/>
              <a:t> </a:t>
            </a:r>
            <a:r>
              <a:rPr lang="en-US" sz="5600" dirty="0" err="1"/>
              <a:t>ngang</a:t>
            </a:r>
            <a:r>
              <a:rPr lang="en-US" sz="5600" dirty="0"/>
              <a:t> </a:t>
            </a:r>
            <a:r>
              <a:rPr lang="en-US" sz="5600" dirty="0" err="1"/>
              <a:t>tấm</a:t>
            </a:r>
            <a:r>
              <a:rPr lang="en-US" sz="5600" dirty="0"/>
              <a:t> </a:t>
            </a:r>
            <a:r>
              <a:rPr lang="en-US" sz="5600" dirty="0" err="1"/>
              <a:t>áo</a:t>
            </a:r>
            <a:r>
              <a:rPr lang="en-US" sz="5600" dirty="0"/>
              <a:t> </a:t>
            </a:r>
            <a:r>
              <a:rPr lang="en-US" sz="5600" dirty="0" err="1"/>
              <a:t>xanh</a:t>
            </a:r>
            <a:r>
              <a:rPr lang="en-US" sz="5600" dirty="0"/>
              <a:t> </a:t>
            </a:r>
            <a:r>
              <a:rPr lang="en-US" sz="5600" dirty="0" err="1"/>
              <a:t>của</a:t>
            </a:r>
            <a:r>
              <a:rPr lang="en-US" sz="5600" dirty="0"/>
              <a:t> </a:t>
            </a:r>
            <a:r>
              <a:rPr lang="en-US" sz="5600" dirty="0" err="1"/>
              <a:t>đồng</a:t>
            </a:r>
            <a:r>
              <a:rPr lang="en-US" sz="5600" dirty="0"/>
              <a:t> </a:t>
            </a:r>
            <a:r>
              <a:rPr lang="en-US" sz="5600" dirty="0" err="1"/>
              <a:t>bằng</a:t>
            </a:r>
            <a:r>
              <a:rPr lang="en-US" sz="5600" dirty="0"/>
              <a:t> </a:t>
            </a:r>
            <a:r>
              <a:rPr lang="en-US" sz="5600" dirty="0" err="1"/>
              <a:t>Bắc</a:t>
            </a:r>
            <a:r>
              <a:rPr lang="en-US" sz="5600" dirty="0"/>
              <a:t> </a:t>
            </a:r>
            <a:r>
              <a:rPr lang="en-US" sz="5600" dirty="0" err="1"/>
              <a:t>Bộ</a:t>
            </a:r>
            <a:r>
              <a:rPr lang="en-US" sz="5600" dirty="0"/>
              <a:t>. </a:t>
            </a:r>
            <a:r>
              <a:rPr lang="en-US" sz="5600" dirty="0" err="1"/>
              <a:t>Dòng</a:t>
            </a:r>
            <a:r>
              <a:rPr lang="en-US" sz="5600" dirty="0"/>
              <a:t> </a:t>
            </a:r>
            <a:r>
              <a:rPr lang="en-US" sz="5600" dirty="0" err="1"/>
              <a:t>sông</a:t>
            </a:r>
            <a:r>
              <a:rPr lang="en-US" sz="5600" dirty="0"/>
              <a:t> </a:t>
            </a:r>
            <a:r>
              <a:rPr lang="en-US" sz="5600" dirty="0" err="1"/>
              <a:t>gắn</a:t>
            </a:r>
            <a:r>
              <a:rPr lang="en-US" sz="5600" dirty="0"/>
              <a:t> </a:t>
            </a:r>
            <a:r>
              <a:rPr lang="en-US" sz="5600" dirty="0" err="1"/>
              <a:t>liền</a:t>
            </a:r>
            <a:r>
              <a:rPr lang="en-US" sz="5600" dirty="0"/>
              <a:t> </a:t>
            </a:r>
            <a:r>
              <a:rPr lang="en-US" sz="5600" dirty="0" err="1"/>
              <a:t>với</a:t>
            </a:r>
            <a:r>
              <a:rPr lang="en-US" sz="5600" dirty="0"/>
              <a:t> </a:t>
            </a:r>
            <a:r>
              <a:rPr lang="en-US" sz="5600" dirty="0" err="1"/>
              <a:t>thời</a:t>
            </a:r>
            <a:r>
              <a:rPr lang="en-US" sz="5600" dirty="0"/>
              <a:t> </a:t>
            </a:r>
            <a:r>
              <a:rPr lang="en-US" sz="5600" dirty="0" err="1"/>
              <a:t>thơ</a:t>
            </a:r>
            <a:r>
              <a:rPr lang="en-US" sz="5600" dirty="0"/>
              <a:t> </a:t>
            </a:r>
            <a:r>
              <a:rPr lang="en-US" sz="5600" dirty="0" err="1"/>
              <a:t>ấu</a:t>
            </a:r>
            <a:r>
              <a:rPr lang="en-US" sz="5600" dirty="0"/>
              <a:t> </a:t>
            </a:r>
            <a:r>
              <a:rPr lang="en-US" sz="5600" dirty="0" err="1"/>
              <a:t>của</a:t>
            </a:r>
            <a:r>
              <a:rPr lang="en-US" sz="5600" dirty="0"/>
              <a:t> </a:t>
            </a:r>
            <a:r>
              <a:rPr lang="en-US" sz="5600" dirty="0" err="1"/>
              <a:t>em</a:t>
            </a:r>
            <a:endParaRPr lang="en-US" sz="5600" dirty="0"/>
          </a:p>
          <a:p>
            <a:pPr marL="165100" indent="0">
              <a:buNone/>
            </a:pPr>
            <a:r>
              <a:rPr lang="en-US" sz="5600" dirty="0" err="1"/>
              <a:t>Thân</a:t>
            </a:r>
            <a:r>
              <a:rPr lang="en-US" sz="5600" dirty="0"/>
              <a:t> </a:t>
            </a:r>
            <a:r>
              <a:rPr lang="en-US" sz="5600" dirty="0" err="1"/>
              <a:t>bài</a:t>
            </a:r>
            <a:r>
              <a:rPr lang="en-US" sz="5600" dirty="0"/>
              <a:t>: </a:t>
            </a:r>
          </a:p>
          <a:p>
            <a:r>
              <a:rPr lang="en-US" sz="5600" b="1" dirty="0" err="1"/>
              <a:t>Buổi</a:t>
            </a:r>
            <a:r>
              <a:rPr lang="en-US" sz="5600" b="1" dirty="0"/>
              <a:t> </a:t>
            </a:r>
            <a:r>
              <a:rPr lang="en-US" sz="5600" b="1" dirty="0" err="1"/>
              <a:t>sáng</a:t>
            </a:r>
            <a:r>
              <a:rPr lang="en-US" sz="5600" b="1" dirty="0"/>
              <a:t>:</a:t>
            </a:r>
            <a:r>
              <a:rPr lang="en-US" sz="5600" dirty="0"/>
              <a:t> </a:t>
            </a:r>
          </a:p>
          <a:p>
            <a:r>
              <a:rPr lang="en-US" sz="5600" dirty="0"/>
              <a:t>- </a:t>
            </a:r>
            <a:r>
              <a:rPr lang="en-US" sz="5600" dirty="0" err="1"/>
              <a:t>Dòng</a:t>
            </a:r>
            <a:r>
              <a:rPr lang="en-US" sz="5600" dirty="0"/>
              <a:t> </a:t>
            </a:r>
            <a:r>
              <a:rPr lang="en-US" sz="5600" dirty="0" err="1"/>
              <a:t>sông</a:t>
            </a:r>
            <a:r>
              <a:rPr lang="en-US" sz="5600" dirty="0"/>
              <a:t> </a:t>
            </a:r>
            <a:r>
              <a:rPr lang="en-US" sz="5600" dirty="0" err="1"/>
              <a:t>nhộn</a:t>
            </a:r>
            <a:r>
              <a:rPr lang="en-US" sz="5600" dirty="0"/>
              <a:t> </a:t>
            </a:r>
            <a:r>
              <a:rPr lang="en-US" sz="5600" dirty="0" err="1"/>
              <a:t>nhịp</a:t>
            </a:r>
            <a:r>
              <a:rPr lang="en-US" sz="5600" dirty="0"/>
              <a:t> </a:t>
            </a:r>
            <a:r>
              <a:rPr lang="en-US" sz="5600" dirty="0" err="1"/>
              <a:t>với</a:t>
            </a:r>
            <a:r>
              <a:rPr lang="en-US" sz="5600" dirty="0"/>
              <a:t> </a:t>
            </a:r>
            <a:r>
              <a:rPr lang="en-US" sz="5600" dirty="0" err="1"/>
              <a:t>từng</a:t>
            </a:r>
            <a:r>
              <a:rPr lang="en-US" sz="5600" dirty="0"/>
              <a:t> </a:t>
            </a:r>
            <a:r>
              <a:rPr lang="en-US" sz="5600" dirty="0" err="1"/>
              <a:t>đoàn</a:t>
            </a:r>
            <a:r>
              <a:rPr lang="en-US" sz="5600" dirty="0"/>
              <a:t> </a:t>
            </a:r>
            <a:r>
              <a:rPr lang="en-US" sz="5600" dirty="0" err="1"/>
              <a:t>thuyền</a:t>
            </a:r>
            <a:r>
              <a:rPr lang="en-US" sz="5600" dirty="0"/>
              <a:t> </a:t>
            </a:r>
            <a:r>
              <a:rPr lang="en-US" sz="5600" dirty="0" err="1"/>
              <a:t>đánh</a:t>
            </a:r>
            <a:r>
              <a:rPr lang="en-US" sz="5600" dirty="0"/>
              <a:t> </a:t>
            </a:r>
            <a:r>
              <a:rPr lang="en-US" sz="5600" dirty="0" err="1"/>
              <a:t>cá</a:t>
            </a:r>
            <a:r>
              <a:rPr lang="en-US" sz="5600" dirty="0"/>
              <a:t> dong </a:t>
            </a:r>
            <a:r>
              <a:rPr lang="en-US" sz="5600" dirty="0" err="1"/>
              <a:t>buồm</a:t>
            </a:r>
            <a:r>
              <a:rPr lang="en-US" sz="5600" dirty="0"/>
              <a:t> </a:t>
            </a:r>
            <a:r>
              <a:rPr lang="en-US" sz="5600" dirty="0" err="1"/>
              <a:t>thả</a:t>
            </a:r>
            <a:r>
              <a:rPr lang="en-US" sz="5600" dirty="0"/>
              <a:t> </a:t>
            </a:r>
            <a:r>
              <a:rPr lang="en-US" sz="5600" dirty="0" err="1"/>
              <a:t>lưới</a:t>
            </a:r>
            <a:r>
              <a:rPr lang="en-US" sz="5600" dirty="0"/>
              <a:t> </a:t>
            </a:r>
            <a:r>
              <a:rPr lang="en-US" sz="5600" dirty="0" err="1"/>
              <a:t>trắng</a:t>
            </a:r>
            <a:r>
              <a:rPr lang="en-US" sz="5600" dirty="0"/>
              <a:t> </a:t>
            </a:r>
            <a:r>
              <a:rPr lang="en-US" sz="5600" dirty="0" err="1"/>
              <a:t>xóa</a:t>
            </a:r>
            <a:r>
              <a:rPr lang="en-US" sz="5600" dirty="0"/>
              <a:t> </a:t>
            </a:r>
            <a:r>
              <a:rPr lang="en-US" sz="5600" dirty="0" err="1"/>
              <a:t>mặt</a:t>
            </a:r>
            <a:r>
              <a:rPr lang="en-US" sz="5600" dirty="0"/>
              <a:t> </a:t>
            </a:r>
            <a:r>
              <a:rPr lang="en-US" sz="5600" dirty="0" err="1"/>
              <a:t>sông</a:t>
            </a:r>
            <a:r>
              <a:rPr lang="en-US" sz="5600" dirty="0"/>
              <a:t>. </a:t>
            </a:r>
          </a:p>
          <a:p>
            <a:r>
              <a:rPr lang="en-US" sz="5600" dirty="0"/>
              <a:t>- </a:t>
            </a:r>
            <a:r>
              <a:rPr lang="en-US" sz="5600" dirty="0" err="1"/>
              <a:t>Tiếng</a:t>
            </a:r>
            <a:r>
              <a:rPr lang="en-US" sz="5600" dirty="0"/>
              <a:t> </a:t>
            </a:r>
            <a:r>
              <a:rPr lang="en-US" sz="5600" dirty="0" err="1"/>
              <a:t>hò</a:t>
            </a:r>
            <a:r>
              <a:rPr lang="en-US" sz="5600" dirty="0"/>
              <a:t> </a:t>
            </a:r>
            <a:r>
              <a:rPr lang="en-US" sz="5600" dirty="0" err="1"/>
              <a:t>tiếng</a:t>
            </a:r>
            <a:r>
              <a:rPr lang="en-US" sz="5600" dirty="0"/>
              <a:t> </a:t>
            </a:r>
            <a:r>
              <a:rPr lang="en-US" sz="5600" dirty="0" err="1"/>
              <a:t>hát</a:t>
            </a:r>
            <a:r>
              <a:rPr lang="en-US" sz="5600" dirty="0"/>
              <a:t> </a:t>
            </a:r>
            <a:r>
              <a:rPr lang="en-US" sz="5600" dirty="0" err="1"/>
              <a:t>vang</a:t>
            </a:r>
            <a:r>
              <a:rPr lang="en-US" sz="5600" dirty="0"/>
              <a:t> </a:t>
            </a:r>
            <a:r>
              <a:rPr lang="en-US" sz="5600" dirty="0" err="1"/>
              <a:t>lên</a:t>
            </a:r>
            <a:r>
              <a:rPr lang="en-US" sz="5600" dirty="0"/>
              <a:t>.</a:t>
            </a:r>
          </a:p>
          <a:p>
            <a:r>
              <a:rPr lang="en-US" sz="5600" dirty="0"/>
              <a:t>- </a:t>
            </a:r>
            <a:r>
              <a:rPr lang="en-US" sz="5600" dirty="0" err="1"/>
              <a:t>Tấp</a:t>
            </a:r>
            <a:r>
              <a:rPr lang="en-US" sz="5600" dirty="0"/>
              <a:t> </a:t>
            </a:r>
            <a:r>
              <a:rPr lang="en-US" sz="5600" dirty="0" err="1"/>
              <a:t>nập</a:t>
            </a:r>
            <a:r>
              <a:rPr lang="en-US" sz="5600" dirty="0"/>
              <a:t> </a:t>
            </a:r>
            <a:r>
              <a:rPr lang="en-US" sz="5600" dirty="0" err="1"/>
              <a:t>tàu</a:t>
            </a:r>
            <a:r>
              <a:rPr lang="en-US" sz="5600" dirty="0"/>
              <a:t> </a:t>
            </a:r>
            <a:r>
              <a:rPr lang="en-US" sz="5600" dirty="0" err="1"/>
              <a:t>thuyền</a:t>
            </a:r>
            <a:r>
              <a:rPr lang="en-US" sz="5600" dirty="0"/>
              <a:t> </a:t>
            </a:r>
            <a:r>
              <a:rPr lang="en-US" sz="5600" dirty="0" err="1"/>
              <a:t>đi</a:t>
            </a:r>
            <a:r>
              <a:rPr lang="en-US" sz="5600" dirty="0"/>
              <a:t> </a:t>
            </a:r>
            <a:r>
              <a:rPr lang="en-US" sz="5600" dirty="0" err="1"/>
              <a:t>lại</a:t>
            </a:r>
            <a:r>
              <a:rPr lang="en-US" sz="5600" dirty="0"/>
              <a:t>. </a:t>
            </a:r>
          </a:p>
          <a:p>
            <a:r>
              <a:rPr lang="en-US" sz="5600" dirty="0"/>
              <a:t>- </a:t>
            </a:r>
            <a:r>
              <a:rPr lang="en-US" sz="5600" dirty="0" err="1"/>
              <a:t>Em</a:t>
            </a:r>
            <a:r>
              <a:rPr lang="en-US" sz="5600" dirty="0"/>
              <a:t> </a:t>
            </a:r>
            <a:r>
              <a:rPr lang="en-US" sz="5600" dirty="0" err="1"/>
              <a:t>cùng</a:t>
            </a:r>
            <a:r>
              <a:rPr lang="en-US" sz="5600" dirty="0"/>
              <a:t> </a:t>
            </a:r>
            <a:r>
              <a:rPr lang="en-US" sz="5600" dirty="0" err="1"/>
              <a:t>bạn</a:t>
            </a:r>
            <a:r>
              <a:rPr lang="en-US" sz="5600" dirty="0"/>
              <a:t> </a:t>
            </a:r>
            <a:r>
              <a:rPr lang="en-US" sz="5600" dirty="0" err="1"/>
              <a:t>đi</a:t>
            </a:r>
            <a:r>
              <a:rPr lang="en-US" sz="5600" dirty="0"/>
              <a:t> </a:t>
            </a:r>
            <a:r>
              <a:rPr lang="en-US" sz="5600" dirty="0" err="1"/>
              <a:t>cào</a:t>
            </a:r>
            <a:r>
              <a:rPr lang="en-US" sz="5600" dirty="0"/>
              <a:t> </a:t>
            </a:r>
            <a:r>
              <a:rPr lang="en-US" sz="5600" dirty="0" err="1"/>
              <a:t>hến</a:t>
            </a:r>
            <a:r>
              <a:rPr lang="en-US" sz="5600" dirty="0"/>
              <a:t>, </a:t>
            </a:r>
            <a:r>
              <a:rPr lang="en-US" sz="5600" dirty="0" err="1"/>
              <a:t>dậm</a:t>
            </a:r>
            <a:r>
              <a:rPr lang="en-US" sz="5600" dirty="0"/>
              <a:t> </a:t>
            </a:r>
            <a:r>
              <a:rPr lang="en-US" sz="5600" dirty="0" err="1"/>
              <a:t>trai</a:t>
            </a:r>
            <a:r>
              <a:rPr lang="en-US" sz="5600" dirty="0"/>
              <a:t> ở </a:t>
            </a:r>
            <a:r>
              <a:rPr lang="en-US" sz="5600" dirty="0" err="1"/>
              <a:t>ven</a:t>
            </a:r>
            <a:r>
              <a:rPr lang="en-US" sz="5600" dirty="0"/>
              <a:t> </a:t>
            </a:r>
            <a:r>
              <a:rPr lang="en-US" sz="5600" dirty="0" err="1"/>
              <a:t>sông</a:t>
            </a:r>
            <a:endParaRPr lang="en-US" sz="5600" dirty="0"/>
          </a:p>
          <a:p>
            <a:r>
              <a:rPr lang="en-US" sz="5600" dirty="0"/>
              <a:t> </a:t>
            </a:r>
          </a:p>
          <a:p>
            <a:r>
              <a:rPr lang="en-US" sz="5600" b="1" dirty="0" err="1"/>
              <a:t>Buổi</a:t>
            </a:r>
            <a:r>
              <a:rPr lang="en-US" sz="5600" b="1" dirty="0"/>
              <a:t> </a:t>
            </a:r>
            <a:r>
              <a:rPr lang="en-US" sz="5600" b="1" dirty="0" err="1"/>
              <a:t>trưa</a:t>
            </a:r>
            <a:r>
              <a:rPr lang="en-US" sz="5600" dirty="0"/>
              <a:t>:</a:t>
            </a:r>
          </a:p>
          <a:p>
            <a:r>
              <a:rPr lang="en-US" sz="5600" dirty="0"/>
              <a:t> - </a:t>
            </a:r>
            <a:r>
              <a:rPr lang="en-US" sz="5600" dirty="0" err="1"/>
              <a:t>Nắng</a:t>
            </a:r>
            <a:r>
              <a:rPr lang="en-US" sz="5600" dirty="0"/>
              <a:t> </a:t>
            </a:r>
            <a:r>
              <a:rPr lang="en-US" sz="5600" dirty="0" err="1"/>
              <a:t>giãi</a:t>
            </a:r>
            <a:r>
              <a:rPr lang="en-US" sz="5600" dirty="0"/>
              <a:t> </a:t>
            </a:r>
            <a:r>
              <a:rPr lang="en-US" sz="5600" dirty="0" err="1"/>
              <a:t>trên</a:t>
            </a:r>
            <a:r>
              <a:rPr lang="en-US" sz="5600" dirty="0"/>
              <a:t> </a:t>
            </a:r>
            <a:r>
              <a:rPr lang="en-US" sz="5600" dirty="0" err="1"/>
              <a:t>sông</a:t>
            </a:r>
            <a:r>
              <a:rPr lang="en-US" sz="5600" dirty="0"/>
              <a:t>, </a:t>
            </a:r>
            <a:r>
              <a:rPr lang="en-US" sz="5600" dirty="0" err="1"/>
              <a:t>dòng</a:t>
            </a:r>
            <a:r>
              <a:rPr lang="en-US" sz="5600" dirty="0"/>
              <a:t> </a:t>
            </a:r>
            <a:r>
              <a:rPr lang="en-US" sz="5600" dirty="0" err="1"/>
              <a:t>sông</a:t>
            </a:r>
            <a:r>
              <a:rPr lang="en-US" sz="5600" dirty="0"/>
              <a:t> </a:t>
            </a:r>
            <a:r>
              <a:rPr lang="en-US" sz="5600" dirty="0" err="1"/>
              <a:t>lặng</a:t>
            </a:r>
            <a:r>
              <a:rPr lang="en-US" sz="5600" dirty="0"/>
              <a:t> lẽ </a:t>
            </a:r>
            <a:r>
              <a:rPr lang="en-US" sz="5600" dirty="0" err="1"/>
              <a:t>trôi</a:t>
            </a:r>
            <a:r>
              <a:rPr lang="en-US" sz="5600" dirty="0"/>
              <a:t>. </a:t>
            </a:r>
          </a:p>
          <a:p>
            <a:r>
              <a:rPr lang="en-US" sz="5600" dirty="0"/>
              <a:t>- </a:t>
            </a:r>
            <a:r>
              <a:rPr lang="en-US" sz="5600" dirty="0" err="1"/>
              <a:t>Người</a:t>
            </a:r>
            <a:r>
              <a:rPr lang="en-US" sz="5600" dirty="0"/>
              <a:t> </a:t>
            </a:r>
            <a:r>
              <a:rPr lang="en-US" sz="5600" dirty="0" err="1"/>
              <a:t>mẹ</a:t>
            </a:r>
            <a:r>
              <a:rPr lang="en-US" sz="5600" dirty="0"/>
              <a:t> </a:t>
            </a:r>
            <a:r>
              <a:rPr lang="en-US" sz="5600" dirty="0" err="1"/>
              <a:t>tất</a:t>
            </a:r>
            <a:r>
              <a:rPr lang="en-US" sz="5600" dirty="0"/>
              <a:t> </a:t>
            </a:r>
            <a:r>
              <a:rPr lang="en-US" sz="5600" dirty="0" err="1"/>
              <a:t>bật</a:t>
            </a:r>
            <a:r>
              <a:rPr lang="en-US" sz="5600" dirty="0"/>
              <a:t> </a:t>
            </a:r>
            <a:r>
              <a:rPr lang="en-US" sz="5600" dirty="0" err="1"/>
              <a:t>mang</a:t>
            </a:r>
            <a:r>
              <a:rPr lang="en-US" sz="5600" dirty="0"/>
              <a:t> </a:t>
            </a:r>
            <a:r>
              <a:rPr lang="en-US" sz="5600" dirty="0" err="1"/>
              <a:t>quần</a:t>
            </a:r>
            <a:r>
              <a:rPr lang="en-US" sz="5600" dirty="0"/>
              <a:t> </a:t>
            </a:r>
            <a:r>
              <a:rPr lang="en-US" sz="5600" dirty="0" err="1"/>
              <a:t>áo</a:t>
            </a:r>
            <a:r>
              <a:rPr lang="en-US" sz="5600" dirty="0"/>
              <a:t> </a:t>
            </a:r>
            <a:r>
              <a:rPr lang="en-US" sz="5600" dirty="0" err="1"/>
              <a:t>chăn</a:t>
            </a:r>
            <a:r>
              <a:rPr lang="en-US" sz="5600" dirty="0"/>
              <a:t> </a:t>
            </a:r>
            <a:r>
              <a:rPr lang="en-US" sz="5600" dirty="0" err="1"/>
              <a:t>màn</a:t>
            </a:r>
            <a:r>
              <a:rPr lang="en-US" sz="5600" dirty="0"/>
              <a:t> </a:t>
            </a:r>
            <a:r>
              <a:rPr lang="en-US" sz="5600" dirty="0" err="1"/>
              <a:t>ra</a:t>
            </a:r>
            <a:r>
              <a:rPr lang="en-US" sz="5600" dirty="0"/>
              <a:t> </a:t>
            </a:r>
            <a:r>
              <a:rPr lang="en-US" sz="5600" dirty="0" err="1"/>
              <a:t>giặt</a:t>
            </a:r>
            <a:r>
              <a:rPr lang="en-US" sz="5600" dirty="0"/>
              <a:t> </a:t>
            </a:r>
            <a:r>
              <a:rPr lang="en-US" sz="5600" dirty="0" err="1"/>
              <a:t>giũ</a:t>
            </a:r>
            <a:r>
              <a:rPr lang="en-US" sz="5600" dirty="0"/>
              <a:t>. </a:t>
            </a:r>
          </a:p>
          <a:p>
            <a:r>
              <a:rPr lang="en-US" sz="5600" b="1" dirty="0" err="1"/>
              <a:t>Buổi</a:t>
            </a:r>
            <a:r>
              <a:rPr lang="en-US" sz="5600" b="1" dirty="0"/>
              <a:t> </a:t>
            </a:r>
            <a:r>
              <a:rPr lang="en-US" sz="5600" b="1" dirty="0" err="1"/>
              <a:t>chiều</a:t>
            </a:r>
            <a:r>
              <a:rPr lang="en-US" sz="5600" dirty="0"/>
              <a:t>: </a:t>
            </a:r>
          </a:p>
          <a:p>
            <a:r>
              <a:rPr lang="en-US" sz="5600" dirty="0"/>
              <a:t>- </a:t>
            </a:r>
            <a:r>
              <a:rPr lang="en-US" sz="5600" dirty="0" err="1"/>
              <a:t>Cùng</a:t>
            </a:r>
            <a:r>
              <a:rPr lang="en-US" sz="5600" dirty="0"/>
              <a:t> </a:t>
            </a:r>
            <a:r>
              <a:rPr lang="en-US" sz="5600" dirty="0" err="1"/>
              <a:t>bạn</a:t>
            </a:r>
            <a:r>
              <a:rPr lang="en-US" sz="5600" dirty="0"/>
              <a:t> </a:t>
            </a:r>
            <a:r>
              <a:rPr lang="en-US" sz="5600" dirty="0" err="1"/>
              <a:t>bè</a:t>
            </a:r>
            <a:r>
              <a:rPr lang="en-US" sz="5600" dirty="0"/>
              <a:t> </a:t>
            </a:r>
            <a:r>
              <a:rPr lang="en-US" sz="5600" dirty="0" err="1"/>
              <a:t>lênh</a:t>
            </a:r>
            <a:r>
              <a:rPr lang="en-US" sz="5600" dirty="0"/>
              <a:t> </a:t>
            </a:r>
            <a:r>
              <a:rPr lang="en-US" sz="5600" dirty="0" err="1"/>
              <a:t>đênh</a:t>
            </a:r>
            <a:r>
              <a:rPr lang="en-US" sz="5600" dirty="0"/>
              <a:t> </a:t>
            </a:r>
            <a:r>
              <a:rPr lang="en-US" sz="5600" dirty="0" err="1"/>
              <a:t>trên</a:t>
            </a:r>
            <a:r>
              <a:rPr lang="en-US" sz="5600" dirty="0"/>
              <a:t> </a:t>
            </a:r>
            <a:r>
              <a:rPr lang="en-US" sz="5600" dirty="0" err="1"/>
              <a:t>mặt</a:t>
            </a:r>
            <a:r>
              <a:rPr lang="en-US" sz="5600" dirty="0"/>
              <a:t> </a:t>
            </a:r>
            <a:r>
              <a:rPr lang="en-US" sz="5600" dirty="0" err="1"/>
              <a:t>sông</a:t>
            </a:r>
            <a:r>
              <a:rPr lang="en-US" sz="5600" dirty="0"/>
              <a:t> </a:t>
            </a:r>
            <a:r>
              <a:rPr lang="en-US" sz="5600" dirty="0" err="1"/>
              <a:t>cất</a:t>
            </a:r>
            <a:r>
              <a:rPr lang="en-US" sz="5600" dirty="0"/>
              <a:t> </a:t>
            </a:r>
            <a:r>
              <a:rPr lang="en-US" sz="5600" dirty="0" err="1"/>
              <a:t>vó</a:t>
            </a:r>
            <a:r>
              <a:rPr lang="en-US" sz="5600" dirty="0"/>
              <a:t> </a:t>
            </a:r>
            <a:r>
              <a:rPr lang="en-US" sz="5600" dirty="0" err="1"/>
              <a:t>hoặc</a:t>
            </a:r>
            <a:r>
              <a:rPr lang="en-US" sz="5600" dirty="0"/>
              <a:t> </a:t>
            </a:r>
            <a:r>
              <a:rPr lang="en-US" sz="5600" dirty="0" err="1"/>
              <a:t>nằm</a:t>
            </a:r>
            <a:r>
              <a:rPr lang="en-US" sz="5600" dirty="0"/>
              <a:t> </a:t>
            </a:r>
            <a:r>
              <a:rPr lang="en-US" sz="5600" dirty="0" err="1"/>
              <a:t>sạp</a:t>
            </a:r>
            <a:r>
              <a:rPr lang="en-US" sz="5600" dirty="0"/>
              <a:t> </a:t>
            </a:r>
            <a:r>
              <a:rPr lang="en-US" sz="5600" dirty="0" err="1"/>
              <a:t>thuyền</a:t>
            </a:r>
            <a:r>
              <a:rPr lang="en-US" sz="5600" dirty="0"/>
              <a:t> </a:t>
            </a:r>
            <a:r>
              <a:rPr lang="en-US" sz="5600" dirty="0" err="1"/>
              <a:t>hát</a:t>
            </a:r>
            <a:r>
              <a:rPr lang="en-US" sz="5600" dirty="0"/>
              <a:t>, </a:t>
            </a:r>
            <a:r>
              <a:rPr lang="en-US" sz="5600" dirty="0" err="1"/>
              <a:t>ngâm</a:t>
            </a:r>
            <a:r>
              <a:rPr lang="en-US" sz="5600" dirty="0"/>
              <a:t> </a:t>
            </a:r>
            <a:r>
              <a:rPr lang="en-US" sz="5600" dirty="0" err="1"/>
              <a:t>thơ</a:t>
            </a:r>
            <a:r>
              <a:rPr lang="en-US" sz="5600" dirty="0"/>
              <a:t>.</a:t>
            </a:r>
          </a:p>
          <a:p>
            <a:r>
              <a:rPr lang="en-US" sz="5600" dirty="0"/>
              <a:t> - </a:t>
            </a:r>
            <a:r>
              <a:rPr lang="en-US" sz="5600" dirty="0" err="1"/>
              <a:t>Trẻ</a:t>
            </a:r>
            <a:r>
              <a:rPr lang="en-US" sz="5600" dirty="0"/>
              <a:t> </a:t>
            </a:r>
            <a:r>
              <a:rPr lang="en-US" sz="5600" dirty="0" err="1"/>
              <a:t>em</a:t>
            </a:r>
            <a:r>
              <a:rPr lang="en-US" sz="5600" dirty="0"/>
              <a:t> </a:t>
            </a:r>
            <a:r>
              <a:rPr lang="en-US" sz="5600" dirty="0" err="1"/>
              <a:t>rủ</a:t>
            </a:r>
            <a:r>
              <a:rPr lang="en-US" sz="5600" dirty="0"/>
              <a:t> </a:t>
            </a:r>
            <a:r>
              <a:rPr lang="en-US" sz="5600" dirty="0" err="1"/>
              <a:t>nhau</a:t>
            </a:r>
            <a:r>
              <a:rPr lang="en-US" sz="5600" dirty="0"/>
              <a:t> </a:t>
            </a:r>
            <a:r>
              <a:rPr lang="en-US" sz="5600" dirty="0" err="1"/>
              <a:t>ra</a:t>
            </a:r>
            <a:r>
              <a:rPr lang="en-US" sz="5600" dirty="0"/>
              <a:t> </a:t>
            </a:r>
            <a:r>
              <a:rPr lang="en-US" sz="5600" dirty="0" err="1"/>
              <a:t>vùng</a:t>
            </a:r>
            <a:r>
              <a:rPr lang="en-US" sz="5600" dirty="0"/>
              <a:t> </a:t>
            </a:r>
            <a:r>
              <a:rPr lang="en-US" sz="5600" dirty="0" err="1"/>
              <a:t>vẫy</a:t>
            </a:r>
            <a:r>
              <a:rPr lang="en-US" sz="5600" dirty="0"/>
              <a:t>, </a:t>
            </a:r>
            <a:r>
              <a:rPr lang="en-US" sz="5600" dirty="0" err="1"/>
              <a:t>tắm</a:t>
            </a:r>
            <a:r>
              <a:rPr lang="en-US" sz="5600" dirty="0"/>
              <a:t> </a:t>
            </a:r>
            <a:r>
              <a:rPr lang="en-US" sz="5600" dirty="0" err="1"/>
              <a:t>rửa</a:t>
            </a:r>
            <a:r>
              <a:rPr lang="en-US" sz="5600" dirty="0"/>
              <a:t>, </a:t>
            </a:r>
            <a:r>
              <a:rPr lang="en-US" sz="5600" dirty="0" err="1"/>
              <a:t>đùa</a:t>
            </a:r>
            <a:r>
              <a:rPr lang="en-US" sz="5600" dirty="0"/>
              <a:t> </a:t>
            </a:r>
            <a:r>
              <a:rPr lang="en-US" sz="5600" dirty="0" err="1"/>
              <a:t>nghịch</a:t>
            </a:r>
            <a:r>
              <a:rPr lang="en-US" sz="5600" dirty="0"/>
              <a:t>. </a:t>
            </a:r>
            <a:r>
              <a:rPr lang="en-US" sz="5600" dirty="0" err="1"/>
              <a:t>Buổi</a:t>
            </a:r>
            <a:r>
              <a:rPr lang="en-US" sz="5600" dirty="0"/>
              <a:t> </a:t>
            </a:r>
            <a:r>
              <a:rPr lang="en-US" sz="5600" dirty="0" err="1"/>
              <a:t>tối</a:t>
            </a:r>
            <a:r>
              <a:rPr lang="en-US" sz="5600" dirty="0"/>
              <a:t>, </a:t>
            </a:r>
            <a:r>
              <a:rPr lang="en-US" sz="5600" dirty="0" err="1"/>
              <a:t>nhất</a:t>
            </a:r>
            <a:r>
              <a:rPr lang="en-US" sz="5600" dirty="0"/>
              <a:t> </a:t>
            </a:r>
            <a:r>
              <a:rPr lang="en-US" sz="5600" dirty="0" err="1"/>
              <a:t>là</a:t>
            </a:r>
            <a:r>
              <a:rPr lang="en-US" sz="5600" dirty="0"/>
              <a:t> </a:t>
            </a:r>
            <a:r>
              <a:rPr lang="en-US" sz="5600" dirty="0" err="1"/>
              <a:t>những</a:t>
            </a:r>
            <a:r>
              <a:rPr lang="en-US" sz="5600" dirty="0"/>
              <a:t> </a:t>
            </a:r>
            <a:r>
              <a:rPr lang="en-US" sz="5600" dirty="0" err="1"/>
              <a:t>buổi</a:t>
            </a:r>
            <a:r>
              <a:rPr lang="en-US" sz="5600" dirty="0"/>
              <a:t> </a:t>
            </a:r>
            <a:r>
              <a:rPr lang="en-US" sz="5600" dirty="0" err="1"/>
              <a:t>có</a:t>
            </a:r>
            <a:r>
              <a:rPr lang="en-US" sz="5600" dirty="0"/>
              <a:t> </a:t>
            </a:r>
            <a:r>
              <a:rPr lang="en-US" sz="5600" dirty="0" err="1"/>
              <a:t>trăng</a:t>
            </a:r>
            <a:r>
              <a:rPr lang="en-US" sz="5600" dirty="0"/>
              <a:t> </a:t>
            </a:r>
            <a:r>
              <a:rPr lang="en-US" sz="5600" dirty="0" err="1"/>
              <a:t>sáng</a:t>
            </a:r>
            <a:r>
              <a:rPr lang="en-US" sz="5600" dirty="0"/>
              <a:t>: </a:t>
            </a:r>
          </a:p>
          <a:p>
            <a:r>
              <a:rPr lang="en-US" sz="5600" dirty="0"/>
              <a:t>- </a:t>
            </a:r>
            <a:r>
              <a:rPr lang="en-US" sz="5600" dirty="0" err="1"/>
              <a:t>Em</a:t>
            </a:r>
            <a:r>
              <a:rPr lang="en-US" sz="5600" dirty="0"/>
              <a:t> </a:t>
            </a:r>
            <a:r>
              <a:rPr lang="en-US" sz="5600" dirty="0" err="1"/>
              <a:t>và</a:t>
            </a:r>
            <a:r>
              <a:rPr lang="en-US" sz="5600" dirty="0"/>
              <a:t> </a:t>
            </a:r>
            <a:r>
              <a:rPr lang="en-US" sz="5600" dirty="0" err="1"/>
              <a:t>các</a:t>
            </a:r>
            <a:r>
              <a:rPr lang="en-US" sz="5600" dirty="0"/>
              <a:t> </a:t>
            </a:r>
            <a:r>
              <a:rPr lang="en-US" sz="5600" dirty="0" err="1"/>
              <a:t>bạn</a:t>
            </a:r>
            <a:r>
              <a:rPr lang="en-US" sz="5600" dirty="0"/>
              <a:t> </a:t>
            </a:r>
            <a:r>
              <a:rPr lang="en-US" sz="5600" dirty="0" err="1"/>
              <a:t>bơi</a:t>
            </a:r>
            <a:r>
              <a:rPr lang="en-US" sz="5600" dirty="0"/>
              <a:t> </a:t>
            </a:r>
            <a:r>
              <a:rPr lang="en-US" sz="5600" dirty="0" err="1"/>
              <a:t>thuyền</a:t>
            </a:r>
            <a:r>
              <a:rPr lang="en-US" sz="5600" dirty="0"/>
              <a:t> </a:t>
            </a:r>
            <a:r>
              <a:rPr lang="en-US" sz="5600" dirty="0" err="1"/>
              <a:t>ra</a:t>
            </a:r>
            <a:r>
              <a:rPr lang="en-US" sz="5600" dirty="0"/>
              <a:t> </a:t>
            </a:r>
            <a:r>
              <a:rPr lang="en-US" sz="5600" dirty="0" err="1"/>
              <a:t>giữa</a:t>
            </a:r>
            <a:r>
              <a:rPr lang="en-US" sz="5600" dirty="0"/>
              <a:t> </a:t>
            </a:r>
            <a:r>
              <a:rPr lang="en-US" sz="5600" dirty="0" err="1"/>
              <a:t>sông</a:t>
            </a:r>
            <a:r>
              <a:rPr lang="en-US" sz="5600" dirty="0"/>
              <a:t>, </a:t>
            </a:r>
            <a:r>
              <a:rPr lang="en-US" sz="5600" dirty="0" err="1"/>
              <a:t>buông</a:t>
            </a:r>
            <a:r>
              <a:rPr lang="en-US" sz="5600" dirty="0"/>
              <a:t> </a:t>
            </a:r>
            <a:r>
              <a:rPr lang="en-US" sz="5600" dirty="0" err="1"/>
              <a:t>chèo</a:t>
            </a:r>
            <a:r>
              <a:rPr lang="en-US" sz="5600" dirty="0"/>
              <a:t> </a:t>
            </a:r>
            <a:r>
              <a:rPr lang="en-US" sz="5600" dirty="0" err="1"/>
              <a:t>mặc</a:t>
            </a:r>
            <a:r>
              <a:rPr lang="en-US" sz="5600" dirty="0"/>
              <a:t> </a:t>
            </a:r>
            <a:r>
              <a:rPr lang="en-US" sz="5600" dirty="0" err="1"/>
              <a:t>cho</a:t>
            </a:r>
            <a:r>
              <a:rPr lang="en-US" sz="5600" dirty="0"/>
              <a:t> </a:t>
            </a:r>
            <a:r>
              <a:rPr lang="en-US" sz="5600" dirty="0" err="1"/>
              <a:t>trôi</a:t>
            </a:r>
            <a:r>
              <a:rPr lang="en-US" sz="5600" dirty="0"/>
              <a:t> </a:t>
            </a:r>
            <a:r>
              <a:rPr lang="en-US" sz="5600" dirty="0" err="1"/>
              <a:t>lơlửng</a:t>
            </a:r>
            <a:r>
              <a:rPr lang="en-US" sz="5600" dirty="0"/>
              <a:t>. </a:t>
            </a:r>
            <a:r>
              <a:rPr lang="en-US" sz="5600" dirty="0" err="1"/>
              <a:t>Nằm</a:t>
            </a:r>
            <a:r>
              <a:rPr lang="en-US" sz="5600" dirty="0"/>
              <a:t> </a:t>
            </a:r>
            <a:r>
              <a:rPr lang="en-US" sz="5600" dirty="0" err="1"/>
              <a:t>dài</a:t>
            </a:r>
            <a:r>
              <a:rPr lang="en-US" sz="5600" dirty="0"/>
              <a:t> </a:t>
            </a:r>
            <a:r>
              <a:rPr lang="en-US" sz="5600" dirty="0" err="1"/>
              <a:t>ra</a:t>
            </a:r>
            <a:r>
              <a:rPr lang="en-US" sz="5600" dirty="0"/>
              <a:t> </a:t>
            </a:r>
            <a:r>
              <a:rPr lang="en-US" sz="5600" dirty="0" err="1"/>
              <a:t>sạp</a:t>
            </a:r>
            <a:r>
              <a:rPr lang="en-US" sz="5600" dirty="0"/>
              <a:t> </a:t>
            </a:r>
            <a:r>
              <a:rPr lang="en-US" sz="5600" dirty="0" err="1"/>
              <a:t>thuyền</a:t>
            </a:r>
            <a:r>
              <a:rPr lang="en-US" sz="5600" dirty="0"/>
              <a:t> </a:t>
            </a:r>
            <a:r>
              <a:rPr lang="en-US" sz="5600" dirty="0" err="1"/>
              <a:t>ngắm</a:t>
            </a:r>
            <a:r>
              <a:rPr lang="en-US" sz="5600" dirty="0"/>
              <a:t> </a:t>
            </a:r>
            <a:r>
              <a:rPr lang="en-US" sz="5600" dirty="0" err="1"/>
              <a:t>trăng</a:t>
            </a:r>
            <a:r>
              <a:rPr lang="en-US" sz="5600" dirty="0"/>
              <a:t>, </a:t>
            </a:r>
            <a:r>
              <a:rPr lang="en-US" sz="5600" dirty="0" err="1"/>
              <a:t>hóng</a:t>
            </a:r>
            <a:r>
              <a:rPr lang="en-US" sz="5600" dirty="0"/>
              <a:t> </a:t>
            </a:r>
            <a:r>
              <a:rPr lang="en-US" sz="5600" dirty="0" err="1"/>
              <a:t>gió</a:t>
            </a:r>
            <a:r>
              <a:rPr lang="en-US" sz="5600" dirty="0"/>
              <a:t>. </a:t>
            </a:r>
          </a:p>
          <a:p>
            <a:r>
              <a:rPr lang="en-US" sz="5600" dirty="0"/>
              <a:t>- </a:t>
            </a:r>
            <a:r>
              <a:rPr lang="en-US" sz="5600" dirty="0" err="1"/>
              <a:t>Ngủ</a:t>
            </a:r>
            <a:r>
              <a:rPr lang="en-US" sz="5600" dirty="0"/>
              <a:t> </a:t>
            </a:r>
            <a:r>
              <a:rPr lang="en-US" sz="5600" dirty="0" err="1"/>
              <a:t>thiếp</a:t>
            </a:r>
            <a:r>
              <a:rPr lang="en-US" sz="5600" dirty="0"/>
              <a:t> </a:t>
            </a:r>
            <a:r>
              <a:rPr lang="en-US" sz="5600" dirty="0" err="1"/>
              <a:t>đi</a:t>
            </a:r>
            <a:r>
              <a:rPr lang="en-US" sz="5600" dirty="0"/>
              <a:t> </a:t>
            </a:r>
            <a:r>
              <a:rPr lang="en-US" sz="5600" dirty="0" err="1"/>
              <a:t>lúc</a:t>
            </a:r>
            <a:r>
              <a:rPr lang="en-US" sz="5600" dirty="0"/>
              <a:t> </a:t>
            </a:r>
            <a:r>
              <a:rPr lang="en-US" sz="5600" dirty="0" err="1"/>
              <a:t>nào</a:t>
            </a:r>
            <a:r>
              <a:rPr lang="en-US" sz="5600" dirty="0"/>
              <a:t> </a:t>
            </a:r>
            <a:r>
              <a:rPr lang="en-US" sz="5600" dirty="0" err="1"/>
              <a:t>không</a:t>
            </a:r>
            <a:r>
              <a:rPr lang="en-US" sz="5600" dirty="0"/>
              <a:t> hay </a:t>
            </a:r>
            <a:r>
              <a:rPr lang="en-US" sz="5600" dirty="0" err="1"/>
              <a:t>biết</a:t>
            </a:r>
            <a:r>
              <a:rPr lang="en-US" sz="5600" dirty="0"/>
              <a:t>.</a:t>
            </a:r>
          </a:p>
          <a:p>
            <a:pPr marL="165100" indent="0">
              <a:buNone/>
            </a:pPr>
            <a:r>
              <a:rPr lang="en-US" sz="5600" dirty="0" err="1"/>
              <a:t>Kết</a:t>
            </a:r>
            <a:r>
              <a:rPr lang="en-US" sz="5600" dirty="0"/>
              <a:t> </a:t>
            </a:r>
            <a:r>
              <a:rPr lang="en-US" sz="5600" dirty="0" err="1"/>
              <a:t>bài</a:t>
            </a:r>
            <a:r>
              <a:rPr lang="en-US" sz="5600" dirty="0"/>
              <a:t>: </a:t>
            </a:r>
          </a:p>
          <a:p>
            <a:r>
              <a:rPr lang="en-US" sz="5600" dirty="0"/>
              <a:t>- </a:t>
            </a:r>
            <a:r>
              <a:rPr lang="en-US" sz="5600" dirty="0" err="1"/>
              <a:t>Dòng</a:t>
            </a:r>
            <a:r>
              <a:rPr lang="en-US" sz="5600" dirty="0"/>
              <a:t> </a:t>
            </a:r>
            <a:r>
              <a:rPr lang="en-US" sz="5600" dirty="0" err="1"/>
              <a:t>sông</a:t>
            </a:r>
            <a:r>
              <a:rPr lang="en-US" sz="5600" dirty="0"/>
              <a:t> </a:t>
            </a:r>
            <a:r>
              <a:rPr lang="en-US" sz="5600" dirty="0" err="1"/>
              <a:t>đã</a:t>
            </a:r>
            <a:r>
              <a:rPr lang="en-US" sz="5600" dirty="0"/>
              <a:t> </a:t>
            </a:r>
            <a:r>
              <a:rPr lang="en-US" sz="5600" dirty="0" err="1"/>
              <a:t>ghi</a:t>
            </a:r>
            <a:r>
              <a:rPr lang="en-US" sz="5600" dirty="0"/>
              <a:t> </a:t>
            </a:r>
            <a:r>
              <a:rPr lang="en-US" sz="5600" dirty="0" err="1"/>
              <a:t>lại</a:t>
            </a:r>
            <a:r>
              <a:rPr lang="en-US" sz="5600" dirty="0"/>
              <a:t> </a:t>
            </a:r>
            <a:r>
              <a:rPr lang="en-US" sz="5600" dirty="0" err="1"/>
              <a:t>bao</a:t>
            </a:r>
            <a:r>
              <a:rPr lang="en-US" sz="5600" dirty="0"/>
              <a:t> </a:t>
            </a:r>
            <a:r>
              <a:rPr lang="en-US" sz="5600" dirty="0" err="1"/>
              <a:t>kỉ</a:t>
            </a:r>
            <a:r>
              <a:rPr lang="en-US" sz="5600" dirty="0"/>
              <a:t> </a:t>
            </a:r>
            <a:r>
              <a:rPr lang="en-US" sz="5600" dirty="0" err="1"/>
              <a:t>niệm</a:t>
            </a:r>
            <a:r>
              <a:rPr lang="en-US" sz="5600" dirty="0"/>
              <a:t> </a:t>
            </a:r>
            <a:r>
              <a:rPr lang="en-US" sz="5600" dirty="0" err="1"/>
              <a:t>êm</a:t>
            </a:r>
            <a:r>
              <a:rPr lang="en-US" sz="5600" dirty="0"/>
              <a:t> </a:t>
            </a:r>
            <a:r>
              <a:rPr lang="en-US" sz="5600" dirty="0" err="1"/>
              <a:t>đềm</a:t>
            </a:r>
            <a:r>
              <a:rPr lang="en-US" sz="5600" dirty="0"/>
              <a:t> </a:t>
            </a:r>
            <a:r>
              <a:rPr lang="en-US" sz="5600" dirty="0" err="1"/>
              <a:t>của</a:t>
            </a:r>
            <a:r>
              <a:rPr lang="en-US" sz="5600" dirty="0"/>
              <a:t> </a:t>
            </a:r>
            <a:r>
              <a:rPr lang="en-US" sz="5600" dirty="0" err="1"/>
              <a:t>tuổi</a:t>
            </a:r>
            <a:r>
              <a:rPr lang="en-US" sz="5600" dirty="0"/>
              <a:t> </a:t>
            </a:r>
            <a:r>
              <a:rPr lang="en-US" sz="5600" dirty="0" err="1"/>
              <a:t>ấu</a:t>
            </a:r>
            <a:r>
              <a:rPr lang="en-US" sz="5600" dirty="0"/>
              <a:t> </a:t>
            </a:r>
            <a:r>
              <a:rPr lang="en-US" sz="5600" dirty="0" err="1"/>
              <a:t>thơ</a:t>
            </a:r>
            <a:r>
              <a:rPr lang="en-US" sz="5600" dirty="0"/>
              <a:t>.</a:t>
            </a:r>
          </a:p>
          <a:p>
            <a:r>
              <a:rPr lang="en-US" sz="5600" dirty="0"/>
              <a:t> - </a:t>
            </a:r>
            <a:r>
              <a:rPr lang="en-US" sz="5600" dirty="0" err="1"/>
              <a:t>Yêu</a:t>
            </a:r>
            <a:r>
              <a:rPr lang="en-US" sz="5600" dirty="0"/>
              <a:t> </a:t>
            </a:r>
            <a:r>
              <a:rPr lang="en-US" sz="5600" dirty="0" err="1"/>
              <a:t>sao</a:t>
            </a:r>
            <a:r>
              <a:rPr lang="en-US" sz="5600" dirty="0"/>
              <a:t> con </a:t>
            </a:r>
            <a:r>
              <a:rPr lang="en-US" sz="5600" dirty="0" err="1"/>
              <a:t>sông</a:t>
            </a:r>
            <a:r>
              <a:rPr lang="en-US" sz="5600" dirty="0"/>
              <a:t> </a:t>
            </a:r>
            <a:r>
              <a:rPr lang="en-US" sz="5600" dirty="0" err="1"/>
              <a:t>quê</a:t>
            </a:r>
            <a:r>
              <a:rPr lang="en-US" sz="5600" dirty="0"/>
              <a:t> </a:t>
            </a:r>
            <a:r>
              <a:rPr lang="en-US" sz="5600" dirty="0" err="1"/>
              <a:t>hương</a:t>
            </a:r>
            <a:r>
              <a:rPr lang="en-US" sz="5600" dirty="0"/>
              <a:t>!</a:t>
            </a:r>
          </a:p>
          <a:p>
            <a:endParaRPr lang="en-US" sz="5600" dirty="0"/>
          </a:p>
        </p:txBody>
      </p:sp>
    </p:spTree>
    <p:extLst>
      <p:ext uri="{BB962C8B-B14F-4D97-AF65-F5344CB8AC3E}">
        <p14:creationId xmlns:p14="http://schemas.microsoft.com/office/powerpoint/2010/main" val="4003349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35" name="Rectangle 34">
            <a:extLst>
              <a:ext uri="{FF2B5EF4-FFF2-40B4-BE49-F238E27FC236}">
                <a16:creationId xmlns:a16="http://schemas.microsoft.com/office/drawing/2014/main" xmlns="" id="{A8D865E2-CBEE-4C86-9A68-86242C2D2AAB}"/>
              </a:ext>
            </a:extLst>
          </p:cNvPr>
          <p:cNvSpPr/>
          <p:nvPr/>
        </p:nvSpPr>
        <p:spPr>
          <a:xfrm>
            <a:off x="3057524" y="460889"/>
            <a:ext cx="3857625"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VẬN DỤNG, TRẢI NGHIỆM</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36" name="Google Shape;187;p33">
            <a:extLst>
              <a:ext uri="{FF2B5EF4-FFF2-40B4-BE49-F238E27FC236}">
                <a16:creationId xmlns:a16="http://schemas.microsoft.com/office/drawing/2014/main" xmlns="" id="{3B6E71F9-8A88-4AEA-B29F-F25729589E2F}"/>
              </a:ext>
            </a:extLst>
          </p:cNvPr>
          <p:cNvPicPr preferRelativeResize="0"/>
          <p:nvPr/>
        </p:nvPicPr>
        <p:blipFill rotWithShape="1">
          <a:blip r:embed="rId3">
            <a:alphaModFix/>
          </a:blip>
          <a:srcRect l="9904" r="9896"/>
          <a:stretch/>
        </p:blipFill>
        <p:spPr>
          <a:xfrm>
            <a:off x="1954810" y="-32030"/>
            <a:ext cx="1265393" cy="985838"/>
          </a:xfrm>
          <a:prstGeom prst="rect">
            <a:avLst/>
          </a:prstGeom>
          <a:noFill/>
          <a:ln>
            <a:noFill/>
          </a:ln>
        </p:spPr>
      </p:pic>
      <p:grpSp>
        <p:nvGrpSpPr>
          <p:cNvPr id="37" name="Group 36">
            <a:extLst>
              <a:ext uri="{FF2B5EF4-FFF2-40B4-BE49-F238E27FC236}">
                <a16:creationId xmlns:a16="http://schemas.microsoft.com/office/drawing/2014/main" xmlns="" id="{DADE7B70-2906-4F69-9710-EB2074BE2EC5}"/>
              </a:ext>
            </a:extLst>
          </p:cNvPr>
          <p:cNvGrpSpPr/>
          <p:nvPr/>
        </p:nvGrpSpPr>
        <p:grpSpPr>
          <a:xfrm>
            <a:off x="508197" y="1435125"/>
            <a:ext cx="7863906" cy="707886"/>
            <a:chOff x="995976" y="2114373"/>
            <a:chExt cx="7863906" cy="707886"/>
          </a:xfrm>
        </p:grpSpPr>
        <p:sp>
          <p:nvSpPr>
            <p:cNvPr id="38" name="Oval 37">
              <a:extLst>
                <a:ext uri="{FF2B5EF4-FFF2-40B4-BE49-F238E27FC236}">
                  <a16:creationId xmlns:a16="http://schemas.microsoft.com/office/drawing/2014/main" xmlns="" id="{AA840DAE-BEBC-40CB-89C1-DC9B55097EAB}"/>
                </a:ext>
              </a:extLst>
            </p:cNvPr>
            <p:cNvSpPr/>
            <p:nvPr/>
          </p:nvSpPr>
          <p:spPr>
            <a:xfrm>
              <a:off x="995976" y="2239270"/>
              <a:ext cx="170100" cy="15031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sp>
          <p:nvSpPr>
            <p:cNvPr id="39" name="TextBox 38">
              <a:extLst>
                <a:ext uri="{FF2B5EF4-FFF2-40B4-BE49-F238E27FC236}">
                  <a16:creationId xmlns:a16="http://schemas.microsoft.com/office/drawing/2014/main" xmlns="" id="{978A49DB-108E-4D6A-8D60-E0FD01EB5DAF}"/>
                </a:ext>
              </a:extLst>
            </p:cNvPr>
            <p:cNvSpPr txBox="1"/>
            <p:nvPr/>
          </p:nvSpPr>
          <p:spPr>
            <a:xfrm>
              <a:off x="1303733" y="2114373"/>
              <a:ext cx="7556149"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Lập sổ tay văn học, ghi chép và tìm thêm những </a:t>
              </a:r>
              <a:r>
                <a:rPr lang="en-US" sz="2000" dirty="0" err="1">
                  <a:latin typeface="Cambria" panose="02040503050406030204" pitchFamily="18" charset="0"/>
                  <a:ea typeface="Cambria" panose="02040503050406030204" pitchFamily="18" charset="0"/>
                </a:rPr>
                <a:t>liên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tưởng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khi</a:t>
              </a:r>
              <a:r>
                <a:rPr lang="vi-VN" sz="2000" dirty="0">
                  <a:latin typeface="Cambria" panose="02040503050406030204" pitchFamily="18" charset="0"/>
                  <a:ea typeface="Cambria" panose="02040503050406030204" pitchFamily="18" charset="0"/>
                </a:rPr>
                <a:t> miêu tả các sự vật trong văn miêu tả.</a:t>
              </a:r>
            </a:p>
          </p:txBody>
        </p:sp>
      </p:grpSp>
      <p:grpSp>
        <p:nvGrpSpPr>
          <p:cNvPr id="40" name="Group 39">
            <a:extLst>
              <a:ext uri="{FF2B5EF4-FFF2-40B4-BE49-F238E27FC236}">
                <a16:creationId xmlns:a16="http://schemas.microsoft.com/office/drawing/2014/main" xmlns="" id="{C1005BC3-B5D4-4D6F-B029-23D9CF0759E0}"/>
              </a:ext>
            </a:extLst>
          </p:cNvPr>
          <p:cNvGrpSpPr/>
          <p:nvPr/>
        </p:nvGrpSpPr>
        <p:grpSpPr>
          <a:xfrm>
            <a:off x="508197" y="2371695"/>
            <a:ext cx="4389325" cy="400110"/>
            <a:chOff x="995976" y="2114373"/>
            <a:chExt cx="4389325" cy="400110"/>
          </a:xfrm>
        </p:grpSpPr>
        <p:sp>
          <p:nvSpPr>
            <p:cNvPr id="41" name="Oval 40">
              <a:extLst>
                <a:ext uri="{FF2B5EF4-FFF2-40B4-BE49-F238E27FC236}">
                  <a16:creationId xmlns:a16="http://schemas.microsoft.com/office/drawing/2014/main" xmlns="" id="{0D285326-B253-4EA2-A82F-C0842689F66C}"/>
                </a:ext>
              </a:extLst>
            </p:cNvPr>
            <p:cNvSpPr/>
            <p:nvPr/>
          </p:nvSpPr>
          <p:spPr>
            <a:xfrm>
              <a:off x="995976" y="2239270"/>
              <a:ext cx="170100" cy="15031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sp>
          <p:nvSpPr>
            <p:cNvPr id="42" name="TextBox 41">
              <a:extLst>
                <a:ext uri="{FF2B5EF4-FFF2-40B4-BE49-F238E27FC236}">
                  <a16:creationId xmlns:a16="http://schemas.microsoft.com/office/drawing/2014/main" xmlns="" id="{BC53A36D-CC81-4285-B09D-02D31C7B2DE3}"/>
                </a:ext>
              </a:extLst>
            </p:cNvPr>
            <p:cNvSpPr txBox="1"/>
            <p:nvPr/>
          </p:nvSpPr>
          <p:spPr>
            <a:xfrm>
              <a:off x="1303734" y="2114373"/>
              <a:ext cx="4081567" cy="400110"/>
            </a:xfrm>
            <a:prstGeom prst="rect">
              <a:avLst/>
            </a:prstGeom>
            <a:noFill/>
          </p:spPr>
          <p:txBody>
            <a:bodyPr wrap="none" rtlCol="0">
              <a:spAutoFit/>
            </a:bodyPr>
            <a:lstStyle/>
            <a:p>
              <a:r>
                <a:rPr lang="en-US" sz="2000" dirty="0" err="1">
                  <a:latin typeface="Cambria" panose="02040503050406030204" pitchFamily="18" charset="0"/>
                  <a:ea typeface="Cambria" panose="02040503050406030204" pitchFamily="18" charset="0"/>
                </a:rPr>
                <a:t>Chuẩn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Luyện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tập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cảnh</a:t>
              </a:r>
              <a:r>
                <a:rPr lang="en-US" sz="2000" dirty="0">
                  <a:latin typeface="Cambria" panose="02040503050406030204" pitchFamily="18" charset="0"/>
                  <a:ea typeface="Cambria" panose="02040503050406030204" pitchFamily="18" charset="0"/>
                </a:rPr>
                <a:t>.</a:t>
              </a:r>
            </a:p>
          </p:txBody>
        </p:sp>
      </p:grpSp>
      <p:pic>
        <p:nvPicPr>
          <p:cNvPr id="11" name="Google Shape;1320;p54">
            <a:extLst>
              <a:ext uri="{FF2B5EF4-FFF2-40B4-BE49-F238E27FC236}">
                <a16:creationId xmlns:a16="http://schemas.microsoft.com/office/drawing/2014/main" xmlns="" id="{224F5726-080F-4F85-A979-CB79AAE052F6}"/>
              </a:ext>
            </a:extLst>
          </p:cNvPr>
          <p:cNvPicPr preferRelativeResize="0"/>
          <p:nvPr/>
        </p:nvPicPr>
        <p:blipFill rotWithShape="1">
          <a:blip r:embed="rId4">
            <a:alphaModFix/>
          </a:blip>
          <a:srcRect l="33326" r="37168"/>
          <a:stretch/>
        </p:blipFill>
        <p:spPr>
          <a:xfrm>
            <a:off x="6878134" y="2493378"/>
            <a:ext cx="1493969" cy="2728312"/>
          </a:xfrm>
          <a:prstGeom prst="rect">
            <a:avLst/>
          </a:prstGeom>
          <a:noFill/>
          <a:ln>
            <a:noFill/>
          </a:ln>
        </p:spPr>
      </p:pic>
    </p:spTree>
    <p:extLst>
      <p:ext uri="{BB962C8B-B14F-4D97-AF65-F5344CB8AC3E}">
        <p14:creationId xmlns:p14="http://schemas.microsoft.com/office/powerpoint/2010/main" val="2444808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5"/>
        <p:cNvGrpSpPr/>
        <p:nvPr/>
      </p:nvGrpSpPr>
      <p:grpSpPr>
        <a:xfrm>
          <a:off x="0" y="0"/>
          <a:ext cx="0" cy="0"/>
          <a:chOff x="0" y="0"/>
          <a:chExt cx="0" cy="0"/>
        </a:xfrm>
      </p:grpSpPr>
      <p:pic>
        <p:nvPicPr>
          <p:cNvPr id="4" name="Picture 3">
            <a:extLst>
              <a:ext uri="{FF2B5EF4-FFF2-40B4-BE49-F238E27FC236}">
                <a16:creationId xmlns:a16="http://schemas.microsoft.com/office/drawing/2014/main" xmlns="" id="{185CF491-0D2D-4BC6-B1C3-39AE2DC50452}"/>
              </a:ext>
            </a:extLst>
          </p:cNvPr>
          <p:cNvPicPr>
            <a:picLocks noChangeAspect="1"/>
          </p:cNvPicPr>
          <p:nvPr/>
        </p:nvPicPr>
        <p:blipFill rotWithShape="1">
          <a:blip r:embed="rId4"/>
          <a:srcRect l="31691" r="32633"/>
          <a:stretch/>
        </p:blipFill>
        <p:spPr>
          <a:xfrm>
            <a:off x="5766954" y="2149248"/>
            <a:ext cx="2753592" cy="178018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148"/>
        <p:cNvGrpSpPr/>
        <p:nvPr/>
      </p:nvGrpSpPr>
      <p:grpSpPr>
        <a:xfrm>
          <a:off x="0" y="0"/>
          <a:ext cx="0" cy="0"/>
          <a:chOff x="0" y="0"/>
          <a:chExt cx="0" cy="0"/>
        </a:xfrm>
      </p:grpSpPr>
      <p:sp>
        <p:nvSpPr>
          <p:cNvPr id="150" name="Google Shape;150;p30"/>
          <p:cNvSpPr txBox="1">
            <a:spLocks noGrp="1"/>
          </p:cNvSpPr>
          <p:nvPr>
            <p:ph type="subTitle" idx="1"/>
          </p:nvPr>
        </p:nvSpPr>
        <p:spPr>
          <a:xfrm flipH="1">
            <a:off x="3628892" y="1805927"/>
            <a:ext cx="5752214" cy="52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err="1">
                <a:solidFill>
                  <a:srgbClr val="FFFFFF"/>
                </a:solidFill>
                <a:latin typeface="Cambria" panose="02040503050406030204" pitchFamily="18" charset="0"/>
                <a:ea typeface="Cambria" panose="02040503050406030204" pitchFamily="18" charset="0"/>
              </a:rPr>
              <a:t>Tập</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làm</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văn</a:t>
            </a:r>
            <a:endParaRPr lang="en-US" sz="3600" b="1" dirty="0">
              <a:latin typeface="Cambria" panose="02040503050406030204" pitchFamily="18" charset="0"/>
              <a:ea typeface="Cambria" panose="02040503050406030204" pitchFamily="18" charset="0"/>
            </a:endParaRPr>
          </a:p>
        </p:txBody>
      </p:sp>
      <p:pic>
        <p:nvPicPr>
          <p:cNvPr id="151" name="Google Shape;151;p30"/>
          <p:cNvPicPr preferRelativeResize="0"/>
          <p:nvPr/>
        </p:nvPicPr>
        <p:blipFill rotWithShape="1">
          <a:blip r:embed="rId3">
            <a:alphaModFix/>
          </a:blip>
          <a:srcRect r="31266"/>
          <a:stretch/>
        </p:blipFill>
        <p:spPr>
          <a:xfrm>
            <a:off x="0" y="-26"/>
            <a:ext cx="5752214" cy="5029225"/>
          </a:xfrm>
          <a:prstGeom prst="rect">
            <a:avLst/>
          </a:prstGeom>
          <a:noFill/>
          <a:ln>
            <a:noFill/>
          </a:ln>
        </p:spPr>
      </p:pic>
      <p:sp>
        <p:nvSpPr>
          <p:cNvPr id="2" name="Rectangle 1">
            <a:extLst>
              <a:ext uri="{FF2B5EF4-FFF2-40B4-BE49-F238E27FC236}">
                <a16:creationId xmlns:a16="http://schemas.microsoft.com/office/drawing/2014/main" xmlns="" id="{9F5AC62A-4213-4552-A11E-F789CDE9EEC4}"/>
              </a:ext>
            </a:extLst>
          </p:cNvPr>
          <p:cNvSpPr/>
          <p:nvPr/>
        </p:nvSpPr>
        <p:spPr>
          <a:xfrm>
            <a:off x="3628892" y="2332427"/>
            <a:ext cx="5752214" cy="646331"/>
          </a:xfrm>
          <a:prstGeom prst="rect">
            <a:avLst/>
          </a:prstGeom>
        </p:spPr>
        <p:txBody>
          <a:bodyPr wrap="square">
            <a:spAutoFit/>
          </a:bodyPr>
          <a:lstStyle/>
          <a:p>
            <a:pPr lvl="0" algn="ctr">
              <a:buClr>
                <a:srgbClr val="FFFFFF"/>
              </a:buClr>
              <a:buSzPts val="1200"/>
            </a:pPr>
            <a:r>
              <a:rPr lang="en-US" sz="3600" b="1" dirty="0">
                <a:blipFill dpi="0" rotWithShape="1">
                  <a:blip r:embed="rId4">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sym typeface="Zilla Slab Light"/>
              </a:rPr>
              <a:t>LUYỆN TẬP TẢ CẢNH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35" name="Rectangle 34">
            <a:extLst>
              <a:ext uri="{FF2B5EF4-FFF2-40B4-BE49-F238E27FC236}">
                <a16:creationId xmlns:a16="http://schemas.microsoft.com/office/drawing/2014/main" xmlns="" id="{A8D865E2-CBEE-4C86-9A68-86242C2D2AAB}"/>
              </a:ext>
            </a:extLst>
          </p:cNvPr>
          <p:cNvSpPr/>
          <p:nvPr/>
        </p:nvSpPr>
        <p:spPr>
          <a:xfrm>
            <a:off x="3057524" y="460889"/>
            <a:ext cx="3857625"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VẬN DỤNG, TRẢI NGHIỆM</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36" name="Google Shape;187;p33">
            <a:extLst>
              <a:ext uri="{FF2B5EF4-FFF2-40B4-BE49-F238E27FC236}">
                <a16:creationId xmlns:a16="http://schemas.microsoft.com/office/drawing/2014/main" xmlns="" id="{3B6E71F9-8A88-4AEA-B29F-F25729589E2F}"/>
              </a:ext>
            </a:extLst>
          </p:cNvPr>
          <p:cNvPicPr preferRelativeResize="0"/>
          <p:nvPr/>
        </p:nvPicPr>
        <p:blipFill rotWithShape="1">
          <a:blip r:embed="rId3">
            <a:alphaModFix/>
          </a:blip>
          <a:srcRect l="9904" r="9896"/>
          <a:stretch/>
        </p:blipFill>
        <p:spPr>
          <a:xfrm>
            <a:off x="1954810" y="-32030"/>
            <a:ext cx="1265393" cy="985838"/>
          </a:xfrm>
          <a:prstGeom prst="rect">
            <a:avLst/>
          </a:prstGeom>
          <a:noFill/>
          <a:ln>
            <a:noFill/>
          </a:ln>
        </p:spPr>
      </p:pic>
      <p:grpSp>
        <p:nvGrpSpPr>
          <p:cNvPr id="37" name="Group 36">
            <a:extLst>
              <a:ext uri="{FF2B5EF4-FFF2-40B4-BE49-F238E27FC236}">
                <a16:creationId xmlns:a16="http://schemas.microsoft.com/office/drawing/2014/main" xmlns="" id="{DADE7B70-2906-4F69-9710-EB2074BE2EC5}"/>
              </a:ext>
            </a:extLst>
          </p:cNvPr>
          <p:cNvGrpSpPr/>
          <p:nvPr/>
        </p:nvGrpSpPr>
        <p:grpSpPr>
          <a:xfrm>
            <a:off x="508197" y="1435125"/>
            <a:ext cx="7863906" cy="707886"/>
            <a:chOff x="995976" y="2114373"/>
            <a:chExt cx="7863906" cy="707886"/>
          </a:xfrm>
        </p:grpSpPr>
        <p:sp>
          <p:nvSpPr>
            <p:cNvPr id="38" name="Oval 37">
              <a:extLst>
                <a:ext uri="{FF2B5EF4-FFF2-40B4-BE49-F238E27FC236}">
                  <a16:creationId xmlns:a16="http://schemas.microsoft.com/office/drawing/2014/main" xmlns="" id="{AA840DAE-BEBC-40CB-89C1-DC9B55097EAB}"/>
                </a:ext>
              </a:extLst>
            </p:cNvPr>
            <p:cNvSpPr/>
            <p:nvPr/>
          </p:nvSpPr>
          <p:spPr>
            <a:xfrm>
              <a:off x="995976" y="2239270"/>
              <a:ext cx="170100" cy="15031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sp>
          <p:nvSpPr>
            <p:cNvPr id="39" name="TextBox 38">
              <a:extLst>
                <a:ext uri="{FF2B5EF4-FFF2-40B4-BE49-F238E27FC236}">
                  <a16:creationId xmlns:a16="http://schemas.microsoft.com/office/drawing/2014/main" xmlns="" id="{978A49DB-108E-4D6A-8D60-E0FD01EB5DAF}"/>
                </a:ext>
              </a:extLst>
            </p:cNvPr>
            <p:cNvSpPr txBox="1"/>
            <p:nvPr/>
          </p:nvSpPr>
          <p:spPr>
            <a:xfrm>
              <a:off x="1303733" y="2114373"/>
              <a:ext cx="7556149"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Lập sổ tay văn học, ghi chép và tìm thêm những </a:t>
              </a:r>
              <a:r>
                <a:rPr lang="en-US" sz="2000" dirty="0" err="1">
                  <a:latin typeface="Cambria" panose="02040503050406030204" pitchFamily="18" charset="0"/>
                  <a:ea typeface="Cambria" panose="02040503050406030204" pitchFamily="18" charset="0"/>
                </a:rPr>
                <a:t>liên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tưởng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khi</a:t>
              </a:r>
              <a:r>
                <a:rPr lang="vi-VN" sz="2000" dirty="0">
                  <a:latin typeface="Cambria" panose="02040503050406030204" pitchFamily="18" charset="0"/>
                  <a:ea typeface="Cambria" panose="02040503050406030204" pitchFamily="18" charset="0"/>
                </a:rPr>
                <a:t> miêu tả các sự vật trong văn miêu tả.</a:t>
              </a:r>
            </a:p>
          </p:txBody>
        </p:sp>
      </p:grpSp>
      <p:grpSp>
        <p:nvGrpSpPr>
          <p:cNvPr id="40" name="Group 39">
            <a:extLst>
              <a:ext uri="{FF2B5EF4-FFF2-40B4-BE49-F238E27FC236}">
                <a16:creationId xmlns:a16="http://schemas.microsoft.com/office/drawing/2014/main" xmlns="" id="{C1005BC3-B5D4-4D6F-B029-23D9CF0759E0}"/>
              </a:ext>
            </a:extLst>
          </p:cNvPr>
          <p:cNvGrpSpPr/>
          <p:nvPr/>
        </p:nvGrpSpPr>
        <p:grpSpPr>
          <a:xfrm>
            <a:off x="508197" y="2371695"/>
            <a:ext cx="4389325" cy="400110"/>
            <a:chOff x="995976" y="2114373"/>
            <a:chExt cx="4389325" cy="400110"/>
          </a:xfrm>
        </p:grpSpPr>
        <p:sp>
          <p:nvSpPr>
            <p:cNvPr id="41" name="Oval 40">
              <a:extLst>
                <a:ext uri="{FF2B5EF4-FFF2-40B4-BE49-F238E27FC236}">
                  <a16:creationId xmlns:a16="http://schemas.microsoft.com/office/drawing/2014/main" xmlns="" id="{0D285326-B253-4EA2-A82F-C0842689F66C}"/>
                </a:ext>
              </a:extLst>
            </p:cNvPr>
            <p:cNvSpPr/>
            <p:nvPr/>
          </p:nvSpPr>
          <p:spPr>
            <a:xfrm>
              <a:off x="995976" y="2239270"/>
              <a:ext cx="170100" cy="15031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sp>
          <p:nvSpPr>
            <p:cNvPr id="42" name="TextBox 41">
              <a:extLst>
                <a:ext uri="{FF2B5EF4-FFF2-40B4-BE49-F238E27FC236}">
                  <a16:creationId xmlns:a16="http://schemas.microsoft.com/office/drawing/2014/main" xmlns="" id="{BC53A36D-CC81-4285-B09D-02D31C7B2DE3}"/>
                </a:ext>
              </a:extLst>
            </p:cNvPr>
            <p:cNvSpPr txBox="1"/>
            <p:nvPr/>
          </p:nvSpPr>
          <p:spPr>
            <a:xfrm>
              <a:off x="1303734" y="2114373"/>
              <a:ext cx="4081567" cy="400110"/>
            </a:xfrm>
            <a:prstGeom prst="rect">
              <a:avLst/>
            </a:prstGeom>
            <a:noFill/>
          </p:spPr>
          <p:txBody>
            <a:bodyPr wrap="none" rtlCol="0">
              <a:spAutoFit/>
            </a:bodyPr>
            <a:lstStyle/>
            <a:p>
              <a:r>
                <a:rPr lang="en-US" sz="2000" dirty="0" err="1">
                  <a:latin typeface="Cambria" panose="02040503050406030204" pitchFamily="18" charset="0"/>
                  <a:ea typeface="Cambria" panose="02040503050406030204" pitchFamily="18" charset="0"/>
                </a:rPr>
                <a:t>Chuẩn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Luyện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tập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cảnh</a:t>
              </a:r>
              <a:r>
                <a:rPr lang="en-US" sz="2000" dirty="0">
                  <a:latin typeface="Cambria" panose="02040503050406030204" pitchFamily="18" charset="0"/>
                  <a:ea typeface="Cambria" panose="02040503050406030204" pitchFamily="18" charset="0"/>
                </a:rPr>
                <a:t>.</a:t>
              </a:r>
            </a:p>
          </p:txBody>
        </p:sp>
      </p:grpSp>
      <p:pic>
        <p:nvPicPr>
          <p:cNvPr id="11" name="Google Shape;1320;p54">
            <a:extLst>
              <a:ext uri="{FF2B5EF4-FFF2-40B4-BE49-F238E27FC236}">
                <a16:creationId xmlns:a16="http://schemas.microsoft.com/office/drawing/2014/main" xmlns="" id="{224F5726-080F-4F85-A979-CB79AAE052F6}"/>
              </a:ext>
            </a:extLst>
          </p:cNvPr>
          <p:cNvPicPr preferRelativeResize="0"/>
          <p:nvPr/>
        </p:nvPicPr>
        <p:blipFill rotWithShape="1">
          <a:blip r:embed="rId4">
            <a:alphaModFix/>
          </a:blip>
          <a:srcRect l="33326" r="37168"/>
          <a:stretch/>
        </p:blipFill>
        <p:spPr>
          <a:xfrm>
            <a:off x="6878134" y="2493378"/>
            <a:ext cx="1493969" cy="2728312"/>
          </a:xfrm>
          <a:prstGeom prst="rect">
            <a:avLst/>
          </a:prstGeom>
          <a:noFill/>
          <a:ln>
            <a:noFill/>
          </a:ln>
        </p:spPr>
      </p:pic>
    </p:spTree>
    <p:extLst>
      <p:ext uri="{BB962C8B-B14F-4D97-AF65-F5344CB8AC3E}">
        <p14:creationId xmlns:p14="http://schemas.microsoft.com/office/powerpoint/2010/main" val="3615989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155"/>
        <p:cNvGrpSpPr/>
        <p:nvPr/>
      </p:nvGrpSpPr>
      <p:grpSpPr>
        <a:xfrm>
          <a:off x="0" y="0"/>
          <a:ext cx="0" cy="0"/>
          <a:chOff x="0" y="0"/>
          <a:chExt cx="0" cy="0"/>
        </a:xfrm>
      </p:grpSpPr>
      <p:sp>
        <p:nvSpPr>
          <p:cNvPr id="157" name="Google Shape;157;p31"/>
          <p:cNvSpPr txBox="1">
            <a:spLocks noGrp="1"/>
          </p:cNvSpPr>
          <p:nvPr>
            <p:ph type="subTitle" idx="1"/>
          </p:nvPr>
        </p:nvSpPr>
        <p:spPr>
          <a:xfrm>
            <a:off x="2635546" y="1885006"/>
            <a:ext cx="4509534" cy="930769"/>
          </a:xfrm>
          <a:prstGeom prst="rect">
            <a:avLst/>
          </a:prstGeom>
        </p:spPr>
        <p:txBody>
          <a:bodyPr spcFirstLastPara="1" wrap="square" lIns="91425" tIns="91425" rIns="91425" bIns="91425" anchor="t" anchorCtr="0">
            <a:noAutofit/>
          </a:bodyPr>
          <a:lstStyle/>
          <a:p>
            <a:pPr marL="0" lvl="0" indent="0" algn="just"/>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Thông qua những đoạn văn hay, </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HS </a:t>
            </a:r>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học</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 </a:t>
            </a:r>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cách quan sát khi tả cảnh sông nước</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a:t>
            </a:r>
            <a:endParaRPr sz="2000"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sp>
        <p:nvSpPr>
          <p:cNvPr id="170" name="Google Shape;170;p31"/>
          <p:cNvSpPr txBox="1">
            <a:spLocks noGrp="1"/>
          </p:cNvSpPr>
          <p:nvPr>
            <p:ph type="title" idx="17"/>
          </p:nvPr>
        </p:nvSpPr>
        <p:spPr>
          <a:xfrm>
            <a:off x="2897372" y="841222"/>
            <a:ext cx="3761612" cy="81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Yêu</a:t>
            </a:r>
            <a:r>
              <a:rPr lang="en-US"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cần</a:t>
            </a:r>
            <a:r>
              <a:rPr lang="en-US"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đạt</a:t>
            </a:r>
            <a:endParaRPr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026" name="Picture 2" descr="Target icon Notes and Tasks icon Aim icon, Symbol, Logo, Circle ...">
            <a:extLst>
              <a:ext uri="{FF2B5EF4-FFF2-40B4-BE49-F238E27FC236}">
                <a16:creationId xmlns:a16="http://schemas.microsoft.com/office/drawing/2014/main" xmlns="" id="{4E798B06-38B5-4868-B021-D510BD14EEF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549" l="10000" r="90000">
                        <a14:foregroundMark x1="50440" y1="51648" x2="50440" y2="51648"/>
                        <a14:foregroundMark x1="52857" y1="45055" x2="52857" y2="45055"/>
                        <a14:foregroundMark x1="50659" y1="90549" x2="50659" y2="90549"/>
                      </a14:backgroundRemoval>
                    </a14:imgEffect>
                  </a14:imgLayer>
                </a14:imgProps>
              </a:ext>
              <a:ext uri="{28A0092B-C50C-407E-A947-70E740481C1C}">
                <a14:useLocalDpi xmlns:a14="http://schemas.microsoft.com/office/drawing/2010/main" val="0"/>
              </a:ext>
            </a:extLst>
          </a:blip>
          <a:srcRect/>
          <a:stretch>
            <a:fillRect/>
          </a:stretch>
        </p:blipFill>
        <p:spPr bwMode="auto">
          <a:xfrm>
            <a:off x="1998921" y="1865593"/>
            <a:ext cx="636624" cy="636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0EA0C4B9-E548-42CE-830D-5C93808C46D6}"/>
              </a:ext>
            </a:extLst>
          </p:cNvPr>
          <p:cNvGrpSpPr/>
          <p:nvPr/>
        </p:nvGrpSpPr>
        <p:grpSpPr>
          <a:xfrm>
            <a:off x="1998921" y="2949133"/>
            <a:ext cx="5039192" cy="930769"/>
            <a:chOff x="2099071" y="2847126"/>
            <a:chExt cx="5039192" cy="930769"/>
          </a:xfrm>
        </p:grpSpPr>
        <p:sp>
          <p:nvSpPr>
            <p:cNvPr id="48" name="Google Shape;157;p31">
              <a:extLst>
                <a:ext uri="{FF2B5EF4-FFF2-40B4-BE49-F238E27FC236}">
                  <a16:creationId xmlns:a16="http://schemas.microsoft.com/office/drawing/2014/main" xmlns="" id="{04D39662-D974-4B13-9407-815127726E43}"/>
                </a:ext>
              </a:extLst>
            </p:cNvPr>
            <p:cNvSpPr txBox="1">
              <a:spLocks/>
            </p:cNvSpPr>
            <p:nvPr/>
          </p:nvSpPr>
          <p:spPr>
            <a:xfrm>
              <a:off x="2735695" y="2847126"/>
              <a:ext cx="4402568" cy="9307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1pPr>
              <a:lvl2pPr marL="914400" marR="0" lvl="1"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2pPr>
              <a:lvl3pPr marL="1371600" marR="0" lvl="2"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3pPr>
              <a:lvl4pPr marL="1828800" marR="0" lvl="3"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4pPr>
              <a:lvl5pPr marL="2286000" marR="0" lvl="4"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5pPr>
              <a:lvl6pPr marL="2743200" marR="0" lvl="5"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6pPr>
              <a:lvl7pPr marL="3200400" marR="0" lvl="6"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7pPr>
              <a:lvl8pPr marL="3657600" marR="0" lvl="7"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8pPr>
              <a:lvl9pPr marL="4114800" marR="0" lvl="8"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9pPr>
            </a:lstStyle>
            <a:p>
              <a:pPr marL="0" lvl="0" indent="0"/>
              <a:r>
                <a:rPr lang="vi-VN" sz="2000" b="0" i="0" dirty="0">
                  <a:effectLst/>
                  <a:latin typeface="Cambria" panose="02040503050406030204" pitchFamily="18" charset="0"/>
                  <a:ea typeface="Cambria" panose="02040503050406030204" pitchFamily="18" charset="0"/>
                </a:rPr>
                <a:t>Biết ghi lại kết quả quan sát và lập dàn ý cho bài văn tả cảnh sông nước.</a:t>
              </a:r>
              <a:endPar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pic>
          <p:nvPicPr>
            <p:cNvPr id="54" name="Picture 2" descr="Target icon Notes and Tasks icon Aim icon, Symbol, Logo, Circle ...">
              <a:extLst>
                <a:ext uri="{FF2B5EF4-FFF2-40B4-BE49-F238E27FC236}">
                  <a16:creationId xmlns:a16="http://schemas.microsoft.com/office/drawing/2014/main" xmlns="" id="{B975025C-D226-4B0B-B813-BA6342880E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549" l="10000" r="90000">
                          <a14:foregroundMark x1="50440" y1="51648" x2="50440" y2="51648"/>
                          <a14:foregroundMark x1="52857" y1="45055" x2="52857" y2="45055"/>
                          <a14:foregroundMark x1="50659" y1="90549" x2="50659" y2="90549"/>
                        </a14:backgroundRemoval>
                      </a14:imgEffect>
                    </a14:imgLayer>
                  </a14:imgProps>
                </a:ext>
                <a:ext uri="{28A0092B-C50C-407E-A947-70E740481C1C}">
                  <a14:useLocalDpi xmlns:a14="http://schemas.microsoft.com/office/drawing/2010/main" val="0"/>
                </a:ext>
              </a:extLst>
            </a:blip>
            <a:srcRect/>
            <a:stretch>
              <a:fillRect/>
            </a:stretch>
          </p:blipFill>
          <p:spPr bwMode="auto">
            <a:xfrm>
              <a:off x="2099071" y="2865502"/>
              <a:ext cx="636624" cy="636624"/>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Google Shape;1320;p54">
            <a:extLst>
              <a:ext uri="{FF2B5EF4-FFF2-40B4-BE49-F238E27FC236}">
                <a16:creationId xmlns:a16="http://schemas.microsoft.com/office/drawing/2014/main" xmlns="" id="{E1117735-F552-4153-BC6D-E7F822BFC81E}"/>
              </a:ext>
            </a:extLst>
          </p:cNvPr>
          <p:cNvPicPr preferRelativeResize="0"/>
          <p:nvPr/>
        </p:nvPicPr>
        <p:blipFill rotWithShape="1">
          <a:blip r:embed="rId5">
            <a:alphaModFix/>
          </a:blip>
          <a:srcRect l="33326" r="37168"/>
          <a:stretch/>
        </p:blipFill>
        <p:spPr>
          <a:xfrm>
            <a:off x="737648" y="2502217"/>
            <a:ext cx="1493969" cy="27283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xmlns=""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xmlns=""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xmlns=""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xmlns=""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6" name="Rectangle 3">
            <a:extLst>
              <a:ext uri="{FF2B5EF4-FFF2-40B4-BE49-F238E27FC236}">
                <a16:creationId xmlns:a16="http://schemas.microsoft.com/office/drawing/2014/main" xmlns="" id="{C770E18F-836A-4FC3-A919-1DD3D9C8C82F}"/>
              </a:ext>
            </a:extLst>
          </p:cNvPr>
          <p:cNvSpPr>
            <a:spLocks noChangeArrowheads="1"/>
          </p:cNvSpPr>
          <p:nvPr/>
        </p:nvSpPr>
        <p:spPr bwMode="auto">
          <a:xfrm>
            <a:off x="434181" y="2868884"/>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345981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xmlns=""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xmlns=""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xmlns=""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xmlns=""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xmlns="" id="{3F0BA8DB-CB0B-46D7-9743-D7D47DEED089}"/>
              </a:ext>
            </a:extLst>
          </p:cNvPr>
          <p:cNvSpPr txBox="1">
            <a:spLocks/>
          </p:cNvSpPr>
          <p:nvPr/>
        </p:nvSpPr>
        <p:spPr bwMode="auto">
          <a:xfrm>
            <a:off x="486995" y="2931575"/>
            <a:ext cx="8534400" cy="148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giả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Khi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giả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liên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tưởng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thú</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7868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ox(in)">
                                      <p:cBhvr>
                                        <p:cTn id="7" dur="500"/>
                                        <p:tgtEl>
                                          <p:spTgt spid="10">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ox(in)">
                                      <p:cBhvr>
                                        <p:cTn id="10" dur="500"/>
                                        <p:tgtEl>
                                          <p:spTgt spid="10">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box(in)">
                                      <p:cBhvr>
                                        <p:cTn id="1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xmlns=""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xmlns=""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xmlns=""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xmlns=""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lang="en-US" altLang="en-US" sz="1900" kern="1200" noProof="0" dirty="0">
                <a:solidFill>
                  <a:srgbClr val="0D3965"/>
                </a:solidFill>
                <a:ea typeface="+mn-ea"/>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xmlns="" id="{3F0BA8DB-CB0B-46D7-9743-D7D47DEED089}"/>
              </a:ext>
            </a:extLst>
          </p:cNvPr>
          <p:cNvSpPr txBox="1">
            <a:spLocks/>
          </p:cNvSpPr>
          <p:nvPr/>
        </p:nvSpPr>
        <p:spPr bwMode="auto">
          <a:xfrm>
            <a:off x="486995" y="2931575"/>
            <a:ext cx="459935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B13F8368-1306-4C03-9B2E-19FBEB25F7B1}"/>
              </a:ext>
            </a:extLst>
          </p:cNvPr>
          <p:cNvSpPr txBox="1"/>
          <p:nvPr/>
        </p:nvSpPr>
        <p:spPr>
          <a:xfrm>
            <a:off x="614031" y="3419449"/>
            <a:ext cx="8187696" cy="969496"/>
          </a:xfrm>
          <a:prstGeom prst="rect">
            <a:avLst/>
          </a:prstGeom>
          <a:noFill/>
        </p:spPr>
        <p:txBody>
          <a:bodyPr wrap="square">
            <a:spAutoFit/>
          </a:bodyPr>
          <a:lstStyle/>
          <a:p>
            <a:pPr algn="just"/>
            <a:r>
              <a:rPr lang="en-US" sz="1900" b="0" i="0" dirty="0" err="1">
                <a:effectLst/>
                <a:latin typeface="Cambria" panose="02040503050406030204" pitchFamily="18" charset="0"/>
                <a:ea typeface="Cambria" panose="02040503050406030204" pitchFamily="18" charset="0"/>
              </a:rPr>
              <a:t>Đoạn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văn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miêu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tả</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sự</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thay</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đổi</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màu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sắc</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của</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mặt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biển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theo</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sắc</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màu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của</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trời</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mây</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Câu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mở</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đoạn</a:t>
            </a:r>
            <a:r>
              <a:rPr lang="en-US" sz="1900" b="0" i="0" dirty="0">
                <a:effectLst/>
                <a:latin typeface="Cambria" panose="02040503050406030204" pitchFamily="18" charset="0"/>
                <a:ea typeface="Cambria" panose="02040503050406030204" pitchFamily="18" charset="0"/>
              </a:rPr>
              <a:t>: </a:t>
            </a:r>
            <a:r>
              <a:rPr lang="en-US" sz="1900" b="0" i="1" dirty="0">
                <a:effectLst/>
                <a:latin typeface="Cambria" panose="02040503050406030204" pitchFamily="18" charset="0"/>
                <a:ea typeface="Cambria" panose="02040503050406030204" pitchFamily="18" charset="0"/>
              </a:rPr>
              <a:t>"</a:t>
            </a:r>
            <a:r>
              <a:rPr lang="en-US" sz="1900" b="0" i="1" dirty="0" err="1">
                <a:effectLst/>
                <a:latin typeface="Cambria" panose="02040503050406030204" pitchFamily="18" charset="0"/>
                <a:ea typeface="Cambria" panose="02040503050406030204" pitchFamily="18" charset="0"/>
              </a:rPr>
              <a:t>Biển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luôn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luôn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thay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đổi</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màu</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tùy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theo</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sắc</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mây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trời</a:t>
            </a:r>
            <a:r>
              <a:rPr lang="en-US" sz="1900" b="0" i="1" dirty="0">
                <a:effectLst/>
                <a:latin typeface="Cambria" panose="02040503050406030204" pitchFamily="18" charset="0"/>
                <a:ea typeface="Cambria" panose="02040503050406030204" pitchFamily="18" charset="0"/>
              </a:rPr>
              <a: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đã</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cho</a:t>
            </a:r>
            <a:r>
              <a:rPr lang="en-US" sz="1900" b="0" i="0" dirty="0">
                <a:effectLst/>
                <a:latin typeface="Cambria" panose="02040503050406030204" pitchFamily="18" charset="0"/>
                <a:ea typeface="Cambria" panose="02040503050406030204" pitchFamily="18" charset="0"/>
              </a:rPr>
              <a:t> ta </a:t>
            </a:r>
            <a:r>
              <a:rPr lang="en-US" sz="1900" b="0" i="0" dirty="0" err="1">
                <a:effectLst/>
                <a:latin typeface="Cambria" panose="02040503050406030204" pitchFamily="18" charset="0"/>
                <a:ea typeface="Cambria" panose="02040503050406030204" pitchFamily="18" charset="0"/>
              </a:rPr>
              <a:t>biết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rõ</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điều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đó</a:t>
            </a:r>
            <a:r>
              <a:rPr lang="en-US" sz="1900" b="0" i="1" dirty="0">
                <a:effectLst/>
                <a:latin typeface="Cambria" panose="02040503050406030204" pitchFamily="18" charset="0"/>
                <a:ea typeface="Cambria" panose="02040503050406030204" pitchFamily="18" charset="0"/>
              </a:rPr>
              <a:t>.</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18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xmlns=""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xmlns=""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xmlns=""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xmlns=""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lang="en-US" altLang="en-US" sz="1900" kern="1200" noProof="0" dirty="0">
                <a:solidFill>
                  <a:srgbClr val="0D3965"/>
                </a:solidFill>
                <a:ea typeface="+mn-ea"/>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xmlns="" id="{3F0BA8DB-CB0B-46D7-9743-D7D47DEED089}"/>
              </a:ext>
            </a:extLst>
          </p:cNvPr>
          <p:cNvSpPr txBox="1">
            <a:spLocks/>
          </p:cNvSpPr>
          <p:nvPr/>
        </p:nvSpPr>
        <p:spPr bwMode="auto">
          <a:xfrm>
            <a:off x="486995" y="293157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Để</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đặc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đó</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B13F8368-1306-4C03-9B2E-19FBEB25F7B1}"/>
              </a:ext>
            </a:extLst>
          </p:cNvPr>
          <p:cNvSpPr txBox="1"/>
          <p:nvPr/>
        </p:nvSpPr>
        <p:spPr>
          <a:xfrm>
            <a:off x="601924" y="3342111"/>
            <a:ext cx="8187696" cy="1353832"/>
          </a:xfrm>
          <a:prstGeom prst="rect">
            <a:avLst/>
          </a:prstGeom>
          <a:noFill/>
        </p:spPr>
        <p:txBody>
          <a:bodyPr wrap="square">
            <a:spAutoFit/>
          </a:bodyPr>
          <a:lstStyle/>
          <a:p>
            <a:pPr algn="just">
              <a:lnSpc>
                <a:spcPct val="150000"/>
              </a:lnSpc>
            </a:pPr>
            <a:r>
              <a:rPr lang="en-US" sz="1900" dirty="0" err="1">
                <a:latin typeface="Cambria" panose="02040503050406030204" pitchFamily="18" charset="0"/>
                <a:ea typeface="Cambria" panose="02040503050406030204" pitchFamily="18" charset="0"/>
              </a:rPr>
              <a:t>Tác</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giả</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đã</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quan</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sát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và</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mặt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biển</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vào</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những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thời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điểm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khác</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nhau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xanh</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thẳm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rải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mây</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trắng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nhạt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âm</a:t>
            </a:r>
            <a:r>
              <a:rPr lang="en-US" sz="1900" dirty="0">
                <a:latin typeface="Cambria" panose="02040503050406030204" pitchFamily="18" charset="0"/>
                <a:ea typeface="Cambria" panose="02040503050406030204" pitchFamily="18" charset="0"/>
              </a:rPr>
              <a:t> u,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ầm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ầm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dông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gió</a:t>
            </a:r>
            <a:r>
              <a:rPr lang="en-US" sz="19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652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xmlns=""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xmlns=""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xmlns=""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xmlns=""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xmlns="" id="{3F0BA8DB-CB0B-46D7-9743-D7D47DEED089}"/>
              </a:ext>
            </a:extLst>
          </p:cNvPr>
          <p:cNvSpPr txBox="1">
            <a:spLocks/>
          </p:cNvSpPr>
          <p:nvPr/>
        </p:nvSpPr>
        <p:spPr bwMode="auto">
          <a:xfrm>
            <a:off x="486995" y="293157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Khi quan sát biển, tác giả đã có những liên tưởng thú vị như thế nào?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xmlns="" id="{B13F8368-1306-4C03-9B2E-19FBEB25F7B1}"/>
              </a:ext>
            </a:extLst>
          </p:cNvPr>
          <p:cNvSpPr txBox="1"/>
          <p:nvPr/>
        </p:nvSpPr>
        <p:spPr>
          <a:xfrm>
            <a:off x="601924" y="3342111"/>
            <a:ext cx="8187696" cy="1353832"/>
          </a:xfrm>
          <a:prstGeom prst="rect">
            <a:avLst/>
          </a:prstGeom>
          <a:noFill/>
        </p:spPr>
        <p:txBody>
          <a:bodyPr wrap="square">
            <a:spAutoFit/>
          </a:bodyPr>
          <a:lstStyle/>
          <a:p>
            <a:pPr algn="just">
              <a:lnSpc>
                <a:spcPct val="150000"/>
              </a:lnSpc>
            </a:pPr>
            <a:r>
              <a:rPr lang="vi-VN" sz="1900" dirty="0">
                <a:latin typeface="Cambria" panose="02040503050406030204" pitchFamily="18" charset="0"/>
                <a:ea typeface="Cambria" panose="02040503050406030204" pitchFamily="18" charset="0"/>
              </a:rPr>
              <a:t>Quan sát sự thay đổi sắc màu của biển, tác giả liên tưởng đến sự thay đổi tâm trạng của con người. Biển cũng viết buồn vui, lúc tẻ nhạt, lạnh lùng, lúc sôi nổi, hả hê, lúc đăm chiêu gắt gỏng.</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560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BF631-E403-4406-A3A7-F3F8EF6B09E9}"/>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6875B43A-A26E-4583-AB7B-1078C82B7481}"/>
              </a:ext>
            </a:extLst>
          </p:cNvPr>
          <p:cNvSpPr>
            <a:spLocks noGrp="1"/>
          </p:cNvSpPr>
          <p:nvPr>
            <p:ph type="ctrTitle" idx="2"/>
          </p:nvPr>
        </p:nvSpPr>
        <p:spPr/>
        <p:txBody>
          <a:bodyPr/>
          <a:lstStyle/>
          <a:p>
            <a:endParaRPr lang="en-US"/>
          </a:p>
        </p:txBody>
      </p:sp>
      <p:sp>
        <p:nvSpPr>
          <p:cNvPr id="4" name="Subtitle 3">
            <a:extLst>
              <a:ext uri="{FF2B5EF4-FFF2-40B4-BE49-F238E27FC236}">
                <a16:creationId xmlns:a16="http://schemas.microsoft.com/office/drawing/2014/main" xmlns="" id="{A1171769-6D45-444A-A22E-C7D521D7C8D2}"/>
              </a:ext>
            </a:extLst>
          </p:cNvPr>
          <p:cNvSpPr>
            <a:spLocks noGrp="1"/>
          </p:cNvSpPr>
          <p:nvPr>
            <p:ph type="subTitle" idx="1"/>
          </p:nvPr>
        </p:nvSpPr>
        <p:spPr/>
        <p:txBody>
          <a:bodyPr/>
          <a:lstStyle/>
          <a:p>
            <a:endParaRPr lang="en-US"/>
          </a:p>
        </p:txBody>
      </p:sp>
      <p:sp>
        <p:nvSpPr>
          <p:cNvPr id="5" name="Rectangle: Rounded Corners 4">
            <a:extLst>
              <a:ext uri="{FF2B5EF4-FFF2-40B4-BE49-F238E27FC236}">
                <a16:creationId xmlns:a16="http://schemas.microsoft.com/office/drawing/2014/main" xmlns="" id="{7000DA53-DAF9-4EF2-B551-7EAABB55434D}"/>
              </a:ext>
            </a:extLst>
          </p:cNvPr>
          <p:cNvSpPr/>
          <p:nvPr/>
        </p:nvSpPr>
        <p:spPr>
          <a:xfrm>
            <a:off x="202018" y="283357"/>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19" name="Group 18">
            <a:extLst>
              <a:ext uri="{FF2B5EF4-FFF2-40B4-BE49-F238E27FC236}">
                <a16:creationId xmlns:a16="http://schemas.microsoft.com/office/drawing/2014/main" xmlns="" id="{46173757-55BC-44AB-A1D5-A068C1A84301}"/>
              </a:ext>
            </a:extLst>
          </p:cNvPr>
          <p:cNvGrpSpPr/>
          <p:nvPr/>
        </p:nvGrpSpPr>
        <p:grpSpPr>
          <a:xfrm>
            <a:off x="248420" y="371278"/>
            <a:ext cx="3463290" cy="2190736"/>
            <a:chOff x="248420" y="371278"/>
            <a:chExt cx="3463290" cy="2190736"/>
          </a:xfrm>
        </p:grpSpPr>
        <p:pic>
          <p:nvPicPr>
            <p:cNvPr id="6" name="Picture 5">
              <a:extLst>
                <a:ext uri="{FF2B5EF4-FFF2-40B4-BE49-F238E27FC236}">
                  <a16:creationId xmlns:a16="http://schemas.microsoft.com/office/drawing/2014/main" xmlns="" id="{3AF3B654-24AF-4C31-92BF-C2176336522A}"/>
                </a:ext>
              </a:extLst>
            </p:cNvPr>
            <p:cNvPicPr>
              <a:picLocks noChangeAspect="1"/>
            </p:cNvPicPr>
            <p:nvPr/>
          </p:nvPicPr>
          <p:blipFill>
            <a:blip r:embed="rId3"/>
            <a:stretch>
              <a:fillRect/>
            </a:stretch>
          </p:blipFill>
          <p:spPr>
            <a:xfrm>
              <a:off x="612275" y="371278"/>
              <a:ext cx="2735580" cy="1812322"/>
            </a:xfrm>
            <a:prstGeom prst="rect">
              <a:avLst/>
            </a:prstGeom>
          </p:spPr>
        </p:pic>
        <p:sp>
          <p:nvSpPr>
            <p:cNvPr id="8" name="TextBox 7">
              <a:extLst>
                <a:ext uri="{FF2B5EF4-FFF2-40B4-BE49-F238E27FC236}">
                  <a16:creationId xmlns:a16="http://schemas.microsoft.com/office/drawing/2014/main" xmlns="" id="{EE420CAD-293C-42F7-994D-94F353F4ED28}"/>
                </a:ext>
              </a:extLst>
            </p:cNvPr>
            <p:cNvSpPr txBox="1"/>
            <p:nvPr/>
          </p:nvSpPr>
          <p:spPr>
            <a:xfrm>
              <a:off x="248420" y="2223460"/>
              <a:ext cx="3463290" cy="338554"/>
            </a:xfrm>
            <a:prstGeom prst="rect">
              <a:avLst/>
            </a:prstGeom>
            <a:noFill/>
          </p:spPr>
          <p:txBody>
            <a:bodyPr wrap="square">
              <a:spAutoFit/>
            </a:bodyPr>
            <a:lstStyle/>
            <a:p>
              <a:pPr algn="ct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Trời xanh thẳm, biển cũng thẳm xanh</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a:t>
              </a:r>
              <a:endParaRPr lang="en-US" sz="1600" i="1" dirty="0"/>
            </a:p>
          </p:txBody>
        </p:sp>
      </p:grpSp>
      <p:grpSp>
        <p:nvGrpSpPr>
          <p:cNvPr id="20" name="Group 19">
            <a:extLst>
              <a:ext uri="{FF2B5EF4-FFF2-40B4-BE49-F238E27FC236}">
                <a16:creationId xmlns:a16="http://schemas.microsoft.com/office/drawing/2014/main" xmlns="" id="{DFE69B02-90EB-4BF5-8910-A2D9C2625259}"/>
              </a:ext>
            </a:extLst>
          </p:cNvPr>
          <p:cNvGrpSpPr/>
          <p:nvPr/>
        </p:nvGrpSpPr>
        <p:grpSpPr>
          <a:xfrm>
            <a:off x="4788985" y="371278"/>
            <a:ext cx="3742740" cy="2190736"/>
            <a:chOff x="4788985" y="371278"/>
            <a:chExt cx="3742740" cy="2190736"/>
          </a:xfrm>
        </p:grpSpPr>
        <p:pic>
          <p:nvPicPr>
            <p:cNvPr id="10" name="Picture 9">
              <a:extLst>
                <a:ext uri="{FF2B5EF4-FFF2-40B4-BE49-F238E27FC236}">
                  <a16:creationId xmlns:a16="http://schemas.microsoft.com/office/drawing/2014/main" xmlns="" id="{789ACC8F-3221-4DC0-A97E-F50EB9E1ED95}"/>
                </a:ext>
              </a:extLst>
            </p:cNvPr>
            <p:cNvPicPr>
              <a:picLocks noChangeAspect="1"/>
            </p:cNvPicPr>
            <p:nvPr/>
          </p:nvPicPr>
          <p:blipFill rotWithShape="1">
            <a:blip r:embed="rId4"/>
            <a:srcRect l="4572" t="6165" r="6374" b="8941"/>
            <a:stretch/>
          </p:blipFill>
          <p:spPr>
            <a:xfrm>
              <a:off x="5121175" y="371278"/>
              <a:ext cx="2823211" cy="1812322"/>
            </a:xfrm>
            <a:prstGeom prst="rect">
              <a:avLst/>
            </a:prstGeom>
          </p:spPr>
        </p:pic>
        <p:sp>
          <p:nvSpPr>
            <p:cNvPr id="12" name="TextBox 11">
              <a:extLst>
                <a:ext uri="{FF2B5EF4-FFF2-40B4-BE49-F238E27FC236}">
                  <a16:creationId xmlns:a16="http://schemas.microsoft.com/office/drawing/2014/main" xmlns="" id="{C5AA1261-0A29-4E62-B5A9-6AE65D97BE02}"/>
                </a:ext>
              </a:extLst>
            </p:cNvPr>
            <p:cNvSpPr txBox="1"/>
            <p:nvPr/>
          </p:nvSpPr>
          <p:spPr>
            <a:xfrm>
              <a:off x="4788985" y="2223460"/>
              <a:ext cx="3742740" cy="338554"/>
            </a:xfrm>
            <a:prstGeom prst="rect">
              <a:avLst/>
            </a:prstGeom>
            <a:noFill/>
          </p:spPr>
          <p:txBody>
            <a:bodyPr wrap="square">
              <a:spAutoFit/>
            </a:bodyPr>
            <a:lstStyle/>
            <a:p>
              <a:pPr algn="ct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Trời rải mây trắng nhạt, biển mơ màn</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g.</a:t>
              </a:r>
              <a:endParaRPr lang="en-US" sz="1600" i="1" dirty="0"/>
            </a:p>
          </p:txBody>
        </p:sp>
      </p:grpSp>
      <p:grpSp>
        <p:nvGrpSpPr>
          <p:cNvPr id="21" name="Group 20">
            <a:extLst>
              <a:ext uri="{FF2B5EF4-FFF2-40B4-BE49-F238E27FC236}">
                <a16:creationId xmlns:a16="http://schemas.microsoft.com/office/drawing/2014/main" xmlns="" id="{F93CA251-36E7-4C17-B9D5-00036DC2BAAA}"/>
              </a:ext>
            </a:extLst>
          </p:cNvPr>
          <p:cNvGrpSpPr/>
          <p:nvPr/>
        </p:nvGrpSpPr>
        <p:grpSpPr>
          <a:xfrm>
            <a:off x="248420" y="2601874"/>
            <a:ext cx="3689035" cy="2134803"/>
            <a:chOff x="248420" y="2601874"/>
            <a:chExt cx="3689035" cy="2134803"/>
          </a:xfrm>
        </p:grpSpPr>
        <p:pic>
          <p:nvPicPr>
            <p:cNvPr id="13" name="Picture 12">
              <a:extLst>
                <a:ext uri="{FF2B5EF4-FFF2-40B4-BE49-F238E27FC236}">
                  <a16:creationId xmlns:a16="http://schemas.microsoft.com/office/drawing/2014/main" xmlns="" id="{0A13E4EA-384F-4D24-BAAD-4372BB55A2E2}"/>
                </a:ext>
              </a:extLst>
            </p:cNvPr>
            <p:cNvPicPr>
              <a:picLocks noChangeAspect="1"/>
            </p:cNvPicPr>
            <p:nvPr/>
          </p:nvPicPr>
          <p:blipFill rotWithShape="1">
            <a:blip r:embed="rId5"/>
            <a:srcRect t="7566" b="9860"/>
            <a:stretch/>
          </p:blipFill>
          <p:spPr>
            <a:xfrm>
              <a:off x="612275" y="2601874"/>
              <a:ext cx="2683670" cy="1774561"/>
            </a:xfrm>
            <a:prstGeom prst="rect">
              <a:avLst/>
            </a:prstGeom>
          </p:spPr>
        </p:pic>
        <p:sp>
          <p:nvSpPr>
            <p:cNvPr id="15" name="TextBox 14">
              <a:extLst>
                <a:ext uri="{FF2B5EF4-FFF2-40B4-BE49-F238E27FC236}">
                  <a16:creationId xmlns:a16="http://schemas.microsoft.com/office/drawing/2014/main" xmlns="" id="{6275B122-1633-4B9C-9CE2-667248F728B4}"/>
                </a:ext>
              </a:extLst>
            </p:cNvPr>
            <p:cNvSpPr txBox="1"/>
            <p:nvPr/>
          </p:nvSpPr>
          <p:spPr>
            <a:xfrm>
              <a:off x="248420" y="4398123"/>
              <a:ext cx="3689035"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Trời âm u mây mưa, biển xám xịt nặng nề</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a:t>
              </a:r>
              <a:endParaRPr lang="en-US" sz="1100" i="1" dirty="0"/>
            </a:p>
          </p:txBody>
        </p:sp>
      </p:grpSp>
      <p:grpSp>
        <p:nvGrpSpPr>
          <p:cNvPr id="22" name="Group 21">
            <a:extLst>
              <a:ext uri="{FF2B5EF4-FFF2-40B4-BE49-F238E27FC236}">
                <a16:creationId xmlns:a16="http://schemas.microsoft.com/office/drawing/2014/main" xmlns="" id="{EBFCFE4A-D825-4992-A53B-F0143F73753C}"/>
              </a:ext>
            </a:extLst>
          </p:cNvPr>
          <p:cNvGrpSpPr/>
          <p:nvPr/>
        </p:nvGrpSpPr>
        <p:grpSpPr>
          <a:xfrm>
            <a:off x="4691575" y="2581116"/>
            <a:ext cx="4572000" cy="2155561"/>
            <a:chOff x="4691575" y="2581116"/>
            <a:chExt cx="4572000" cy="2155561"/>
          </a:xfrm>
        </p:grpSpPr>
        <p:pic>
          <p:nvPicPr>
            <p:cNvPr id="16" name="Picture 15">
              <a:extLst>
                <a:ext uri="{FF2B5EF4-FFF2-40B4-BE49-F238E27FC236}">
                  <a16:creationId xmlns:a16="http://schemas.microsoft.com/office/drawing/2014/main" xmlns="" id="{BFDCDB2C-5D03-4D09-8893-5E3E795B5971}"/>
                </a:ext>
              </a:extLst>
            </p:cNvPr>
            <p:cNvPicPr>
              <a:picLocks noChangeAspect="1"/>
            </p:cNvPicPr>
            <p:nvPr/>
          </p:nvPicPr>
          <p:blipFill>
            <a:blip r:embed="rId6"/>
            <a:stretch>
              <a:fillRect/>
            </a:stretch>
          </p:blipFill>
          <p:spPr>
            <a:xfrm>
              <a:off x="5142395" y="2581116"/>
              <a:ext cx="2830452" cy="1774561"/>
            </a:xfrm>
            <a:prstGeom prst="rect">
              <a:avLst/>
            </a:prstGeom>
          </p:spPr>
        </p:pic>
        <p:sp>
          <p:nvSpPr>
            <p:cNvPr id="18" name="TextBox 17">
              <a:extLst>
                <a:ext uri="{FF2B5EF4-FFF2-40B4-BE49-F238E27FC236}">
                  <a16:creationId xmlns:a16="http://schemas.microsoft.com/office/drawing/2014/main" xmlns="" id="{B02EC486-8FBE-4D5E-8ECC-438BD5D14E4A}"/>
                </a:ext>
              </a:extLst>
            </p:cNvPr>
            <p:cNvSpPr txBox="1"/>
            <p:nvPr/>
          </p:nvSpPr>
          <p:spPr>
            <a:xfrm>
              <a:off x="4691575" y="4398123"/>
              <a:ext cx="4572000"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Trời ầm ầm giông gió, biển đục ng</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ầ</a:t>
              </a: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u giận dữ</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a:t>
              </a:r>
              <a:endParaRPr lang="en-US" sz="1100" i="1" dirty="0"/>
            </a:p>
          </p:txBody>
        </p:sp>
      </p:grpSp>
    </p:spTree>
    <p:extLst>
      <p:ext uri="{BB962C8B-B14F-4D97-AF65-F5344CB8AC3E}">
        <p14:creationId xmlns:p14="http://schemas.microsoft.com/office/powerpoint/2010/main" val="92272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7869639"/>
</p:tagLst>
</file>

<file path=ppt/tags/tag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4,&quot;OptionCount&quot;:4,&quot;WcOptionCount&quot;:10,&quot;HasMultipleSubmission&quot;:false,&quot;HasAutoStop&quot;:true,&quot;HasMinimizeMode&quot;:false,&quot;TimerValue&quot;:&quot;05:00&quot;,&quot;HasAutoStart&quot;:false,&quot;HasCorrectAnswers&quot;:false,&quot;McqAnswers&quot;:[],&quot;ActivityId&quot;:&quot;&quot;,&quot;IaMcqCompetition&quot;:false,&quot;IsAnonymous&quot;:false,&quot;AutoAdvance&quot;:false,&quot;IsCompetitionMode&quot;:false}"/>
</p:tagLst>
</file>

<file path=ppt/theme/theme1.xml><?xml version="1.0" encoding="utf-8"?>
<a:theme xmlns:a="http://schemas.openxmlformats.org/drawingml/2006/main" name="Back to School Social Media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1636</TotalTime>
  <Words>1285</Words>
  <Application>Microsoft Office PowerPoint</Application>
  <PresentationFormat>On-screen Show (16:9)</PresentationFormat>
  <Paragraphs>115</Paragraphs>
  <Slides>20</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Calibri Light</vt:lpstr>
      <vt:lpstr>Fira Sans Extra Condensed Medium</vt:lpstr>
      <vt:lpstr>Roboto Slab Regular</vt:lpstr>
      <vt:lpstr>Cambria</vt:lpstr>
      <vt:lpstr>Wingdings 3</vt:lpstr>
      <vt:lpstr>Englebert</vt:lpstr>
      <vt:lpstr>Zilla Slab Light</vt:lpstr>
      <vt:lpstr>Calibri</vt:lpstr>
      <vt:lpstr>Times New Roman</vt:lpstr>
      <vt:lpstr>Oswald Regular</vt:lpstr>
      <vt:lpstr>#9Slide03 Arima Madurai Black</vt:lpstr>
      <vt:lpstr>Arial</vt:lpstr>
      <vt:lpstr>Back to School Social Media by Slidesgo</vt:lpstr>
      <vt:lpstr>PowerPoint Presentation</vt:lpstr>
      <vt:lpstr>PowerPoint Presentation</vt:lpstr>
      <vt:lpstr>Yêu cầu cần đạt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DÀN Ý BÀI VĂN TẢ DÒNG SÔNG</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Ê – đi – xơn </dc:title>
  <cp:lastModifiedBy>admin</cp:lastModifiedBy>
  <cp:revision>82</cp:revision>
  <dcterms:modified xsi:type="dcterms:W3CDTF">2022-10-14T06:01:48Z</dcterms:modified>
</cp:coreProperties>
</file>