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dia/media8.wav" ContentType="audio/x-wav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audio21.wav" ContentType="audio/x-wav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47" r:id="rId2"/>
    <p:sldId id="256" r:id="rId3"/>
    <p:sldId id="258" r:id="rId4"/>
    <p:sldId id="262" r:id="rId5"/>
    <p:sldId id="261" r:id="rId6"/>
    <p:sldId id="353" r:id="rId7"/>
    <p:sldId id="357" r:id="rId8"/>
    <p:sldId id="356" r:id="rId9"/>
    <p:sldId id="355" r:id="rId10"/>
    <p:sldId id="354" r:id="rId11"/>
    <p:sldId id="359" r:id="rId12"/>
    <p:sldId id="295" r:id="rId13"/>
    <p:sldId id="279" r:id="rId14"/>
    <p:sldId id="275" r:id="rId15"/>
    <p:sldId id="276" r:id="rId16"/>
    <p:sldId id="281" r:id="rId17"/>
    <p:sldId id="282" r:id="rId18"/>
    <p:sldId id="296" r:id="rId19"/>
    <p:sldId id="297" r:id="rId20"/>
    <p:sldId id="287" r:id="rId21"/>
    <p:sldId id="289" r:id="rId22"/>
    <p:sldId id="290" r:id="rId23"/>
    <p:sldId id="320" r:id="rId24"/>
    <p:sldId id="394" r:id="rId25"/>
    <p:sldId id="392" r:id="rId26"/>
    <p:sldId id="301" r:id="rId27"/>
    <p:sldId id="381" r:id="rId28"/>
    <p:sldId id="300" r:id="rId29"/>
    <p:sldId id="304" r:id="rId30"/>
    <p:sldId id="305" r:id="rId31"/>
    <p:sldId id="306" r:id="rId32"/>
    <p:sldId id="299" r:id="rId33"/>
    <p:sldId id="294" r:id="rId34"/>
    <p:sldId id="360" r:id="rId35"/>
    <p:sldId id="386" r:id="rId36"/>
    <p:sldId id="387" r:id="rId37"/>
    <p:sldId id="388" r:id="rId38"/>
    <p:sldId id="389" r:id="rId39"/>
    <p:sldId id="390" r:id="rId40"/>
    <p:sldId id="391" r:id="rId41"/>
    <p:sldId id="342" r:id="rId42"/>
    <p:sldId id="310" r:id="rId43"/>
    <p:sldId id="312" r:id="rId44"/>
    <p:sldId id="315" r:id="rId45"/>
    <p:sldId id="321" r:id="rId46"/>
    <p:sldId id="374" r:id="rId47"/>
    <p:sldId id="378" r:id="rId48"/>
    <p:sldId id="377" r:id="rId49"/>
    <p:sldId id="376" r:id="rId50"/>
    <p:sldId id="375" r:id="rId51"/>
    <p:sldId id="380" r:id="rId52"/>
    <p:sldId id="379" r:id="rId53"/>
    <p:sldId id="329" r:id="rId54"/>
    <p:sldId id="395" r:id="rId55"/>
    <p:sldId id="345" r:id="rId56"/>
    <p:sldId id="346" r:id="rId57"/>
    <p:sldId id="332" r:id="rId58"/>
    <p:sldId id="333" r:id="rId59"/>
    <p:sldId id="334" r:id="rId60"/>
    <p:sldId id="39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08" autoAdjust="0"/>
    <p:restoredTop sz="95133" autoAdjust="0"/>
  </p:normalViewPr>
  <p:slideViewPr>
    <p:cSldViewPr snapToGrid="0">
      <p:cViewPr>
        <p:scale>
          <a:sx n="70" d="100"/>
          <a:sy n="70" d="100"/>
        </p:scale>
        <p:origin x="-75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AA6DC-CF9E-437F-BD11-B7715F19F1B2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BFAEE-FD5A-4CFB-9162-EE9E338541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33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="" xmlns:p14="http://schemas.microsoft.com/office/powerpoint/2010/main" val="289695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432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147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61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081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839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298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250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120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585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849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38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675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B0F13-FA74-4EA9-8892-FB9DAA63AC03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410F3-AF7B-4A16-9213-2A7D242311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455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9.jpeg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0.jpeg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2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2.mp3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microsoft.com/office/2007/relationships/media" Target="../media/media3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5.mp3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6.mp3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7.mp3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jpeg"/><Relationship Id="rId7" Type="http://schemas.microsoft.com/office/2007/relationships/media" Target="../media/media8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slide" Target="slide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2.jpeg"/><Relationship Id="rId15" Type="http://schemas.openxmlformats.org/officeDocument/2006/relationships/audio" Target="../media/audio21.wav"/><Relationship Id="rId10" Type="http://schemas.openxmlformats.org/officeDocument/2006/relationships/image" Target="../media/image50.gif"/><Relationship Id="rId4" Type="http://schemas.openxmlformats.org/officeDocument/2006/relationships/audio" Target="../media/audio1.wav"/><Relationship Id="rId9" Type="http://schemas.openxmlformats.org/officeDocument/2006/relationships/image" Target="../media/image49.gif"/><Relationship Id="rId1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2.jpeg"/><Relationship Id="rId15" Type="http://schemas.openxmlformats.org/officeDocument/2006/relationships/audio" Target="../media/audio21.wav"/><Relationship Id="rId10" Type="http://schemas.openxmlformats.org/officeDocument/2006/relationships/image" Target="../media/image50.gif"/><Relationship Id="rId4" Type="http://schemas.openxmlformats.org/officeDocument/2006/relationships/audio" Target="../media/audio1.wav"/><Relationship Id="rId9" Type="http://schemas.openxmlformats.org/officeDocument/2006/relationships/image" Target="../media/image49.gif"/><Relationship Id="rId1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2.jpeg"/><Relationship Id="rId15" Type="http://schemas.openxmlformats.org/officeDocument/2006/relationships/audio" Target="../media/audio21.wav"/><Relationship Id="rId10" Type="http://schemas.openxmlformats.org/officeDocument/2006/relationships/image" Target="../media/image50.gif"/><Relationship Id="rId4" Type="http://schemas.openxmlformats.org/officeDocument/2006/relationships/audio" Target="../media/audio1.wav"/><Relationship Id="rId9" Type="http://schemas.openxmlformats.org/officeDocument/2006/relationships/image" Target="../media/image49.gif"/><Relationship Id="rId1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2.jpeg"/><Relationship Id="rId15" Type="http://schemas.openxmlformats.org/officeDocument/2006/relationships/audio" Target="../media/audio21.wav"/><Relationship Id="rId10" Type="http://schemas.openxmlformats.org/officeDocument/2006/relationships/image" Target="../media/image50.gif"/><Relationship Id="rId4" Type="http://schemas.openxmlformats.org/officeDocument/2006/relationships/audio" Target="../media/audio1.wav"/><Relationship Id="rId9" Type="http://schemas.openxmlformats.org/officeDocument/2006/relationships/image" Target="../media/image49.gif"/><Relationship Id="rId1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2.jpeg"/><Relationship Id="rId15" Type="http://schemas.openxmlformats.org/officeDocument/2006/relationships/audio" Target="../media/audio21.wav"/><Relationship Id="rId10" Type="http://schemas.openxmlformats.org/officeDocument/2006/relationships/image" Target="../media/image50.gif"/><Relationship Id="rId4" Type="http://schemas.openxmlformats.org/officeDocument/2006/relationships/audio" Target="../media/audio1.wav"/><Relationship Id="rId9" Type="http://schemas.openxmlformats.org/officeDocument/2006/relationships/image" Target="../media/image49.gif"/><Relationship Id="rId1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9.mp3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audio" Target="../media/audio7.wav"/><Relationship Id="rId9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10" Type="http://schemas.openxmlformats.org/officeDocument/2006/relationships/image" Target="../media/image64.jpeg"/><Relationship Id="rId4" Type="http://schemas.openxmlformats.org/officeDocument/2006/relationships/audio" Target="../media/audio7.wav"/><Relationship Id="rId9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4" Type="http://schemas.openxmlformats.org/officeDocument/2006/relationships/audio" Target="../media/audio7.wav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10" Type="http://schemas.openxmlformats.org/officeDocument/2006/relationships/image" Target="../media/image65.png"/><Relationship Id="rId4" Type="http://schemas.openxmlformats.org/officeDocument/2006/relationships/audio" Target="../media/audio7.wav"/><Relationship Id="rId9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10" Type="http://schemas.openxmlformats.org/officeDocument/2006/relationships/image" Target="../media/image66.jpeg"/><Relationship Id="rId4" Type="http://schemas.openxmlformats.org/officeDocument/2006/relationships/audio" Target="../media/audio7.wav"/><Relationship Id="rId9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10" Type="http://schemas.openxmlformats.org/officeDocument/2006/relationships/image" Target="../media/image64.jpeg"/><Relationship Id="rId4" Type="http://schemas.openxmlformats.org/officeDocument/2006/relationships/audio" Target="../media/audio7.wav"/><Relationship Id="rId9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10.mp3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10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microsoft.com/office/2007/relationships/media" Target="../media/media11.mp3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11" Type="http://schemas.microsoft.com/office/2007/relationships/media" Target="../media/media1.mp3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13.jpe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7.jpeg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25" y="30217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906702" y="4928936"/>
            <a:ext cx="4899064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Teacher : </a:t>
            </a:r>
            <a:r>
              <a:rPr lang="en-US" altLang="zh-CN" sz="2800" b="1" dirty="0" err="1" smtClean="0">
                <a:solidFill>
                  <a:schemeClr val="accent2">
                    <a:lumMod val="75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Linh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3594192" y="3742085"/>
            <a:ext cx="5367830" cy="9276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5211" b="1" dirty="0" smtClean="0">
                <a:solidFill>
                  <a:schemeClr val="tx2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Unit 7- Grade 4</a:t>
            </a:r>
            <a:endParaRPr lang="en-US" altLang="zh-CN" sz="5211" b="1" dirty="0">
              <a:solidFill>
                <a:schemeClr val="tx2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793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487424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3062844" y="5156201"/>
            <a:ext cx="2844800" cy="1510959"/>
            <a:chOff x="-2475628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475628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Play football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1"/>
            <a:ext cx="5181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see?</a:t>
            </a:r>
            <a:endParaRPr lang="vi-VN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1867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Play football</a:t>
              </a:r>
              <a:endParaRPr lang="vi-VN" sz="18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Play guitar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Play tennis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Play piano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52" y="1645921"/>
            <a:ext cx="4168809" cy="1560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980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0"/>
            <a:ext cx="149352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3062844" y="5156201"/>
            <a:ext cx="2844800" cy="1510959"/>
            <a:chOff x="-2475628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475628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Books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1"/>
            <a:ext cx="5181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this ?</a:t>
            </a:r>
            <a:endParaRPr lang="vi-VN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Books</a:t>
              </a:r>
              <a:endParaRPr lang="vi-VN" sz="18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A.pen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School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Box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8" y="1195215"/>
            <a:ext cx="3952821" cy="1668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400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53-track-53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400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:</a:t>
            </a:r>
            <a:endParaRPr lang="en-US" sz="6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51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9337" y="3034505"/>
            <a:ext cx="5767387" cy="1325563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collecting </a:t>
            </a:r>
            <a:r>
              <a:rPr lang="en-US" sz="6600" dirty="0" smtClean="0"/>
              <a:t>stamps : </a:t>
            </a:r>
            <a:r>
              <a:rPr lang="en-US" sz="6600" dirty="0" err="1" smtClean="0"/>
              <a:t>Sưu</a:t>
            </a:r>
            <a:r>
              <a:rPr lang="en-US" sz="6600" dirty="0" smtClean="0"/>
              <a:t> </a:t>
            </a:r>
            <a:r>
              <a:rPr lang="en-US" sz="6600" dirty="0" err="1" smtClean="0"/>
              <a:t>tập</a:t>
            </a:r>
            <a:r>
              <a:rPr lang="en-US" sz="6600" dirty="0" smtClean="0"/>
              <a:t> tem</a:t>
            </a:r>
            <a:endParaRPr lang="en-US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1200" cy="6658707"/>
          </a:xfrm>
        </p:spPr>
      </p:pic>
    </p:spTree>
    <p:extLst>
      <p:ext uri="{BB962C8B-B14F-4D97-AF65-F5344CB8AC3E}">
        <p14:creationId xmlns="" xmlns:p14="http://schemas.microsoft.com/office/powerpoint/2010/main" val="19345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262" y="2508250"/>
            <a:ext cx="5519738" cy="4056673"/>
          </a:xfrm>
        </p:spPr>
        <p:txBody>
          <a:bodyPr>
            <a:normAutofit/>
          </a:bodyPr>
          <a:lstStyle/>
          <a:p>
            <a:r>
              <a:rPr lang="en-US" sz="7200" dirty="0"/>
              <a:t>playing </a:t>
            </a:r>
            <a:r>
              <a:rPr lang="en-US" sz="7200" dirty="0" smtClean="0"/>
              <a:t>chess: </a:t>
            </a:r>
            <a:r>
              <a:rPr lang="en-US" sz="7200" dirty="0" err="1" smtClean="0"/>
              <a:t>chơi</a:t>
            </a:r>
            <a:r>
              <a:rPr lang="en-US" sz="7200" dirty="0" smtClean="0"/>
              <a:t> </a:t>
            </a:r>
            <a:r>
              <a:rPr lang="en-US" sz="7200" dirty="0" err="1" smtClean="0"/>
              <a:t>cờ</a:t>
            </a:r>
            <a:endParaRPr lang="en-US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88"/>
            <a:ext cx="6096000" cy="6657212"/>
          </a:xfrm>
        </p:spPr>
      </p:pic>
    </p:spTree>
    <p:extLst>
      <p:ext uri="{BB962C8B-B14F-4D97-AF65-F5344CB8AC3E}">
        <p14:creationId xmlns="" xmlns:p14="http://schemas.microsoft.com/office/powerpoint/2010/main" val="28269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Cooking : </a:t>
            </a:r>
            <a:r>
              <a:rPr lang="en-US" sz="8800" dirty="0" err="1" smtClean="0"/>
              <a:t>Nấu</a:t>
            </a:r>
            <a:r>
              <a:rPr lang="en-US" sz="8800" dirty="0" smtClean="0"/>
              <a:t> </a:t>
            </a:r>
            <a:r>
              <a:rPr lang="en-US" sz="8800" dirty="0" err="1" smtClean="0"/>
              <a:t>ăn</a:t>
            </a:r>
            <a:endParaRPr lang="en-US" sz="8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2574585"/>
            <a:ext cx="7134225" cy="4283415"/>
          </a:xfrm>
        </p:spPr>
      </p:pic>
    </p:spTree>
    <p:extLst>
      <p:ext uri="{BB962C8B-B14F-4D97-AF65-F5344CB8AC3E}">
        <p14:creationId xmlns="" xmlns:p14="http://schemas.microsoft.com/office/powerpoint/2010/main" val="402781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Swimming : </a:t>
            </a:r>
            <a:r>
              <a:rPr lang="en-US" sz="7200" dirty="0" err="1" smtClean="0"/>
              <a:t>Bơi</a:t>
            </a:r>
            <a:r>
              <a:rPr lang="en-US" sz="7200" dirty="0" smtClean="0"/>
              <a:t> </a:t>
            </a:r>
            <a:r>
              <a:rPr lang="en-US" sz="7200" dirty="0" err="1" smtClean="0"/>
              <a:t>lội</a:t>
            </a:r>
            <a:endParaRPr lang="en-US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2344615"/>
            <a:ext cx="9519138" cy="4513385"/>
          </a:xfrm>
        </p:spPr>
      </p:pic>
    </p:spTree>
    <p:extLst>
      <p:ext uri="{BB962C8B-B14F-4D97-AF65-F5344CB8AC3E}">
        <p14:creationId xmlns="" xmlns:p14="http://schemas.microsoft.com/office/powerpoint/2010/main" val="93876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160020" y="361717"/>
            <a:ext cx="10304781" cy="1377700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u="sng" kern="0" dirty="0" smtClean="0">
                <a:solidFill>
                  <a:prstClr val="black"/>
                </a:solidFill>
              </a:rPr>
              <a:t>2.Point and say</a:t>
            </a:r>
          </a:p>
          <a:p>
            <a:pPr>
              <a:defRPr/>
            </a:pPr>
            <a:r>
              <a:rPr lang="en-US" sz="4000" b="1" kern="0" dirty="0" smtClean="0">
                <a:solidFill>
                  <a:prstClr val="black"/>
                </a:solidFill>
              </a:rPr>
              <a:t>What do you like doing? </a:t>
            </a:r>
            <a:endParaRPr lang="en-US" sz="4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20240" y="5183890"/>
            <a:ext cx="7630161" cy="1674109"/>
          </a:xfrm>
          <a:prstGeom prst="wedgeRoundRectCallout">
            <a:avLst>
              <a:gd name="adj1" fmla="val -30190"/>
              <a:gd name="adj2" fmla="val -96000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267" b="1" kern="0" dirty="0" smtClean="0">
                <a:solidFill>
                  <a:prstClr val="black"/>
                </a:solidFill>
              </a:rPr>
              <a:t>I like _________________.</a:t>
            </a:r>
            <a:endParaRPr lang="en-US" sz="4267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75200" y="5494101"/>
            <a:ext cx="425091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Swimming</a:t>
            </a:r>
            <a:endParaRPr lang="en-US" altLang="en-US" sz="4267" b="1" kern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2" y="2649478"/>
            <a:ext cx="3706377" cy="2001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841495"/>
            <a:ext cx="5130339" cy="2809771"/>
          </a:xfrm>
          <a:prstGeom prst="rect">
            <a:avLst/>
          </a:prstGeom>
        </p:spPr>
      </p:pic>
      <p:pic>
        <p:nvPicPr>
          <p:cNvPr id="3" name="53-track-53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92326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0"/>
            <a:ext cx="12946380" cy="93497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02919"/>
            <a:ext cx="10515600" cy="7749540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7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II. Structures:</a:t>
            </a:r>
            <a:r>
              <a:rPr lang="en-US" sz="5400" b="1" dirty="0" smtClean="0">
                <a:solidFill>
                  <a:schemeClr val="accent4"/>
                </a:solidFill>
              </a:rPr>
              <a:t/>
            </a:r>
            <a:br>
              <a:rPr lang="en-US" sz="5400" b="1" dirty="0" smtClean="0">
                <a:solidFill>
                  <a:schemeClr val="accent4"/>
                </a:solidFill>
              </a:rPr>
            </a:br>
            <a:r>
              <a:rPr lang="en-US" sz="5400" b="1" dirty="0" smtClean="0">
                <a:solidFill>
                  <a:schemeClr val="accent4"/>
                </a:solidFill>
              </a:rPr>
              <a:t/>
            </a:r>
            <a:br>
              <a:rPr lang="en-US" sz="5400" b="1" dirty="0" smtClean="0">
                <a:solidFill>
                  <a:schemeClr val="accent4"/>
                </a:solidFill>
              </a:rPr>
            </a:br>
            <a:r>
              <a:rPr lang="en-US" sz="4000" b="1" i="1" dirty="0" smtClean="0">
                <a:solidFill>
                  <a:schemeClr val="accent4"/>
                </a:solidFill>
              </a:rPr>
              <a:t>Question : </a:t>
            </a:r>
            <a:r>
              <a:rPr lang="en-US" sz="4900" b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What do you like doing?</a:t>
            </a:r>
            <a:r>
              <a:rPr lang="en-US" sz="4900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Bạn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thích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làm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điều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gì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 …?</a:t>
            </a:r>
            <a:b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4000" b="1" i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>Answer :</a:t>
            </a:r>
            <a: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4900" b="1" kern="0" dirty="0" smtClean="0">
                <a:solidFill>
                  <a:schemeClr val="accent4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4900" b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 like + </a:t>
            </a:r>
            <a:r>
              <a:rPr lang="en-US" sz="4900" b="1" i="1" u="sng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4900" b="1" i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900" b="1" i="1" u="sng" kern="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từ</a:t>
            </a:r>
            <a:r>
              <a:rPr lang="en-US" sz="4900" b="1" i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- </a:t>
            </a:r>
            <a:r>
              <a:rPr lang="en-US" sz="4900" b="1" i="1" u="sng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n-US" sz="4900" b="1" i="1" u="sng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ng</a:t>
            </a:r>
            <a:r>
              <a:rPr lang="en-US" sz="4900" b="1" i="1" u="sng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900" b="1" kern="0" dirty="0" smtClean="0">
                <a:solidFill>
                  <a:schemeClr val="accent4"/>
                </a:solidFill>
              </a:rPr>
              <a:t>( Swimming, cooking, collecting stamps, playing chess…)</a:t>
            </a:r>
            <a:br>
              <a:rPr lang="en-US" sz="4900" b="1" kern="0" dirty="0" smtClean="0">
                <a:solidFill>
                  <a:schemeClr val="accent4"/>
                </a:solidFill>
              </a:rPr>
            </a:br>
            <a:r>
              <a:rPr lang="en-US" sz="4900" b="1" kern="0" dirty="0" smtClean="0">
                <a:solidFill>
                  <a:schemeClr val="accent4"/>
                </a:solidFill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</a:rPr>
              <a:t>Tôi</a:t>
            </a:r>
            <a:r>
              <a:rPr lang="en-US" sz="4900" b="1" kern="0" dirty="0" smtClean="0">
                <a:solidFill>
                  <a:schemeClr val="accent4"/>
                </a:solidFill>
              </a:rPr>
              <a:t> </a:t>
            </a:r>
            <a:r>
              <a:rPr lang="en-US" sz="4900" b="1" kern="0" dirty="0" err="1" smtClean="0">
                <a:solidFill>
                  <a:schemeClr val="accent4"/>
                </a:solidFill>
              </a:rPr>
              <a:t>thích</a:t>
            </a:r>
            <a:r>
              <a:rPr lang="en-US" sz="4900" b="1" kern="0" dirty="0" smtClean="0">
                <a:solidFill>
                  <a:schemeClr val="accent4"/>
                </a:solidFill>
              </a:rPr>
              <a:t>….</a:t>
            </a:r>
            <a:r>
              <a:rPr lang="en-US" sz="4900" b="1" kern="0" dirty="0" smtClean="0">
                <a:solidFill>
                  <a:prstClr val="black"/>
                </a:solidFill>
              </a:rPr>
              <a:t/>
            </a:r>
            <a:br>
              <a:rPr lang="en-US" sz="4900" b="1" kern="0" dirty="0" smtClean="0">
                <a:solidFill>
                  <a:prstClr val="black"/>
                </a:solidFill>
              </a:rPr>
            </a:br>
            <a:r>
              <a:rPr lang="en-US" sz="4900" b="1" kern="0" dirty="0">
                <a:solidFill>
                  <a:prstClr val="black"/>
                </a:solidFill>
              </a:rPr>
              <a:t/>
            </a:r>
            <a:br>
              <a:rPr lang="en-US" sz="4900" b="1" kern="0" dirty="0">
                <a:solidFill>
                  <a:prstClr val="black"/>
                </a:solidFill>
              </a:rPr>
            </a:br>
            <a:r>
              <a:rPr lang="en-US" sz="40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en-US" sz="40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2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80655" y="2316163"/>
            <a:ext cx="1048591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Script" panose="020B0504020000000003" pitchFamily="34" charset="0"/>
              </a:rPr>
              <a:t>Welcome my class !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408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493" y="259617"/>
            <a:ext cx="14067692" cy="1325563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Ans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: 1.b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   2.c   3.a</a:t>
            </a:r>
          </a:p>
        </p:txBody>
      </p:sp>
      <p:pic>
        <p:nvPicPr>
          <p:cNvPr id="5" name="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262"/>
            <a:ext cx="12989169" cy="4516956"/>
          </a:xfrm>
        </p:spPr>
      </p:pic>
      <p:pic>
        <p:nvPicPr>
          <p:cNvPr id="3" name="54-track-54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274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2" y="3920836"/>
            <a:ext cx="12023667" cy="4605943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accent1"/>
                </a:solidFill>
              </a:rPr>
              <a:t>Answer :</a:t>
            </a:r>
            <a:r>
              <a:rPr lang="en-US" b="1" dirty="0" smtClean="0">
                <a:solidFill>
                  <a:schemeClr val="accent4"/>
                </a:solidFill>
              </a:rPr>
              <a:t/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128655"/>
          </a:xfr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972386"/>
            <a:ext cx="12192000" cy="1877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1. I like playing football.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      3. I like reading a book.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     2. I </a:t>
            </a:r>
            <a:r>
              <a:rPr kumimoji="0" lang="en-US" altLang="en-US" sz="20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like playing chess.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     4. </a:t>
            </a:r>
            <a:r>
              <a:rPr kumimoji="0" lang="en-US" altLang="en-US" sz="20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 like collecting stamps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4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55-track-55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93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698" y="-762469"/>
            <a:ext cx="16111893" cy="93146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" y="243840"/>
            <a:ext cx="11094720" cy="642424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7: What do you like doing ? 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New words:</a:t>
            </a: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Riding a bike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badminton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flying a kite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</a:t>
            </a:r>
            <a:b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 TV</a:t>
            </a:r>
            <a:r>
              <a:rPr lang="en-US" sz="3600" b="1" dirty="0" smtClean="0">
                <a:solidFill>
                  <a:srgbClr val="FFC000"/>
                </a:solidFill>
              </a:rPr>
              <a:t/>
            </a:r>
            <a:br>
              <a:rPr lang="en-US" sz="3600" b="1" dirty="0" smtClean="0">
                <a:solidFill>
                  <a:srgbClr val="FFC000"/>
                </a:solidFill>
              </a:rPr>
            </a:br>
            <a:r>
              <a:rPr lang="en-US" sz="3600" b="1" u="sng" dirty="0" err="1" smtClean="0">
                <a:solidFill>
                  <a:schemeClr val="accent1">
                    <a:lumMod val="75000"/>
                  </a:schemeClr>
                </a:solidFill>
              </a:rPr>
              <a:t>II.Structures</a:t>
            </a:r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sz="3600" b="1" dirty="0" smtClean="0">
                <a:solidFill>
                  <a:srgbClr val="FFC000"/>
                </a:solidFill>
              </a:rPr>
              <a:t/>
            </a:r>
            <a:br>
              <a:rPr lang="en-US" sz="3600" b="1" dirty="0" smtClean="0">
                <a:solidFill>
                  <a:srgbClr val="FFC000"/>
                </a:solidFill>
              </a:rPr>
            </a:br>
            <a:r>
              <a:rPr lang="en-US" sz="3600" b="1" dirty="0" smtClean="0">
                <a:solidFill>
                  <a:srgbClr val="FFC000"/>
                </a:solidFill>
              </a:rPr>
              <a:t>Qs : </a:t>
            </a:r>
            <a:r>
              <a:rPr lang="en-US" sz="3600" b="1" i="1" dirty="0">
                <a:solidFill>
                  <a:srgbClr val="FFC000"/>
                </a:solidFill>
              </a:rPr>
              <a:t>  </a:t>
            </a:r>
            <a:r>
              <a:rPr lang="en-US" sz="3600" b="1" i="1" dirty="0" smtClean="0">
                <a:solidFill>
                  <a:srgbClr val="FFC000"/>
                </a:solidFill>
              </a:rPr>
              <a:t>What is  your hobby?   ( what is = What’s )</a:t>
            </a:r>
            <a:br>
              <a:rPr lang="en-US" sz="3600" b="1" i="1" dirty="0" smtClean="0">
                <a:solidFill>
                  <a:srgbClr val="FFC000"/>
                </a:solidFill>
              </a:rPr>
            </a:br>
            <a:r>
              <a:rPr lang="en-US" sz="3600" b="1" dirty="0" err="1" smtClean="0">
                <a:solidFill>
                  <a:srgbClr val="FFC000"/>
                </a:solidFill>
              </a:rPr>
              <a:t>Ans</a:t>
            </a:r>
            <a:r>
              <a:rPr lang="en-US" sz="3600" b="1" dirty="0" smtClean="0">
                <a:solidFill>
                  <a:srgbClr val="FFC000"/>
                </a:solidFill>
              </a:rPr>
              <a:t>: I like + </a:t>
            </a:r>
            <a:r>
              <a:rPr lang="en-US" sz="3600" b="1" u="sng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động</a:t>
            </a:r>
            <a:r>
              <a:rPr lang="en-US" sz="36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u="sng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từ</a:t>
            </a:r>
            <a:r>
              <a:rPr lang="en-US" sz="36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- </a:t>
            </a:r>
            <a:r>
              <a:rPr lang="en-US" sz="3600" b="1" u="sng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ing</a:t>
            </a:r>
            <a:r>
              <a:rPr lang="en-US" sz="4800" b="1" i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i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88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hp\Desktop\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41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381001"/>
            <a:ext cx="12192000" cy="159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2" tIns="81275" rIns="162552" bIns="81275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Tuesday, </a:t>
            </a: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ember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7: </a:t>
            </a:r>
            <a:r>
              <a:rPr lang="vi-VN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1,2</a:t>
            </a:r>
            <a:r>
              <a:rPr lang="vi-VN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-P4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6,48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300" b="1" dirty="0">
                <a:solidFill>
                  <a:srgbClr val="0000FF"/>
                </a:solidFill>
              </a:rPr>
              <a:t>        </a:t>
            </a:r>
            <a:endParaRPr lang="en-US" altLang="en-US" sz="4300" b="1" dirty="0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652896" y="1219200"/>
            <a:ext cx="2895600" cy="476251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Poor Richard" pitchFamily="18" charset="0"/>
              </a:rPr>
              <a:t>I. 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442364" y="1248643"/>
            <a:ext cx="3754581" cy="571500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III. Model sentences: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497780" y="4601442"/>
            <a:ext cx="3811733" cy="590549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700" b="1" kern="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fr-FR" altLang="fr-FR" sz="2700" b="1" kern="0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fr-FR" altLang="fr-FR" sz="2700" b="1" kern="0" dirty="0" smtClean="0">
                <a:latin typeface="Times New Roman" pitchFamily="18" charset="0"/>
                <a:cs typeface="Times New Roman" pitchFamily="18" charset="0"/>
              </a:rPr>
              <a:t>: BTVN</a:t>
            </a:r>
            <a:endParaRPr lang="fr-FR" altLang="fr-FR" sz="27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36228" y="5242214"/>
            <a:ext cx="6629400" cy="123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1-Luyện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P4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6,48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video,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(2d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+ PH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SBT P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8,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V15-IOE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5017" y="119399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like(s) + </a:t>
            </a:r>
            <a:r>
              <a:rPr lang="en-US" sz="2400" b="1" dirty="0" err="1" smtClean="0">
                <a:solidFill>
                  <a:schemeClr val="bg1"/>
                </a:solidFill>
              </a:rPr>
              <a:t>V</a:t>
            </a:r>
            <a:r>
              <a:rPr lang="en-US" sz="2400" b="1" dirty="0" err="1" smtClean="0">
                <a:solidFill>
                  <a:srgbClr val="FFFF00"/>
                </a:solidFill>
              </a:rPr>
              <a:t>ing</a:t>
            </a:r>
            <a:r>
              <a:rPr lang="en-US" sz="2400" b="1" dirty="0" smtClean="0">
                <a:solidFill>
                  <a:schemeClr val="bg1"/>
                </a:solidFill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</a:rPr>
              <a:t>Thích</a:t>
            </a:r>
            <a:r>
              <a:rPr lang="en-US" sz="2400" b="1" dirty="0" smtClean="0">
                <a:solidFill>
                  <a:schemeClr val="bg1"/>
                </a:solidFill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</a:rPr>
              <a:t>…)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hobby: </a:t>
            </a:r>
            <a:r>
              <a:rPr lang="en-US" sz="2400" b="1" dirty="0" err="1" smtClean="0">
                <a:solidFill>
                  <a:schemeClr val="bg1"/>
                </a:solidFill>
              </a:rPr>
              <a:t>sở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thích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swimming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cooking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collecting stamps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playing chess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5019" y="429746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riding a bike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badminton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flying a kite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 TV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1528" y="180350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1- What do you like doing?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I like </a:t>
            </a:r>
            <a:r>
              <a:rPr lang="en-US" sz="2800" b="1" dirty="0" smtClean="0">
                <a:solidFill>
                  <a:srgbClr val="FFFF00"/>
                </a:solidFill>
              </a:rPr>
              <a:t>taking photos.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45382" y="263478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2- What’s your hobby?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I like </a:t>
            </a:r>
            <a:r>
              <a:rPr lang="en-US" sz="2800" b="1" dirty="0" smtClean="0">
                <a:solidFill>
                  <a:srgbClr val="FFFF00"/>
                </a:solidFill>
              </a:rPr>
              <a:t>taking photos.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My hobby is </a:t>
            </a:r>
            <a:r>
              <a:rPr lang="en-US" sz="2800" b="1" dirty="0" smtClean="0">
                <a:solidFill>
                  <a:srgbClr val="FFFF00"/>
                </a:solidFill>
              </a:rPr>
              <a:t>taking photos.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**Note: </a:t>
            </a:r>
            <a:r>
              <a:rPr lang="en-US" sz="2800" b="1" i="1" dirty="0" smtClean="0">
                <a:solidFill>
                  <a:schemeClr val="bg1"/>
                </a:solidFill>
              </a:rPr>
              <a:t>What’s = What is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22" y="0"/>
            <a:ext cx="12660922" cy="7080737"/>
          </a:xfrm>
        </p:spPr>
      </p:pic>
      <p:pic>
        <p:nvPicPr>
          <p:cNvPr id="6" name="56-track-56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FC000"/>
                </a:solidFill>
              </a:rPr>
              <a:t>Vocabulary:</a:t>
            </a:r>
            <a:endParaRPr lang="en-US" sz="80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434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riding a </a:t>
            </a:r>
            <a:r>
              <a:rPr lang="en-US" dirty="0" smtClean="0"/>
              <a:t>bike :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đạp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812"/>
            <a:ext cx="6781800" cy="4824067"/>
          </a:xfrm>
        </p:spPr>
      </p:pic>
    </p:spTree>
    <p:extLst>
      <p:ext uri="{BB962C8B-B14F-4D97-AF65-F5344CB8AC3E}">
        <p14:creationId xmlns="" xmlns:p14="http://schemas.microsoft.com/office/powerpoint/2010/main" val="40054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flying a </a:t>
            </a:r>
            <a:r>
              <a:rPr lang="en-US" dirty="0" smtClean="0"/>
              <a:t>kite : </a:t>
            </a:r>
            <a:r>
              <a:rPr lang="en-US" dirty="0" err="1" smtClean="0"/>
              <a:t>Thả</a:t>
            </a:r>
            <a:r>
              <a:rPr lang="en-US" dirty="0" smtClean="0"/>
              <a:t> </a:t>
            </a:r>
            <a:r>
              <a:rPr lang="en-US" dirty="0" err="1" smtClean="0"/>
              <a:t>diều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919276"/>
            <a:ext cx="9636369" cy="4387739"/>
          </a:xfrm>
        </p:spPr>
      </p:pic>
    </p:spTree>
    <p:extLst>
      <p:ext uri="{BB962C8B-B14F-4D97-AF65-F5344CB8AC3E}">
        <p14:creationId xmlns="" xmlns:p14="http://schemas.microsoft.com/office/powerpoint/2010/main" val="327841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</a:t>
            </a:r>
            <a:r>
              <a:rPr lang="en-US" dirty="0" smtClean="0"/>
              <a:t>badminton :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lông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032"/>
            <a:ext cx="11353800" cy="4911968"/>
          </a:xfrm>
        </p:spPr>
      </p:pic>
    </p:spTree>
    <p:extLst>
      <p:ext uri="{BB962C8B-B14F-4D97-AF65-F5344CB8AC3E}">
        <p14:creationId xmlns="" xmlns:p14="http://schemas.microsoft.com/office/powerpoint/2010/main" val="195901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40B0F7E-2248-4C6F-8982-88BA2E60E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" y="1334453"/>
            <a:ext cx="10538460" cy="52397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976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</a:t>
            </a:r>
            <a:r>
              <a:rPr lang="en-US" dirty="0" smtClean="0"/>
              <a:t>photos : </a:t>
            </a:r>
            <a:r>
              <a:rPr lang="en-US" dirty="0" err="1" smtClean="0"/>
              <a:t>Chụp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1535507" cy="4260701"/>
          </a:xfrm>
        </p:spPr>
      </p:pic>
    </p:spTree>
    <p:extLst>
      <p:ext uri="{BB962C8B-B14F-4D97-AF65-F5344CB8AC3E}">
        <p14:creationId xmlns="" xmlns:p14="http://schemas.microsoft.com/office/powerpoint/2010/main" val="10877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watching </a:t>
            </a:r>
            <a:r>
              <a:rPr lang="en-US" dirty="0" smtClean="0"/>
              <a:t>TV :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ti</a:t>
            </a:r>
            <a:r>
              <a:rPr lang="en-US" dirty="0" smtClean="0"/>
              <a:t> vi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3939"/>
            <a:ext cx="12192000" cy="4654062"/>
          </a:xfrm>
        </p:spPr>
      </p:pic>
    </p:spTree>
    <p:extLst>
      <p:ext uri="{BB962C8B-B14F-4D97-AF65-F5344CB8AC3E}">
        <p14:creationId xmlns="" xmlns:p14="http://schemas.microsoft.com/office/powerpoint/2010/main" val="7096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228600" y="0"/>
            <a:ext cx="9090661" cy="1218377"/>
          </a:xfrm>
          <a:prstGeom prst="wedgeRoundRectCallout">
            <a:avLst>
              <a:gd name="adj1" fmla="val -28484"/>
              <a:gd name="adj2" fmla="val 81255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prstClr val="black"/>
                </a:solidFill>
              </a:rPr>
              <a:t>2. Point and say</a:t>
            </a:r>
          </a:p>
          <a:p>
            <a:pPr>
              <a:defRPr/>
            </a:pPr>
            <a:r>
              <a:rPr lang="en-US" sz="4000" b="1" kern="0" dirty="0" smtClean="0">
                <a:solidFill>
                  <a:prstClr val="black"/>
                </a:solidFill>
              </a:rPr>
              <a:t>What’s your hobby ?</a:t>
            </a:r>
            <a:endParaRPr lang="en-US" sz="4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698172" y="5028312"/>
            <a:ext cx="5227140" cy="1203088"/>
          </a:xfrm>
          <a:prstGeom prst="wedgeRoundRectCallout">
            <a:avLst>
              <a:gd name="adj1" fmla="val 31894"/>
              <a:gd name="adj2" fmla="val -85662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267" b="1" kern="0" dirty="0" smtClean="0">
                <a:solidFill>
                  <a:prstClr val="black"/>
                </a:solidFill>
              </a:rPr>
              <a:t>I like__________.</a:t>
            </a:r>
            <a:endParaRPr lang="en-US" sz="4267" b="1" kern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267" b="1" kern="0" dirty="0" smtClean="0">
                <a:solidFill>
                  <a:prstClr val="black"/>
                </a:solidFill>
              </a:rPr>
              <a:t> ____</a:t>
            </a:r>
            <a:endParaRPr lang="en-US" sz="4267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78628" y="4224215"/>
            <a:ext cx="805869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4267" b="1" kern="0" dirty="0" smtClean="0">
                <a:solidFill>
                  <a:srgbClr val="FF0000"/>
                </a:solidFill>
                <a:latin typeface="Calibri"/>
              </a:rPr>
              <a:t>Playing badminton</a:t>
            </a:r>
            <a:endParaRPr lang="en-US" altLang="en-US" sz="4267" b="1" kern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90" y="1808480"/>
            <a:ext cx="4836129" cy="2702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975" y="0"/>
            <a:ext cx="5547724" cy="4368800"/>
          </a:xfrm>
          <a:prstGeom prst="rect">
            <a:avLst/>
          </a:prstGeom>
        </p:spPr>
      </p:pic>
      <p:pic>
        <p:nvPicPr>
          <p:cNvPr id="4" name="57-track-57_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98306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635" y="-636834"/>
            <a:ext cx="15141000" cy="86225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01819"/>
          </a:xfrm>
        </p:spPr>
        <p:txBody>
          <a:bodyPr>
            <a:normAutofit/>
          </a:bodyPr>
          <a:lstStyle/>
          <a:p>
            <a:r>
              <a:rPr lang="en-US" sz="4900" b="1" u="sng" dirty="0" smtClean="0">
                <a:solidFill>
                  <a:schemeClr val="accent1"/>
                </a:solidFill>
              </a:rPr>
              <a:t>II. Structures:</a:t>
            </a:r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3100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: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What’s your hobby ? :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Sở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thích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là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gì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?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3100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Answer: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 like +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từ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-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ing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: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Tôi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thích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….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                      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7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0"/>
            <a:ext cx="12238892" cy="8088923"/>
          </a:xfrm>
        </p:spPr>
      </p:pic>
    </p:spTree>
    <p:extLst>
      <p:ext uri="{BB962C8B-B14F-4D97-AF65-F5344CB8AC3E}">
        <p14:creationId xmlns="" xmlns:p14="http://schemas.microsoft.com/office/powerpoint/2010/main" val="13447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203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75" y="4057973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327" y="3833228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77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19344" y="3041548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Riding a bike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8" y="300643"/>
            <a:ext cx="4239491" cy="17960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6218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26711" y="3175161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flying a kite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7" y="114098"/>
            <a:ext cx="8267285" cy="2017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9471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3187050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badminton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4" y="312029"/>
            <a:ext cx="7102998" cy="2097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8585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41640" y="2657407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7" y="214550"/>
            <a:ext cx="9548943" cy="1824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5083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715" y="0"/>
            <a:ext cx="13328715" cy="7143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729462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Tuesday, September </a:t>
            </a:r>
            <a:r>
              <a:rPr lang="en-US" sz="35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lang="en-US" sz="3500" b="1" baseline="30000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baseline="30000" dirty="0" err="1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35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</a:t>
            </a:r>
            <a:b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</a:t>
            </a:r>
            <a:r>
              <a:rPr lang="en-US" sz="30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 What do you like doing?</a:t>
            </a:r>
            <a: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500" b="1" dirty="0">
                <a:solidFill>
                  <a:schemeClr val="accent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1 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75" y="1229857"/>
            <a:ext cx="13144498" cy="5428118"/>
          </a:xfrm>
        </p:spPr>
        <p:txBody>
          <a:bodyPr>
            <a:normAutofit fontScale="92500" lnSpcReduction="10000"/>
          </a:bodyPr>
          <a:lstStyle/>
          <a:p>
            <a:pPr marL="571500" indent="-571500">
              <a:buAutoNum type="romanUcPeriod"/>
            </a:pPr>
            <a:endParaRPr lang="en-US" dirty="0" smtClean="0">
              <a:solidFill>
                <a:schemeClr val="accent4"/>
              </a:solidFill>
            </a:endParaRPr>
          </a:p>
          <a:p>
            <a:pPr marL="571500" indent="-571500">
              <a:buAutoNum type="romanUcPeriod"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chemeClr val="accent1"/>
                </a:solidFill>
              </a:rPr>
              <a:t>I.New</a:t>
            </a:r>
            <a:r>
              <a:rPr lang="en-US" sz="4000" b="1" dirty="0" smtClean="0">
                <a:solidFill>
                  <a:schemeClr val="accent1"/>
                </a:solidFill>
              </a:rPr>
              <a:t> words:</a:t>
            </a:r>
            <a:endParaRPr lang="en-US" sz="4000" b="1" dirty="0" smtClean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chemeClr val="accent1"/>
                </a:solidFill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</a:rPr>
              <a:t> Swimming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Cooking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Collecting stamps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Playing chess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II. Structures: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accent4"/>
                </a:solidFill>
              </a:rPr>
              <a:t>What do you like doing  ? </a:t>
            </a:r>
            <a:r>
              <a:rPr lang="en-US" sz="2900" dirty="0" err="1" smtClean="0">
                <a:solidFill>
                  <a:schemeClr val="accent4"/>
                </a:solidFill>
              </a:rPr>
              <a:t>Bạn</a:t>
            </a:r>
            <a:r>
              <a:rPr lang="en-US" sz="2900" dirty="0" smtClean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thích</a:t>
            </a:r>
            <a:r>
              <a:rPr lang="en-US" sz="2900" dirty="0" smtClean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làm</a:t>
            </a:r>
            <a:r>
              <a:rPr lang="en-US" sz="2900" dirty="0" smtClean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điều</a:t>
            </a:r>
            <a:r>
              <a:rPr lang="en-US" sz="2900" dirty="0" smtClean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gì</a:t>
            </a:r>
            <a:r>
              <a:rPr lang="en-US" sz="2900" dirty="0" smtClean="0">
                <a:solidFill>
                  <a:schemeClr val="accent4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accent4"/>
                </a:solidFill>
              </a:rPr>
              <a:t>I like + </a:t>
            </a:r>
            <a:r>
              <a:rPr lang="en-US" sz="2900" dirty="0" err="1" smtClean="0">
                <a:solidFill>
                  <a:schemeClr val="accent4"/>
                </a:solidFill>
              </a:rPr>
              <a:t>động</a:t>
            </a:r>
            <a:r>
              <a:rPr lang="en-US" sz="2900" dirty="0" smtClean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từ</a:t>
            </a:r>
            <a:r>
              <a:rPr lang="en-US" sz="2900" dirty="0" smtClean="0">
                <a:solidFill>
                  <a:schemeClr val="accent4"/>
                </a:solidFill>
              </a:rPr>
              <a:t>- </a:t>
            </a:r>
            <a:r>
              <a:rPr lang="en-US" sz="2900" dirty="0" err="1" smtClean="0">
                <a:solidFill>
                  <a:schemeClr val="accent4"/>
                </a:solidFill>
              </a:rPr>
              <a:t>ing</a:t>
            </a:r>
            <a:r>
              <a:rPr lang="en-US" sz="2900" dirty="0" smtClean="0">
                <a:solidFill>
                  <a:schemeClr val="accent4"/>
                </a:solidFill>
              </a:rPr>
              <a:t> …: </a:t>
            </a:r>
            <a:r>
              <a:rPr lang="en-US" sz="2900" dirty="0" err="1" smtClean="0">
                <a:solidFill>
                  <a:schemeClr val="accent4"/>
                </a:solidFill>
              </a:rPr>
              <a:t>Tôi</a:t>
            </a:r>
            <a:r>
              <a:rPr lang="en-US" sz="2900" dirty="0">
                <a:solidFill>
                  <a:schemeClr val="accent4"/>
                </a:solidFill>
              </a:rPr>
              <a:t> </a:t>
            </a:r>
            <a:r>
              <a:rPr lang="en-US" sz="2900" dirty="0" err="1" smtClean="0">
                <a:solidFill>
                  <a:schemeClr val="accent4"/>
                </a:solidFill>
              </a:rPr>
              <a:t>thích</a:t>
            </a:r>
            <a:r>
              <a:rPr lang="en-US" sz="2900" dirty="0" smtClean="0">
                <a:solidFill>
                  <a:schemeClr val="accent4"/>
                </a:solidFill>
              </a:rPr>
              <a:t> ….</a:t>
            </a:r>
            <a:endParaRPr lang="en-US" sz="2900" dirty="0" smtClean="0"/>
          </a:p>
          <a:p>
            <a:pPr marL="571500" indent="-571500"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83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00267" y="2953900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 TV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12" y="322350"/>
            <a:ext cx="6871855" cy="17054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7988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Ans : a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. 2                   b. 4                   c. 1                   d. 3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346"/>
            <a:ext cx="11995953" cy="3873863"/>
          </a:xfrm>
        </p:spPr>
      </p:pic>
      <p:pic>
        <p:nvPicPr>
          <p:cNvPr id="3" name="58-track-58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88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8247" y="1547447"/>
            <a:ext cx="11517922" cy="1690688"/>
          </a:xfrm>
        </p:spPr>
        <p:txBody>
          <a:bodyPr>
            <a:normAutofit fontScale="90000"/>
          </a:bodyPr>
          <a:lstStyle/>
          <a:p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b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Peter: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What's your hobby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Linda: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like riding a bike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Peter: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What's your hobby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Tom: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like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a kite.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What's your hobby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Linda: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like taking photos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Mai: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like playing badminton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2977662"/>
            <a:ext cx="11699631" cy="3880338"/>
          </a:xfrm>
        </p:spPr>
      </p:pic>
    </p:spTree>
    <p:extLst>
      <p:ext uri="{BB962C8B-B14F-4D97-AF65-F5344CB8AC3E}">
        <p14:creationId xmlns="" xmlns:p14="http://schemas.microsoft.com/office/powerpoint/2010/main" val="8996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9072"/>
          </a:xfrm>
        </p:spPr>
        <p:txBody>
          <a:bodyPr>
            <a:normAutofit/>
          </a:bodyPr>
          <a:lstStyle/>
          <a:p>
            <a:r>
              <a:rPr lang="vi-VN" sz="1600" dirty="0"/>
              <a:t/>
            </a:r>
            <a:br>
              <a:rPr lang="vi-VN" sz="1600" dirty="0"/>
            </a:br>
            <a:r>
              <a:rPr lang="vi-VN" sz="1600" dirty="0"/>
              <a:t/>
            </a:r>
            <a:br>
              <a:rPr lang="vi-VN" sz="1600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20"/>
            <a:ext cx="11097939" cy="4524300"/>
          </a:xfrm>
        </p:spPr>
      </p:pic>
      <p:sp>
        <p:nvSpPr>
          <p:cNvPr id="3" name="Rectangle 2"/>
          <p:cNvSpPr/>
          <p:nvPr/>
        </p:nvSpPr>
        <p:spPr>
          <a:xfrm>
            <a:off x="468923" y="4700983"/>
            <a:ext cx="96129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solidFill>
                  <a:schemeClr val="accent1">
                    <a:lumMod val="75000"/>
                  </a:schemeClr>
                </a:solidFill>
              </a:rPr>
              <a:t>Từng người một hỏi và trả lời về sở </a:t>
            </a:r>
            <a:r>
              <a:rPr lang="vi-VN" sz="4000" i="1" dirty="0" smtClean="0">
                <a:solidFill>
                  <a:schemeClr val="accent1">
                    <a:lumMod val="75000"/>
                  </a:schemeClr>
                </a:solidFill>
              </a:rPr>
              <a:t>thích</a:t>
            </a:r>
            <a:r>
              <a:rPr lang="en-US" sz="4000" i="1" dirty="0" smtClean="0">
                <a:solidFill>
                  <a:schemeClr val="accent1">
                    <a:lumMod val="75000"/>
                  </a:schemeClr>
                </a:solidFill>
              </a:rPr>
              <a:t> ( work in group ( 3 people )</a:t>
            </a:r>
            <a:r>
              <a:rPr lang="vi-VN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vi-VN" dirty="0">
                <a:solidFill>
                  <a:srgbClr val="000000"/>
                </a:solidFill>
              </a:rPr>
              <a:t/>
            </a:r>
            <a:br>
              <a:rPr lang="vi-VN" dirty="0">
                <a:solidFill>
                  <a:srgbClr val="000000"/>
                </a:solidFill>
              </a:rPr>
            </a:br>
            <a:r>
              <a:rPr lang="vi-VN" dirty="0">
                <a:solidFill>
                  <a:srgbClr val="000000"/>
                </a:solidFill>
              </a:rPr>
              <a:t/>
            </a:r>
            <a:br>
              <a:rPr lang="vi-VN" dirty="0">
                <a:solidFill>
                  <a:srgbClr val="000000"/>
                </a:solidFill>
              </a:rPr>
            </a:br>
            <a:endParaRPr lang="vi-VN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02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32" y="-1198880"/>
            <a:ext cx="13313663" cy="95747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16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September 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b="1" baseline="30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b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</a:t>
            </a:r>
            <a:r>
              <a:rPr lang="en-US" sz="4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What do you like doing?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 and </a:t>
            </a:r>
            <a:r>
              <a:rPr lang="en-US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80641"/>
            <a:ext cx="10515600" cy="45401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91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Warm up</a:t>
            </a:r>
            <a:endParaRPr lang="en-US" sz="8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09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" y="0"/>
            <a:ext cx="12809539" cy="7429501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5055198" y="434812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sp>
        <p:nvSpPr>
          <p:cNvPr id="7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0064" y="370302"/>
            <a:ext cx="10764116" cy="307435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98051" y="525493"/>
            <a:ext cx="67174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Can you guess?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5650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144745" y="-260405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Morning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Evening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At night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21" y="-94540"/>
            <a:ext cx="6147392" cy="3340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54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059013" y="-474166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Visit my friends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7679677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Go to the zoo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4088194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Visit my grandparents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19" y="119913"/>
            <a:ext cx="5134599" cy="2672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106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189282" y="-329854"/>
            <a:ext cx="10305673" cy="2242112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What do you do …. Mondays ?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8225300" y="4764517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306380" y="4782774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4357510" y="4859096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on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927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4540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up:</a:t>
            </a:r>
            <a:endParaRPr lang="en-US" sz="88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1648" y="3244334"/>
            <a:ext cx="298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September 7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4601648" y="3244334"/>
            <a:ext cx="2988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September 7</a:t>
            </a:r>
            <a:r>
              <a:rPr lang="en-US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="" xmlns:p14="http://schemas.microsoft.com/office/powerpoint/2010/main" val="1665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287613" y="-474167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What is the date today?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The first of October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The second of October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The third of October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21" y="-474167"/>
            <a:ext cx="6405754" cy="3303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51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059013" y="-474166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Goodbye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See you later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Nice to meet you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96" y="-144101"/>
            <a:ext cx="7086600" cy="32432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735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63" y="-474167"/>
            <a:ext cx="13258801" cy="7562095"/>
          </a:xfrm>
          <a:prstGeom prst="rect">
            <a:avLst/>
          </a:prstGeom>
        </p:spPr>
      </p:pic>
      <p:sp>
        <p:nvSpPr>
          <p:cNvPr id="7" name="QMsPham"/>
          <p:cNvSpPr/>
          <p:nvPr/>
        </p:nvSpPr>
        <p:spPr>
          <a:xfrm>
            <a:off x="1059013" y="-474166"/>
            <a:ext cx="9283383" cy="393547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Visit my friends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7679677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Go to the zoo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4088194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Visit my grandparents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/>
          <a:srcRect b="19775"/>
          <a:stretch/>
        </p:blipFill>
        <p:spPr>
          <a:xfrm>
            <a:off x="4171351" y="3318314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3" y="1982845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6294423" y="339402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6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536" y="41719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19" y="119913"/>
            <a:ext cx="5134599" cy="2672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327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9907" cy="6858000"/>
          </a:xfrm>
        </p:spPr>
      </p:pic>
      <p:pic>
        <p:nvPicPr>
          <p:cNvPr id="7" name="59-track-59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20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hp\Desktop\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4100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381001"/>
            <a:ext cx="12192000" cy="159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2" tIns="81275" rIns="162552" bIns="81275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Tuesday, </a:t>
            </a: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ember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7: </a:t>
            </a:r>
            <a:r>
              <a:rPr lang="vi-VN" alt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-P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 , Unit 8: Lesson 1-P52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4300" b="1" dirty="0">
                <a:solidFill>
                  <a:srgbClr val="0000FF"/>
                </a:solidFill>
              </a:rPr>
              <a:t>        </a:t>
            </a:r>
            <a:endParaRPr lang="en-US" altLang="en-US" sz="4300" b="1" dirty="0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666543" y="3116238"/>
            <a:ext cx="2895600" cy="476251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Poor Richard" pitchFamily="18" charset="0"/>
              </a:rPr>
              <a:t>I. 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442364" y="1248643"/>
            <a:ext cx="3754581" cy="571500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III. Model sentences: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497780" y="4601442"/>
            <a:ext cx="3811733" cy="590549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700" b="1" kern="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fr-FR" altLang="fr-FR" sz="2700" b="1" kern="0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fr-FR" altLang="fr-FR" sz="2700" b="1" kern="0" dirty="0" smtClean="0">
                <a:latin typeface="Times New Roman" pitchFamily="18" charset="0"/>
                <a:cs typeface="Times New Roman" pitchFamily="18" charset="0"/>
              </a:rPr>
              <a:t>: BTVN</a:t>
            </a:r>
            <a:endParaRPr lang="fr-FR" altLang="fr-FR" sz="27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36228" y="5242214"/>
            <a:ext cx="6629400" cy="123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1-Luyện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50,52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video,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(2d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+ PH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SBT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32,33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IOE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1371" y="375155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riding a bike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badminton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flying a kite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 photos</a:t>
            </a:r>
            <a:b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watching TV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1528" y="180350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1- What do you like doing?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I like </a:t>
            </a:r>
            <a:r>
              <a:rPr lang="en-US" sz="2800" b="1" dirty="0" smtClean="0">
                <a:solidFill>
                  <a:srgbClr val="FFFF00"/>
                </a:solidFill>
              </a:rPr>
              <a:t>taking photos.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45382" y="263478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2- What’s your hobby?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I like </a:t>
            </a:r>
            <a:r>
              <a:rPr lang="en-US" sz="2800" b="1" dirty="0" smtClean="0">
                <a:solidFill>
                  <a:srgbClr val="FFFF00"/>
                </a:solidFill>
              </a:rPr>
              <a:t>taking photos.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My hobby is </a:t>
            </a:r>
            <a:r>
              <a:rPr lang="en-US" sz="2800" b="1" dirty="0" smtClean="0">
                <a:solidFill>
                  <a:srgbClr val="FFFF00"/>
                </a:solidFill>
              </a:rPr>
              <a:t>taking photos.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**Note: </a:t>
            </a:r>
            <a:r>
              <a:rPr lang="en-US" sz="2800" b="1" i="1" dirty="0" smtClean="0">
                <a:solidFill>
                  <a:schemeClr val="bg1"/>
                </a:solidFill>
              </a:rPr>
              <a:t>What’s = What is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830808" y="1251117"/>
            <a:ext cx="2349120" cy="413910"/>
          </a:xfrm>
          <a:prstGeom prst="flowChartTerminator">
            <a:avLst/>
          </a:prstGeom>
          <a:solidFill>
            <a:srgbClr val="00B0F0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400" b="1" kern="0" dirty="0" smtClean="0">
                <a:latin typeface="Poor Richard" pitchFamily="18" charset="0"/>
              </a:rPr>
              <a:t>I</a:t>
            </a:r>
            <a:r>
              <a:rPr lang="fr-FR" altLang="fr-FR" sz="2400" b="1" kern="0" dirty="0" smtClean="0">
                <a:latin typeface="Poor Richard" pitchFamily="18" charset="0"/>
              </a:rPr>
              <a:t>. </a:t>
            </a:r>
            <a:r>
              <a:rPr lang="fr-FR" altLang="fr-FR" sz="2400" b="1" kern="0" dirty="0" err="1" smtClean="0">
                <a:latin typeface="Poor Richard" pitchFamily="18" charset="0"/>
              </a:rPr>
              <a:t>Phonics</a:t>
            </a:r>
            <a:r>
              <a:rPr lang="fr-FR" altLang="fr-FR" sz="2400" b="1" kern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fr-FR" sz="1600" b="1" kern="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fr-FR" altLang="fr-FR" sz="16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sz="1600" b="1" kern="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endParaRPr lang="fr-FR" altLang="fr-FR" sz="16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60637" y="1778474"/>
            <a:ext cx="4572000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/:  fly, floor, flat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/: play, plane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1" grpId="0" animBg="1"/>
      <p:bldP spid="12" grpId="0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Ans :1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. b    2. a    3. b    4. a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t-BR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61" y="2016369"/>
            <a:ext cx="12942276" cy="4525108"/>
          </a:xfrm>
        </p:spPr>
      </p:pic>
      <p:pic>
        <p:nvPicPr>
          <p:cNvPr id="6" name="59-track-59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9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43691" cy="7221415"/>
          </a:xfrm>
        </p:spPr>
      </p:pic>
      <p:pic>
        <p:nvPicPr>
          <p:cNvPr id="6" name="60-track-60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5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5954" cy="3869250"/>
          </a:xfrm>
        </p:spPr>
        <p:txBody>
          <a:bodyPr>
            <a:normAutofit/>
          </a:bodyPr>
          <a:lstStyle/>
          <a:p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579"/>
            <a:ext cx="11863754" cy="4718267"/>
          </a:xfrm>
        </p:spPr>
      </p:pic>
      <p:sp>
        <p:nvSpPr>
          <p:cNvPr id="6" name="Rectangle 5"/>
          <p:cNvSpPr/>
          <p:nvPr/>
        </p:nvSpPr>
        <p:spPr>
          <a:xfrm>
            <a:off x="838200" y="365125"/>
            <a:ext cx="8305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vi-VN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Mai is nine years </a:t>
            </a:r>
            <a:r>
              <a:rPr lang="vi-VN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She likes collecting stamps and taking photos</a:t>
            </a:r>
            <a:r>
              <a:rPr lang="vi-VN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She doesn't like playing </a:t>
            </a:r>
            <a:r>
              <a:rPr lang="vi-VN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She wants a penfriend.</a:t>
            </a:r>
          </a:p>
          <a:p>
            <a:r>
              <a:rPr lang="vi-VN" dirty="0">
                <a:solidFill>
                  <a:srgbClr val="000000"/>
                </a:solidFill>
              </a:rPr>
              <a:t/>
            </a:r>
            <a:br>
              <a:rPr lang="vi-VN" dirty="0">
                <a:solidFill>
                  <a:srgbClr val="000000"/>
                </a:solidFill>
              </a:rPr>
            </a:br>
            <a:r>
              <a:rPr lang="vi-VN" dirty="0">
                <a:solidFill>
                  <a:srgbClr val="000000"/>
                </a:solidFill>
              </a:rPr>
              <a:t/>
            </a:r>
            <a:br>
              <a:rPr lang="vi-VN" dirty="0">
                <a:solidFill>
                  <a:srgbClr val="000000"/>
                </a:solidFill>
              </a:rPr>
            </a:br>
            <a:endParaRPr lang="vi-VN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3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4079631"/>
            <a:ext cx="10373751" cy="406790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Example </a:t>
            </a:r>
            <a:r>
              <a:rPr lang="en-US" b="1" dirty="0" smtClean="0">
                <a:solidFill>
                  <a:schemeClr val="accent4"/>
                </a:solidFill>
              </a:rPr>
              <a:t>:</a:t>
            </a:r>
            <a:br>
              <a:rPr lang="en-US" b="1" dirty="0" smtClean="0">
                <a:solidFill>
                  <a:schemeClr val="accent4"/>
                </a:solidFill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Mai,</a:t>
            </a:r>
            <a:b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you! My name's is Sara and I'm nine years old, too. I'm English. I live in London with my family. I live near my school so I walk to school every day. I like taking photos, too. I like playing the piano but I don't like playing football. I really want a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pen-friend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Let's be friends.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-1"/>
            <a:ext cx="11863753" cy="3615397"/>
          </a:xfrm>
        </p:spPr>
      </p:pic>
    </p:spTree>
    <p:extLst>
      <p:ext uri="{BB962C8B-B14F-4D97-AF65-F5344CB8AC3E}">
        <p14:creationId xmlns="" xmlns:p14="http://schemas.microsoft.com/office/powerpoint/2010/main" val="310699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077" y="2813538"/>
            <a:ext cx="10515600" cy="5507501"/>
          </a:xfrm>
        </p:spPr>
        <p:txBody>
          <a:bodyPr>
            <a:normAutofit/>
          </a:bodyPr>
          <a:lstStyle/>
          <a:p>
            <a:r>
              <a:rPr lang="vi-VN" sz="32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 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 những thứ mà em thích (ví dụ: nhãn dán có hình, tem, giấy gói kẹo,...) và trình bày chúng cho cả lớp xem.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dirty="0"/>
              <a:t/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" y="0"/>
            <a:ext cx="10245970" cy="3502855"/>
          </a:xfrm>
        </p:spPr>
      </p:pic>
    </p:spTree>
    <p:extLst>
      <p:ext uri="{BB962C8B-B14F-4D97-AF65-F5344CB8AC3E}">
        <p14:creationId xmlns="" xmlns:p14="http://schemas.microsoft.com/office/powerpoint/2010/main" val="39243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2" y="0"/>
            <a:ext cx="13837921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3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FISHING GAME</a:t>
            </a:r>
            <a:endParaRPr lang="vi-VN" sz="5333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accent4">
                    <a:lumMod val="50000"/>
                  </a:schemeClr>
                </a:solidFill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022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908" y="1"/>
            <a:ext cx="12684370" cy="7278932"/>
          </a:xfrm>
        </p:spPr>
      </p:pic>
    </p:spTree>
    <p:extLst>
      <p:ext uri="{BB962C8B-B14F-4D97-AF65-F5344CB8AC3E}">
        <p14:creationId xmlns="" xmlns:p14="http://schemas.microsoft.com/office/powerpoint/2010/main" val="20214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064" y="0"/>
            <a:ext cx="153863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59" y="1249529"/>
            <a:ext cx="3651653" cy="23957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43609" y="5322739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Studying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-116169"/>
            <a:ext cx="5181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he doing?</a:t>
            </a:r>
            <a:endParaRPr lang="vi-VN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Studying</a:t>
              </a:r>
              <a:endParaRPr lang="vi-VN" sz="18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1372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Playing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Going out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0676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B.Watching</a:t>
              </a: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TV</a:t>
              </a:r>
              <a:endPara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0470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192" y="0"/>
            <a:ext cx="14886432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Skip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1"/>
            <a:ext cx="5181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What can you see? </a:t>
            </a:r>
            <a:endParaRPr lang="vi-VN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8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Skip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Skate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Play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see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67" y="1056289"/>
            <a:ext cx="3022600" cy="1987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95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0"/>
            <a:ext cx="149352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3062844" y="5156201"/>
            <a:ext cx="2844800" cy="1510959"/>
            <a:chOff x="-2475628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475628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That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1"/>
            <a:ext cx="5181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</a:t>
            </a:r>
            <a:r>
              <a:rPr lang="en-US" sz="42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What can you see 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1867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That</a:t>
              </a:r>
              <a:endParaRPr lang="vi-VN" sz="1867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this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These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Those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800" b="28479"/>
          <a:stretch/>
        </p:blipFill>
        <p:spPr>
          <a:xfrm>
            <a:off x="3785260" y="1158865"/>
            <a:ext cx="2441361" cy="1884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423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2645</TotalTime>
  <Words>802</Words>
  <Application>Microsoft Office PowerPoint</Application>
  <PresentationFormat>Custom</PresentationFormat>
  <Paragraphs>188</Paragraphs>
  <Slides>60</Slides>
  <Notes>2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Nội quy lớp học:</vt:lpstr>
      <vt:lpstr>Tuesday, September 28 th 2021 Unit 7: What do you like doing? Lesson 1  </vt:lpstr>
      <vt:lpstr> </vt:lpstr>
      <vt:lpstr>Slide 6</vt:lpstr>
      <vt:lpstr>Slide 7</vt:lpstr>
      <vt:lpstr>Slide 8</vt:lpstr>
      <vt:lpstr>Slide 9</vt:lpstr>
      <vt:lpstr>Slide 10</vt:lpstr>
      <vt:lpstr>Slide 11</vt:lpstr>
      <vt:lpstr>Slide 12</vt:lpstr>
      <vt:lpstr>Vocabulary :</vt:lpstr>
      <vt:lpstr>collecting stamps : Sưu tập tem</vt:lpstr>
      <vt:lpstr>playing chess: chơi cờ</vt:lpstr>
      <vt:lpstr>Cooking : Nấu ăn</vt:lpstr>
      <vt:lpstr>Swimming : Bơi lội</vt:lpstr>
      <vt:lpstr>Slide 18</vt:lpstr>
      <vt:lpstr>II. Structures:  Question : What do you like doing?  Bạn thích làm điều gì …?  Answer : I like + Động từ - ing ( Swimming, cooking, collecting stamps, playing chess…)  Tôi thích….   </vt:lpstr>
      <vt:lpstr>Ans : 1.b   2.c   3.a</vt:lpstr>
      <vt:lpstr>Answer :     </vt:lpstr>
      <vt:lpstr>Slide 22</vt:lpstr>
      <vt:lpstr>Unit 7: What do you like doing ?  Lesson 2: I. New words: Riding a bike Playing badminton flying a kite taking photos Watching TV II.Structures: Qs :   What is  your hobby?   ( what is = What’s ) Ans: I like + động từ- ing   </vt:lpstr>
      <vt:lpstr>Slide 24</vt:lpstr>
      <vt:lpstr>Slide 25</vt:lpstr>
      <vt:lpstr>Vocabulary:</vt:lpstr>
      <vt:lpstr>riding a bike : Đi xe đạp</vt:lpstr>
      <vt:lpstr>flying a kite : Thả diều</vt:lpstr>
      <vt:lpstr>playing badminton : Chơi cầu lông</vt:lpstr>
      <vt:lpstr>taking photos : Chụp ảnh</vt:lpstr>
      <vt:lpstr>watching TV : Xem ti vi</vt:lpstr>
      <vt:lpstr>Slide 32</vt:lpstr>
      <vt:lpstr>II. Structures: Question :   What’s your hobby ? : Sở thích của bạn là gì ?  Answer: I like + động từ -ing : Tôi thích ….                                               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  Ans : a. 2                   b. 4                   c. 1                   d. 3   </vt:lpstr>
      <vt:lpstr>Ans : 1. Peter: What's your hobby?     Linda: I like riding a bike. 2. Peter: What's your hobby?     Tom: I like flying a kite. 3. Phong: What's your hobby?     Linda: I like taking photos. 4. Phong : What's your hobby?        Mai: I like playing badminton.    </vt:lpstr>
      <vt:lpstr>     </vt:lpstr>
      <vt:lpstr>Tuesday, September 28th 2021 Unit 7: What do you like doing?       Lesson 3: Pronunciation and Practise      </vt:lpstr>
      <vt:lpstr>Warm up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  Ans :1. b    2. a    3. b    4. a   </vt:lpstr>
      <vt:lpstr>Slide 56</vt:lpstr>
      <vt:lpstr>   </vt:lpstr>
      <vt:lpstr>Example : Dear Mai, Nice to meet you! My name's is Sara and I'm nine years old, too. I'm English. I live in London with my family. I live near my school so I walk to school every day. I like taking photos, too. I like playing the piano but I don't like playing football. I really want a pen-friend. Let's be friends.     </vt:lpstr>
      <vt:lpstr>Sưu tầm những thứ mà em thích (ví dụ: nhãn dán có hình, tem, giấy gói kẹo,...) và trình bày chúng cho cả lớp xem.     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99</cp:revision>
  <dcterms:created xsi:type="dcterms:W3CDTF">2021-09-11T07:51:56Z</dcterms:created>
  <dcterms:modified xsi:type="dcterms:W3CDTF">2021-11-29T23:16:58Z</dcterms:modified>
</cp:coreProperties>
</file>