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35"/>
  </p:notesMasterIdLst>
  <p:sldIdLst>
    <p:sldId id="409" r:id="rId2"/>
    <p:sldId id="867" r:id="rId3"/>
    <p:sldId id="804" r:id="rId4"/>
    <p:sldId id="838" r:id="rId5"/>
    <p:sldId id="839" r:id="rId6"/>
    <p:sldId id="840" r:id="rId7"/>
    <p:sldId id="846" r:id="rId8"/>
    <p:sldId id="847" r:id="rId9"/>
    <p:sldId id="650" r:id="rId10"/>
    <p:sldId id="868" r:id="rId11"/>
    <p:sldId id="848" r:id="rId12"/>
    <p:sldId id="829" r:id="rId13"/>
    <p:sldId id="849" r:id="rId14"/>
    <p:sldId id="850" r:id="rId15"/>
    <p:sldId id="851" r:id="rId16"/>
    <p:sldId id="683" r:id="rId17"/>
    <p:sldId id="870" r:id="rId18"/>
    <p:sldId id="853" r:id="rId19"/>
    <p:sldId id="832" r:id="rId20"/>
    <p:sldId id="805" r:id="rId21"/>
    <p:sldId id="854" r:id="rId22"/>
    <p:sldId id="855" r:id="rId23"/>
    <p:sldId id="856" r:id="rId24"/>
    <p:sldId id="857" r:id="rId25"/>
    <p:sldId id="858" r:id="rId26"/>
    <p:sldId id="859" r:id="rId27"/>
    <p:sldId id="860" r:id="rId28"/>
    <p:sldId id="861" r:id="rId29"/>
    <p:sldId id="862" r:id="rId30"/>
    <p:sldId id="863" r:id="rId31"/>
    <p:sldId id="864" r:id="rId32"/>
    <p:sldId id="865" r:id="rId33"/>
    <p:sldId id="866" r:id="rId34"/>
  </p:sldIdLst>
  <p:sldSz cx="9144000" cy="5143500" type="screen16x9"/>
  <p:notesSz cx="6858000" cy="9144000"/>
  <p:embeddedFontLst>
    <p:embeddedFont>
      <p:font typeface="Jokerman" pitchFamily="82" charset="0"/>
      <p:regular r:id="rId36"/>
    </p:embeddedFont>
    <p:embeddedFont>
      <p:font typeface="Poor Richard" pitchFamily="18" charset="0"/>
      <p:regular r:id="rId37"/>
    </p:embeddedFont>
    <p:embeddedFont>
      <p:font typeface="Broadway" pitchFamily="82" charset="0"/>
      <p:regular r:id="rId38"/>
    </p:embeddedFont>
    <p:embeddedFont>
      <p:font typeface="Blackadder ITC" pitchFamily="82" charset="0"/>
      <p:regular r:id="rId39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8F8F8"/>
    <a:srgbClr val="00CC66"/>
    <a:srgbClr val="FFD04B"/>
    <a:srgbClr val="FF9900"/>
    <a:srgbClr val="99FF66"/>
    <a:srgbClr val="009900"/>
    <a:srgbClr val="CC6600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6912" autoAdjust="0"/>
    <p:restoredTop sz="92718" autoAdjust="0"/>
  </p:normalViewPr>
  <p:slideViewPr>
    <p:cSldViewPr>
      <p:cViewPr varScale="1">
        <p:scale>
          <a:sx n="90" d="100"/>
          <a:sy n="90" d="100"/>
        </p:scale>
        <p:origin x="-58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27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072C658-C735-46C9-9842-D6B1C7F8927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291B038-BFAD-4F02-B756-D6D53CD64E10}" type="slidenum">
              <a:rPr lang="es-ES" altLang="en-US" smtClean="0">
                <a:latin typeface="Arial" charset="0"/>
                <a:cs typeface="Arial" charset="0"/>
              </a:rPr>
              <a:pPr/>
              <a:t>17</a:t>
            </a:fld>
            <a:endParaRPr lang="es-E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C726-BCB1-411C-B19A-4BDE0D1FCF8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4A1F2-0007-4A93-86F6-07FC9269197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3606E-BE7F-44B2-AFCE-42A718E79BD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786BA-E77A-44A5-96FD-F28D5BCD1AE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85345-BBC6-4047-8C0B-63E4CE22CC4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B129B-9AD9-43C8-AD0F-C0A75B9E15B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B118E-EEE4-48AE-8033-C50A7EAC572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BE99F-07FA-45FC-8A6B-C86418518D1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D6DC2-1646-4046-AEB6-14D55C4E3F4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A41F4-C13B-41BC-A831-D80A2A3156D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BB892-0719-4868-B66E-62071DCC760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66BC7A6-F7A9-4A61-84C4-A2848946FB6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0.wav"/><Relationship Id="rId7" Type="http://schemas.openxmlformats.org/officeDocument/2006/relationships/image" Target="../media/image12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5.wav"/><Relationship Id="rId7" Type="http://schemas.openxmlformats.org/officeDocument/2006/relationships/image" Target="../media/image2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10" Type="http://schemas.openxmlformats.org/officeDocument/2006/relationships/image" Target="../media/image24.png"/><Relationship Id="rId4" Type="http://schemas.openxmlformats.org/officeDocument/2006/relationships/audio" Target="../media/audio16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audio" Target="Celtic%20Music%20-%20Heart%20of%20the%20Forest%20%20Peter%20Gundry.mp3" TargetMode="External"/><Relationship Id="rId6" Type="http://schemas.openxmlformats.org/officeDocument/2006/relationships/image" Target="../media/image28.png"/><Relationship Id="rId5" Type="http://schemas.openxmlformats.org/officeDocument/2006/relationships/slide" Target="slide13.xml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40.png"/><Relationship Id="rId18" Type="http://schemas.openxmlformats.org/officeDocument/2006/relationships/slide" Target="slide27.xml"/><Relationship Id="rId26" Type="http://schemas.openxmlformats.org/officeDocument/2006/relationships/slide" Target="slide29.xml"/><Relationship Id="rId3" Type="http://schemas.openxmlformats.org/officeDocument/2006/relationships/image" Target="../media/image33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slide" Target="slide25.xml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33" Type="http://schemas.openxmlformats.org/officeDocument/2006/relationships/image" Target="../media/image52.png"/><Relationship Id="rId2" Type="http://schemas.openxmlformats.org/officeDocument/2006/relationships/image" Target="../media/image26.png"/><Relationship Id="rId16" Type="http://schemas.openxmlformats.org/officeDocument/2006/relationships/slide" Target="slide24.xml"/><Relationship Id="rId20" Type="http://schemas.openxmlformats.org/officeDocument/2006/relationships/slide" Target="slide23.xml"/><Relationship Id="rId29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24" Type="http://schemas.openxmlformats.org/officeDocument/2006/relationships/slide" Target="slide31.xml"/><Relationship Id="rId32" Type="http://schemas.openxmlformats.org/officeDocument/2006/relationships/image" Target="../media/image51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openxmlformats.org/officeDocument/2006/relationships/image" Target="../media/image48.png"/><Relationship Id="rId10" Type="http://schemas.openxmlformats.org/officeDocument/2006/relationships/slide" Target="slide26.xml"/><Relationship Id="rId19" Type="http://schemas.openxmlformats.org/officeDocument/2006/relationships/image" Target="../media/image43.png"/><Relationship Id="rId31" Type="http://schemas.openxmlformats.org/officeDocument/2006/relationships/image" Target="../media/image50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slide" Target="slide30.xml"/><Relationship Id="rId22" Type="http://schemas.openxmlformats.org/officeDocument/2006/relationships/slide" Target="slide28.xml"/><Relationship Id="rId27" Type="http://schemas.openxmlformats.org/officeDocument/2006/relationships/image" Target="../media/image47.png"/><Relationship Id="rId30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54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53.jpe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19.wav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audio" Target="Celtic%20Music%20-%20Heart%20of%20the%20Forest%20%20Peter%20Gundry.mp3" TargetMode="External"/><Relationship Id="rId6" Type="http://schemas.openxmlformats.org/officeDocument/2006/relationships/slide" Target="slide22.xml"/><Relationship Id="rId5" Type="http://schemas.openxmlformats.org/officeDocument/2006/relationships/image" Target="../media/image26.png"/><Relationship Id="rId4" Type="http://schemas.openxmlformats.org/officeDocument/2006/relationships/audio" Target="../media/audio20.wav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9.wav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audio" Target="Romantic-HoaTau-3089024.mp3" TargetMode="External"/><Relationship Id="rId6" Type="http://schemas.openxmlformats.org/officeDocument/2006/relationships/slide" Target="slide22.xml"/><Relationship Id="rId5" Type="http://schemas.openxmlformats.org/officeDocument/2006/relationships/image" Target="../media/image26.png"/><Relationship Id="rId4" Type="http://schemas.openxmlformats.org/officeDocument/2006/relationships/audio" Target="../media/audio20.wav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54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57.jpe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58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2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9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2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19.wav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audio" Target="Celtic%20Music%20-%20Heart%20of%20the%20Forest%20%20Peter%20Gundry.mp3" TargetMode="External"/><Relationship Id="rId6" Type="http://schemas.openxmlformats.org/officeDocument/2006/relationships/slide" Target="slide22.xml"/><Relationship Id="rId5" Type="http://schemas.openxmlformats.org/officeDocument/2006/relationships/image" Target="../media/image26.png"/><Relationship Id="rId4" Type="http://schemas.openxmlformats.org/officeDocument/2006/relationships/audio" Target="../media/audio20.wav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60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2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61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2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9.wav"/><Relationship Id="rId7" Type="http://schemas.openxmlformats.org/officeDocument/2006/relationships/slide" Target="slide22.xml"/><Relationship Id="rId2" Type="http://schemas.openxmlformats.org/officeDocument/2006/relationships/slideLayout" Target="../slideLayouts/slideLayout2.xml"/><Relationship Id="rId1" Type="http://schemas.openxmlformats.org/officeDocument/2006/relationships/audio" Target="Romantic-HoaTau-3089024.mp3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26.png"/><Relationship Id="rId4" Type="http://schemas.openxmlformats.org/officeDocument/2006/relationships/audio" Target="../media/audio20.wav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65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5907" y="539120"/>
            <a:ext cx="6532558" cy="206210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UNIT8 </a:t>
            </a: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̃</a:t>
            </a:r>
            <a:r>
              <a:rPr lang="en-US" sz="3200" b="1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. What are you reading?</a:t>
            </a:r>
            <a:endParaRPr lang="en-US" sz="32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40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205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4570413"/>
            <a:ext cx="8223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413" y="1330325"/>
            <a:ext cx="5113337" cy="11334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Sentence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900113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97163" y="2247900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6925" y="2247900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86288" y="2247900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59563" y="2247900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782638"/>
            <a:ext cx="4895850" cy="809625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 are you reading?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58888" y="3868738"/>
            <a:ext cx="6049962" cy="809625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I’m reading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05213" y="4059238"/>
            <a:ext cx="3559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the fox and crow.</a:t>
            </a:r>
          </a:p>
        </p:txBody>
      </p:sp>
      <p:pic>
        <p:nvPicPr>
          <p:cNvPr id="1127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1438720" y="1707655"/>
            <a:ext cx="4331403" cy="1936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46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681038"/>
            <a:ext cx="20574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782638"/>
            <a:ext cx="4895850" cy="809625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 are you reading?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8925" y="3760788"/>
            <a:ext cx="7739063" cy="809625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I’m reading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55875" y="4003675"/>
            <a:ext cx="55451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the story of Mai An Tiem.</a:t>
            </a:r>
          </a:p>
        </p:txBody>
      </p:sp>
      <p:pic>
        <p:nvPicPr>
          <p:cNvPr id="1126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0" y="269875"/>
            <a:ext cx="4333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1788290" y="1707655"/>
            <a:ext cx="3632256" cy="1936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17463"/>
            <a:ext cx="205581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782638"/>
            <a:ext cx="4895850" cy="809625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 are you reading?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3850" y="3868738"/>
            <a:ext cx="8569325" cy="809625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I’m reading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71775" y="4059238"/>
            <a:ext cx="5800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Aladdin and the Magic Lamp.</a:t>
            </a: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0" y="269875"/>
            <a:ext cx="4333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1882857" y="1707655"/>
            <a:ext cx="3443122" cy="1936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2295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2425" y="269875"/>
            <a:ext cx="205740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782638"/>
            <a:ext cx="4895850" cy="809625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What are you reading?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3850" y="3868738"/>
            <a:ext cx="8351838" cy="809625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I’m reading</a:t>
            </a:r>
          </a:p>
          <a:p>
            <a:pPr eaLnBrk="1" hangingPunct="1">
              <a:defRPr/>
            </a:pP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20975" y="3870325"/>
            <a:ext cx="5708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Snow White and the Seven</a:t>
            </a: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0" y="269875"/>
            <a:ext cx="4333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1691680" y="1707655"/>
            <a:ext cx="3168352" cy="2058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3319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231775"/>
            <a:ext cx="162560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0688" y="4203700"/>
            <a:ext cx="57102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Dwarfs.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217488" y="141288"/>
            <a:ext cx="8424862" cy="711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Fairy tale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Ghost story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The Fox and the Crow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The story of Mai An tiem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Aladdin and the Magic Lamp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Snow White and the Seven Dwarfs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FF0000"/>
                </a:solidFill>
              </a:rPr>
              <a:t>2. Model sentence</a:t>
            </a:r>
            <a:endParaRPr lang="en-US" altLang="en-US" sz="2800" b="1"/>
          </a:p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ym typeface="Wingdings" pitchFamily="2" charset="2"/>
              </a:rPr>
              <a:t>What are you reading?</a:t>
            </a:r>
            <a:endParaRPr lang="en-US" altLang="en-US" sz="2800" b="1">
              <a:solidFill>
                <a:srgbClr val="FF0000"/>
              </a:solidFill>
              <a:sym typeface="Wingdings" pitchFamily="2" charset="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ym typeface="Wingdings" pitchFamily="2" charset="2"/>
              </a:rPr>
              <a:t>I’m reading </a:t>
            </a:r>
            <a:r>
              <a:rPr lang="en-US" altLang="en-US" sz="2800" b="1">
                <a:solidFill>
                  <a:srgbClr val="FF0000"/>
                </a:solidFill>
                <a:sym typeface="Wingdings" pitchFamily="2" charset="2"/>
              </a:rPr>
              <a:t>Snow White and the Seven Dwarfs</a:t>
            </a:r>
            <a:endParaRPr lang="en-US" altLang="en-US" sz="2800" b="1"/>
          </a:p>
          <a:p>
            <a:pPr eaLnBrk="1" hangingPunct="1"/>
            <a:endParaRPr lang="en-US" altLang="en-US" sz="3600" b="1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p\Desktop\b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6307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42875"/>
            <a:ext cx="9144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Wednesday, December  8</a:t>
            </a:r>
            <a:r>
              <a:rPr lang="en-US" altLang="en-US" sz="2400" b="1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8: Lesson 1,2-52,54</a:t>
            </a:r>
          </a:p>
          <a:p>
            <a:r>
              <a:rPr lang="en-US" altLang="en-US" sz="3200" b="1">
                <a:solidFill>
                  <a:srgbClr val="0000FF"/>
                </a:solidFill>
              </a:rPr>
              <a:t>        </a:t>
            </a: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00063" y="642938"/>
            <a:ext cx="2171700" cy="285750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b="1" kern="0" dirty="0" smtClean="0">
                <a:latin typeface="Poor Richard" pitchFamily="18" charset="0"/>
              </a:rPr>
              <a:t>I. 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words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fr-FR" altLang="fr-FR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4572000" y="928688"/>
            <a:ext cx="3286125" cy="357187"/>
          </a:xfrm>
          <a:prstGeom prst="flowChartTerminator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II. Model sentences: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fr-FR" altLang="fr-FR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4572000" y="2786063"/>
            <a:ext cx="2928938" cy="371475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000" b="1" kern="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fr-FR" altLang="fr-FR" sz="2000" b="1" kern="0" dirty="0" err="1" smtClean="0">
                <a:latin typeface="Times New Roman" pitchFamily="18" charset="0"/>
                <a:cs typeface="Times New Roman" pitchFamily="18" charset="0"/>
              </a:rPr>
              <a:t>Homelink</a:t>
            </a:r>
            <a:r>
              <a:rPr lang="fr-FR" altLang="fr-FR" sz="2000" b="1" kern="0" dirty="0" smtClean="0">
                <a:latin typeface="Times New Roman" pitchFamily="18" charset="0"/>
                <a:cs typeface="Times New Roman" pitchFamily="18" charset="0"/>
              </a:rPr>
              <a:t>: BTVN</a:t>
            </a:r>
            <a:endParaRPr lang="fr-FR" altLang="fr-FR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357688" y="3214688"/>
            <a:ext cx="49720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1-Luyện đọc </a:t>
            </a:r>
            <a:r>
              <a:rPr lang="vi-VN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52,54</a:t>
            </a:r>
            <a:r>
              <a:rPr lang="vi-VN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 video, viết từ mới</a:t>
            </a:r>
            <a:r>
              <a:rPr lang="vi-VN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2d</a:t>
            </a:r>
            <a:r>
              <a:rPr lang="vi-VN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Mẫu câu(2d) + 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 1 chụp bài </a:t>
            </a:r>
          </a:p>
          <a:p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 Làm SBT P32,33 + luyện IOE vòng 16 và thi thử</a:t>
            </a:r>
          </a:p>
          <a:p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*** Dặn dò: Tuần sau học 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chiều thứ 2 lúc 2h30 </a:t>
            </a:r>
          </a:p>
          <a:p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 thứ 4 cô bận đi họp.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43375" y="1357313"/>
            <a:ext cx="38576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3"/>
                </a:solidFill>
              </a:rPr>
              <a:t>1- What are you reading?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chemeClr val="accent3"/>
                </a:solidFill>
              </a:rPr>
              <a:t> I’m reading </a:t>
            </a:r>
            <a:r>
              <a:rPr lang="en-US" b="1" dirty="0">
                <a:solidFill>
                  <a:srgbClr val="FFFF00"/>
                </a:solidFill>
              </a:rPr>
              <a:t>Tam and Cam.</a:t>
            </a:r>
          </a:p>
          <a:p>
            <a:pPr algn="ctr" eaLnBrk="1" hangingPunct="1"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5369" name="Rectangle 20"/>
          <p:cNvSpPr>
            <a:spLocks noChangeArrowheads="1"/>
          </p:cNvSpPr>
          <p:nvPr/>
        </p:nvSpPr>
        <p:spPr bwMode="auto">
          <a:xfrm>
            <a:off x="357188" y="857250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1400" b="1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- Fairy tale: truyện cổ tích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1400" b="1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- Ghost story: truyện ma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1400" b="1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- The Fox and the Crow: Cáo và quạ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1400" b="1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- The story of Mai An Tiem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1400" b="1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- Aladdin and the Magic Lamp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1400" b="1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- Snow White and the Seven Dwarfs</a:t>
            </a:r>
          </a:p>
        </p:txBody>
      </p:sp>
      <p:sp>
        <p:nvSpPr>
          <p:cNvPr id="15370" name="Rectangle 21"/>
          <p:cNvSpPr>
            <a:spLocks noChangeArrowheads="1"/>
          </p:cNvSpPr>
          <p:nvPr/>
        </p:nvSpPr>
        <p:spPr bwMode="auto">
          <a:xfrm>
            <a:off x="357188" y="2714625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1400" b="1">
                <a:solidFill>
                  <a:srgbClr val="F8F8F8"/>
                </a:solidFill>
              </a:rPr>
              <a:t>- Main character: nhân vật chính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1400" b="1">
                <a:solidFill>
                  <a:srgbClr val="F8F8F8"/>
                </a:solidFill>
              </a:rPr>
              <a:t>- hard-working: chăm chỉ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1400" b="1">
                <a:solidFill>
                  <a:srgbClr val="F8F8F8"/>
                </a:solidFill>
              </a:rPr>
              <a:t>- kind: tốt bụng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1400" b="1">
                <a:solidFill>
                  <a:srgbClr val="F8F8F8"/>
                </a:solidFill>
              </a:rPr>
              <a:t>- clever: thông minh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en-US" sz="1400" b="1">
                <a:solidFill>
                  <a:srgbClr val="F8F8F8"/>
                </a:solidFill>
              </a:rPr>
              <a:t>gentle: dịu dàng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sz="1400" b="1">
                <a:solidFill>
                  <a:srgbClr val="F8F8F8"/>
                </a:solidFill>
              </a:rPr>
              <a:t>generous: hào phóng</a:t>
            </a:r>
            <a:endParaRPr lang="en-US" sz="1400">
              <a:solidFill>
                <a:srgbClr val="F8F8F8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86250" y="2000250"/>
            <a:ext cx="2941638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3"/>
                </a:solidFill>
              </a:rPr>
              <a:t>2</a:t>
            </a:r>
            <a:r>
              <a:rPr lang="en-US" b="1" dirty="0">
                <a:solidFill>
                  <a:schemeClr val="accent3"/>
                </a:solidFill>
              </a:rPr>
              <a:t>- What’s </a:t>
            </a:r>
            <a:r>
              <a:rPr lang="en-US" b="1" dirty="0">
                <a:solidFill>
                  <a:srgbClr val="FFFF00"/>
                </a:solidFill>
              </a:rPr>
              <a:t>Tam</a:t>
            </a:r>
            <a:r>
              <a:rPr lang="en-US" b="1" dirty="0">
                <a:solidFill>
                  <a:schemeClr val="accent3"/>
                </a:solidFill>
              </a:rPr>
              <a:t> like?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chemeClr val="accent3"/>
                </a:solidFill>
              </a:rPr>
              <a:t>She’s </a:t>
            </a:r>
            <a:r>
              <a:rPr lang="en-US" b="1" dirty="0">
                <a:solidFill>
                  <a:srgbClr val="FFFF00"/>
                </a:solidFill>
              </a:rPr>
              <a:t>gentle</a:t>
            </a:r>
            <a:r>
              <a:rPr lang="en-US" b="1" dirty="0">
                <a:solidFill>
                  <a:schemeClr val="accent3"/>
                </a:solidFill>
              </a:rPr>
              <a:t>.</a:t>
            </a:r>
          </a:p>
          <a:p>
            <a:pPr algn="ctr" eaLnBrk="1" hangingPunct="1"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 algn="ctr" eaLnBrk="1" hangingPunct="1"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11188" y="2030413"/>
          <a:ext cx="8064500" cy="2484836"/>
        </p:xfrm>
        <a:graphic>
          <a:graphicData uri="http://schemas.openxmlformats.org/drawingml/2006/table">
            <a:tbl>
              <a:tblPr/>
              <a:tblGrid>
                <a:gridCol w="1612900">
                  <a:extLst>
                    <a:ext uri="{9D8B030D-6E8A-4147-A177-3AD203B41FA5}"/>
                  </a:extLst>
                </a:gridCol>
                <a:gridCol w="1612900">
                  <a:extLst>
                    <a:ext uri="{9D8B030D-6E8A-4147-A177-3AD203B41FA5}"/>
                  </a:extLst>
                </a:gridCol>
                <a:gridCol w="1612900">
                  <a:extLst>
                    <a:ext uri="{9D8B030D-6E8A-4147-A177-3AD203B41FA5}"/>
                  </a:extLst>
                </a:gridCol>
                <a:gridCol w="1612900">
                  <a:extLst>
                    <a:ext uri="{9D8B030D-6E8A-4147-A177-3AD203B41FA5}"/>
                  </a:extLst>
                </a:gridCol>
                <a:gridCol w="1612900">
                  <a:extLst>
                    <a:ext uri="{9D8B030D-6E8A-4147-A177-3AD203B41FA5}"/>
                  </a:extLst>
                </a:gridCol>
              </a:tblGrid>
              <a:tr h="6482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effectLst/>
                        </a:rPr>
                        <a:t>NAM</a:t>
                      </a:r>
                      <a:endParaRPr lang="en-US" sz="15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594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effectLst/>
                        </a:rPr>
                        <a:t>MAI</a:t>
                      </a:r>
                      <a:endParaRPr lang="en-US" sz="15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 dirty="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 dirty="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6482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effectLst/>
                        </a:rPr>
                        <a:t>LINDA</a:t>
                      </a:r>
                      <a:endParaRPr lang="en-US" sz="15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 dirty="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 dirty="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 dirty="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594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effectLst/>
                        </a:rPr>
                        <a:t>TOM</a:t>
                      </a:r>
                      <a:endParaRPr lang="en-US" sz="15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 dirty="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 dirty="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500" dirty="0">
                        <a:effectLst/>
                      </a:endParaRPr>
                    </a:p>
                  </a:txBody>
                  <a:tcPr marL="45167" marR="45167" marT="40661" marB="406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6407" name="Rectangle 1"/>
          <p:cNvSpPr>
            <a:spLocks noChangeArrowheads="1"/>
          </p:cNvSpPr>
          <p:nvPr/>
        </p:nvSpPr>
        <p:spPr bwMode="auto">
          <a:xfrm>
            <a:off x="1579563" y="1200150"/>
            <a:ext cx="18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altLang="en-US"/>
              <a:t/>
            </a:r>
            <a:br>
              <a:rPr lang="es-ES" altLang="en-US"/>
            </a:br>
            <a:endParaRPr lang="es-ES" altLang="en-US"/>
          </a:p>
        </p:txBody>
      </p:sp>
      <p:sp>
        <p:nvSpPr>
          <p:cNvPr id="11" name="Rectangle 10"/>
          <p:cNvSpPr/>
          <p:nvPr/>
        </p:nvSpPr>
        <p:spPr>
          <a:xfrm>
            <a:off x="2555875" y="2139950"/>
            <a:ext cx="9366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02113" y="2139950"/>
            <a:ext cx="9366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75" y="2787650"/>
            <a:ext cx="9366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875" y="3381375"/>
            <a:ext cx="9366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55875" y="4030663"/>
            <a:ext cx="9366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02113" y="2787650"/>
            <a:ext cx="9366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19575" y="3436938"/>
            <a:ext cx="936625" cy="43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16400" y="4030663"/>
            <a:ext cx="935038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683250" y="2146300"/>
            <a:ext cx="936625" cy="4333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83250" y="2787650"/>
            <a:ext cx="9366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83250" y="3436938"/>
            <a:ext cx="936625" cy="43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683250" y="4030663"/>
            <a:ext cx="9366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307263" y="2146300"/>
            <a:ext cx="936625" cy="4333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280275" y="2797175"/>
            <a:ext cx="9366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280275" y="3436938"/>
            <a:ext cx="936625" cy="43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283450" y="4030663"/>
            <a:ext cx="935038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850" y="2078038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850" y="2717800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6863" y="3340100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6863" y="3941763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4850" y="947738"/>
            <a:ext cx="1330325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45013" y="2198688"/>
            <a:ext cx="5715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38438" y="2798763"/>
            <a:ext cx="5715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99363" y="3486150"/>
            <a:ext cx="5715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48375" y="4052888"/>
            <a:ext cx="5715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33" name="Picture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32813" y="4624388"/>
            <a:ext cx="352425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li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t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3" y="88553"/>
            <a:ext cx="435407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87600" y="625475"/>
            <a:ext cx="6608763" cy="4348163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 dirty="0" err="1"/>
              <a:t>Quan</a:t>
            </a:r>
            <a:r>
              <a:rPr lang="en-US" sz="2800" b="1" dirty="0"/>
              <a:t>:</a:t>
            </a:r>
            <a:r>
              <a:rPr lang="en-US" sz="2800" dirty="0"/>
              <a:t> What do you do in your (1)           time?</a:t>
            </a:r>
          </a:p>
          <a:p>
            <a:pPr eaLnBrk="1" hangingPunct="1">
              <a:defRPr/>
            </a:pPr>
            <a:r>
              <a:rPr lang="en-US" sz="2800" b="1" dirty="0"/>
              <a:t>Linda:</a:t>
            </a:r>
            <a:r>
              <a:rPr lang="en-US" sz="2800" dirty="0"/>
              <a:t> I read a lot. I like fairy tales.</a:t>
            </a:r>
          </a:p>
          <a:p>
            <a:pPr eaLnBrk="1" hangingPunct="1">
              <a:defRPr/>
            </a:pPr>
            <a:r>
              <a:rPr lang="en-US" sz="2800" b="1" dirty="0" err="1"/>
              <a:t>Quan</a:t>
            </a:r>
            <a:r>
              <a:rPr lang="en-US" sz="2800" b="1" dirty="0"/>
              <a:t>:</a:t>
            </a:r>
            <a:r>
              <a:rPr lang="en-US" sz="2800" dirty="0"/>
              <a:t> I see. What are you (2)                  now?</a:t>
            </a:r>
          </a:p>
          <a:p>
            <a:pPr eaLnBrk="1" hangingPunct="1">
              <a:defRPr/>
            </a:pPr>
            <a:r>
              <a:rPr lang="en-US" sz="2800" b="1" dirty="0"/>
              <a:t>Linda:</a:t>
            </a:r>
            <a:r>
              <a:rPr lang="en-US" sz="2800" dirty="0"/>
              <a:t> (3)              White and the (4)              Dwarfs. What about you? Do you like fairy tales?</a:t>
            </a:r>
          </a:p>
          <a:p>
            <a:pPr eaLnBrk="1" hangingPunct="1">
              <a:defRPr/>
            </a:pPr>
            <a:r>
              <a:rPr lang="en-US" sz="2800" b="1" dirty="0" err="1"/>
              <a:t>Quan</a:t>
            </a:r>
            <a:r>
              <a:rPr lang="en-US" sz="2800" b="1" dirty="0"/>
              <a:t>:</a:t>
            </a:r>
            <a:r>
              <a:rPr lang="en-US" sz="2800" dirty="0"/>
              <a:t> No, I don’t. I (5)         reading short stories.</a:t>
            </a:r>
          </a:p>
          <a:p>
            <a:pPr eaLnBrk="1" hangingPunct="1">
              <a:defRPr/>
            </a:pPr>
            <a:r>
              <a:rPr lang="en-US" sz="2800" b="1" dirty="0"/>
              <a:t>Linda:</a:t>
            </a:r>
            <a:r>
              <a:rPr lang="en-US" sz="2800" dirty="0"/>
              <a:t> What are you reading now?</a:t>
            </a:r>
          </a:p>
          <a:p>
            <a:pPr eaLnBrk="1" hangingPunct="1">
              <a:defRPr/>
            </a:pPr>
            <a:r>
              <a:rPr lang="en-US" sz="2800" b="1" dirty="0" err="1"/>
              <a:t>Quan</a:t>
            </a:r>
            <a:r>
              <a:rPr lang="en-US" sz="2800" b="1" dirty="0"/>
              <a:t>:</a:t>
            </a:r>
            <a:r>
              <a:rPr lang="en-US" sz="2800" dirty="0"/>
              <a:t> A Halloween story.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1138" y="1666875"/>
            <a:ext cx="2001837" cy="68103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like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388" y="788988"/>
            <a:ext cx="2033587" cy="68103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snow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9388" y="2459038"/>
            <a:ext cx="2073275" cy="68103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reading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9388" y="3355975"/>
            <a:ext cx="2073275" cy="68103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free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0825" y="4246563"/>
            <a:ext cx="2001838" cy="68103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seven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79838" y="2744788"/>
            <a:ext cx="2592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Seven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924300" y="2066925"/>
            <a:ext cx="259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reading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75113" y="1130300"/>
            <a:ext cx="10017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free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372225" y="3360738"/>
            <a:ext cx="8636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like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56100" y="2436813"/>
            <a:ext cx="1655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Snow</a:t>
            </a:r>
          </a:p>
        </p:txBody>
      </p:sp>
      <p:pic>
        <p:nvPicPr>
          <p:cNvPr id="1742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88400" y="47625"/>
            <a:ext cx="352425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413" y="1330325"/>
            <a:ext cx="5113337" cy="11334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</a:p>
        </p:txBody>
      </p:sp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25" y="4806950"/>
            <a:ext cx="352425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7855" y="82333"/>
            <a:ext cx="239110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PLAY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0"/>
            <a:ext cx="48418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917575"/>
            <a:ext cx="2203450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32075" y="1257300"/>
            <a:ext cx="10191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" y="2514600"/>
            <a:ext cx="21685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4953000" y="655638"/>
            <a:ext cx="3276600" cy="2259012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Blackadder ITC" pitchFamily="82" charset="0"/>
              </a:rPr>
              <a:t>Little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Blackadder ITC" pitchFamily="82" charset="0"/>
              </a:rPr>
              <a:t>Red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942263" y="26988"/>
            <a:ext cx="1219200" cy="515937"/>
            <a:chOff x="7941469" y="35668"/>
            <a:chExt cx="1220365" cy="689520"/>
          </a:xfrm>
        </p:grpSpPr>
        <p:pic>
          <p:nvPicPr>
            <p:cNvPr id="19465" name="Picture 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41469" y="35668"/>
              <a:ext cx="122036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>
              <a:hlinkClick r:id="" action="ppaction://hlinkshowjump?jump=nextslide"/>
            </p:cNvPr>
            <p:cNvSpPr/>
            <p:nvPr/>
          </p:nvSpPr>
          <p:spPr>
            <a:xfrm>
              <a:off x="8152054" y="109635"/>
              <a:ext cx="978061" cy="6155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PLAY</a:t>
              </a:r>
            </a:p>
          </p:txBody>
        </p:sp>
      </p:grpSp>
      <p:pic>
        <p:nvPicPr>
          <p:cNvPr id="2" name="Celtic Music - Heart of the Forest  Peter Gund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07950" y="48006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3074988"/>
            <a:ext cx="33528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7850" y="2868613"/>
            <a:ext cx="72866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0250" y="2198688"/>
            <a:ext cx="73025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1450" y="1841500"/>
            <a:ext cx="72866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8250" y="1851025"/>
            <a:ext cx="72866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7725" y="2532063"/>
            <a:ext cx="73025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3117850"/>
            <a:ext cx="72866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2475" y="2166938"/>
            <a:ext cx="73025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35663" y="1955800"/>
            <a:ext cx="72866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800" y="3170238"/>
            <a:ext cx="1139825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71613" y="917575"/>
            <a:ext cx="215265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77200" y="3048000"/>
            <a:ext cx="806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92850" y="2911475"/>
            <a:ext cx="5334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32350" y="2087563"/>
            <a:ext cx="5683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429125" y="3074988"/>
            <a:ext cx="8413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799263" y="2403475"/>
            <a:ext cx="5969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555875" y="3117850"/>
            <a:ext cx="201295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935663" y="2238375"/>
            <a:ext cx="4651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875088" y="2176463"/>
            <a:ext cx="4540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5625" y="2487613"/>
            <a:ext cx="466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2" name="Picture 18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243013" y="2062163"/>
            <a:ext cx="455612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333625" y="2090738"/>
            <a:ext cx="855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795588" y="3276600"/>
            <a:ext cx="10795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0213" y="2027238"/>
            <a:ext cx="73025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81075" y="2222500"/>
            <a:ext cx="347663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7" name="Celtic Music - Heart of the Forest  Peter Gundry.mp3">
            <a:hlinkClick r:id="" action="ppaction://media"/>
          </p:cNvPr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228600" y="474345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9 -0.05162 L 0.24132 0.01435 " pathEditMode="relative" rAng="0" ptsTypes="AA">
                                      <p:cBhvr>
                                        <p:cTn id="6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0.16024 -0.10394 " pathEditMode="relative" rAng="0" ptsTypes="AA">
                                      <p:cBhvr>
                                        <p:cTn id="7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-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1157 L 0.17743 -0.0213 " pathEditMode="relative" rAng="0" ptsTypes="AA">
                                      <p:cBhvr>
                                        <p:cTn id="8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0.04421 L 0.17899 0.15463 " pathEditMode="relative" rAng="0" ptsTypes="AA">
                                      <p:cBhvr>
                                        <p:cTn id="9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4074 L -0.04115 -0.1669 " pathEditMode="relative" rAng="0" ptsTypes="AA">
                                      <p:cBhvr>
                                        <p:cTn id="110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782 L -0.12812 -0.02315 " pathEditMode="relative" rAng="0" ptsTypes="AA">
                                      <p:cBhvr>
                                        <p:cTn id="121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1783 L -0.13924 0.08449 " pathEditMode="relative" rAng="0" ptsTypes="AA">
                                      <p:cBhvr>
                                        <p:cTn id="132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0.03727 L 0.0552 -0.06945 " pathEditMode="relative" rAng="0" ptsTypes="AA">
                                      <p:cBhvr>
                                        <p:cTn id="143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162 L -0.10034 -0.01435 " pathEditMode="relative" rAng="0" ptsTypes="AA">
                                      <p:cBhvr>
                                        <p:cTn id="154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-0.0125 L -0.09218 0.00996 " pathEditMode="relative" rAng="0" ptsTypes="AA">
                                      <p:cBhvr>
                                        <p:cTn id="165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2639 L -0.23142 0.00834 " pathEditMode="relative" rAng="0" ptsTypes="AA">
                                      <p:cBhvr>
                                        <p:cTn id="176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88" y="1771650"/>
            <a:ext cx="2971800" cy="1979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851275" y="1428750"/>
            <a:ext cx="4398963" cy="6858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Snow White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851275" y="3714750"/>
            <a:ext cx="4413250" cy="6858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The Fox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851275" y="2514600"/>
            <a:ext cx="4391025" cy="6858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Aladdin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4264025"/>
            <a:ext cx="130651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le 1"/>
          <p:cNvSpPr/>
          <p:nvPr/>
        </p:nvSpPr>
        <p:spPr>
          <a:xfrm>
            <a:off x="971550" y="249238"/>
            <a:ext cx="6769100" cy="809625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I’m reading … and the Crow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563938" y="1428750"/>
            <a:ext cx="4686300" cy="6858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Smart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779838" y="3714750"/>
            <a:ext cx="4470400" cy="6858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Snow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635375" y="2514600"/>
            <a:ext cx="4606925" cy="6858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Slow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4264025"/>
            <a:ext cx="130651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971550" y="249238"/>
            <a:ext cx="2447925" cy="809625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… White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3263" y="1706563"/>
            <a:ext cx="235585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eltic Music - Heart of the Forest  Peter Gund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07950" y="48006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516438" y="1428750"/>
            <a:ext cx="3733800" cy="6858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Princes 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49775" y="2514600"/>
            <a:ext cx="3733800" cy="6858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Dwarfs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3657600"/>
            <a:ext cx="3733800" cy="6858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Princess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4264025"/>
            <a:ext cx="130651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Romantic-HoaTau-308902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79388" y="47704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971550" y="249238"/>
            <a:ext cx="6769100" cy="809625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Snow White and Seven 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163" y="2571750"/>
            <a:ext cx="3995737" cy="1198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1919288"/>
            <a:ext cx="3335338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2514600"/>
            <a:ext cx="4338638" cy="6858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Huge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268413"/>
            <a:ext cx="4302125" cy="6858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Magic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95738" y="3657600"/>
            <a:ext cx="4254500" cy="6858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Real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4264025"/>
            <a:ext cx="130651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830263" y="258763"/>
            <a:ext cx="7704137" cy="811212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Aladdin and the  … Lamp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924300" y="2628900"/>
            <a:ext cx="4302125" cy="6858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Cinderella 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560513"/>
            <a:ext cx="4318000" cy="6858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Tam Cam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37013" y="3657600"/>
            <a:ext cx="4189412" cy="6858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Snow White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4264025"/>
            <a:ext cx="130651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830263" y="258763"/>
            <a:ext cx="7704137" cy="811212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I’m  reading …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50" y="1606550"/>
            <a:ext cx="3335338" cy="250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067175" y="1428750"/>
            <a:ext cx="4752975" cy="6858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Aladdin and the Magic Lamp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067175" y="3600450"/>
            <a:ext cx="4968875" cy="6858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Snow White and the Seven Dwarfs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67175" y="2466975"/>
            <a:ext cx="4897438" cy="6858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Cinderella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4264025"/>
            <a:ext cx="130651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t="29742"/>
          <a:stretch/>
        </p:blipFill>
        <p:spPr>
          <a:xfrm>
            <a:off x="468313" y="1758950"/>
            <a:ext cx="3168650" cy="250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830263" y="258763"/>
            <a:ext cx="7704137" cy="811212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… many lessons do you have today?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545013" y="2514600"/>
            <a:ext cx="4275137" cy="6858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The Snake and the Crow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16438" y="1373188"/>
            <a:ext cx="4294187" cy="6858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The Fox and the Crow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3657600"/>
            <a:ext cx="4303712" cy="6858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The Fox and the Parrot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4264025"/>
            <a:ext cx="130651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830263" y="258763"/>
            <a:ext cx="7704137" cy="811212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I’m reading 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25" y="1987550"/>
            <a:ext cx="3335338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eltic Music - Heart of the Forest  Peter Gund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07950" y="48006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1254" y="4623978"/>
            <a:ext cx="247157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Fairy tales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113213" y="3776663"/>
            <a:ext cx="4752975" cy="6858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Snow White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897313" y="1600200"/>
            <a:ext cx="4968875" cy="6858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Little Red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67175" y="2733675"/>
            <a:ext cx="4897438" cy="6858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Cinderella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4264025"/>
            <a:ext cx="130651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25" y="1674813"/>
            <a:ext cx="3335338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830263" y="258763"/>
            <a:ext cx="7704137" cy="811212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I’m reading 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924300" y="2514600"/>
            <a:ext cx="4338638" cy="6858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What do you do in </a:t>
            </a:r>
            <a:r>
              <a:rPr lang="en-US" sz="2800" b="1" dirty="0" err="1">
                <a:solidFill>
                  <a:schemeClr val="bg1"/>
                </a:solidFill>
              </a:rPr>
              <a:t>freetime</a:t>
            </a:r>
            <a:r>
              <a:rPr lang="en-US" sz="2800" b="1" dirty="0">
                <a:solidFill>
                  <a:schemeClr val="bg1"/>
                </a:solidFill>
              </a:rPr>
              <a:t> your?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268413"/>
            <a:ext cx="4302125" cy="6858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What do you do in your </a:t>
            </a:r>
            <a:r>
              <a:rPr lang="en-US" sz="2800" b="1" dirty="0" err="1">
                <a:solidFill>
                  <a:schemeClr val="bg1"/>
                </a:solidFill>
              </a:rPr>
              <a:t>freetime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95738" y="3657600"/>
            <a:ext cx="4254500" cy="6858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What do your do in you </a:t>
            </a:r>
            <a:r>
              <a:rPr lang="en-US" sz="2800" b="1" dirty="0" err="1">
                <a:solidFill>
                  <a:schemeClr val="bg1"/>
                </a:solidFill>
              </a:rPr>
              <a:t>freetime</a:t>
            </a:r>
            <a:r>
              <a:rPr lang="en-US" sz="2800" b="1" dirty="0">
                <a:solidFill>
                  <a:schemeClr val="bg1"/>
                </a:solidFill>
              </a:rPr>
              <a:t>? </a:t>
            </a: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4264025"/>
            <a:ext cx="130651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830263" y="258763"/>
            <a:ext cx="7704137" cy="811212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you/ do/ what/ do/ your/ free/ in/ time/?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25" y="1987550"/>
            <a:ext cx="3335338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067175" y="1428750"/>
            <a:ext cx="4752975" cy="6858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Aladdin and the Magic Lamp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067175" y="3600450"/>
            <a:ext cx="4968875" cy="6858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The story of Mai An </a:t>
            </a:r>
            <a:r>
              <a:rPr lang="en-US" sz="3200" b="1" dirty="0" err="1">
                <a:solidFill>
                  <a:schemeClr val="bg1"/>
                </a:solidFill>
              </a:rPr>
              <a:t>Tiem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4067175" y="2466975"/>
            <a:ext cx="4897438" cy="6858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The Fox and the Crow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88" y="1885950"/>
            <a:ext cx="2862262" cy="152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163" y="4264025"/>
            <a:ext cx="1306512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Romantic-HoaTau-308902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79388" y="47704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830263" y="258763"/>
            <a:ext cx="7704137" cy="811212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you/ do/ what/ do/ your/ free/ in/ time/?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0638" y="736600"/>
            <a:ext cx="2570162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2275" y="971550"/>
            <a:ext cx="13716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98875" y="1771650"/>
            <a:ext cx="1044575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99438" y="3989388"/>
            <a:ext cx="979487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98900" y="3200400"/>
            <a:ext cx="34099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LOVE 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1883" y="0"/>
            <a:ext cx="52342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SPEAK ENGLISH EVERY DAY</a:t>
            </a:r>
          </a:p>
        </p:txBody>
      </p:sp>
      <p:sp>
        <p:nvSpPr>
          <p:cNvPr id="3" name="Rectangle 2"/>
          <p:cNvSpPr/>
          <p:nvPr/>
        </p:nvSpPr>
        <p:spPr>
          <a:xfrm>
            <a:off x="4873344" y="114300"/>
            <a:ext cx="277614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Ghost story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7704" y="357504"/>
            <a:ext cx="54006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story of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mai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an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tiem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68538" y="412750"/>
            <a:ext cx="6508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97163" y="1924050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3413" y="788988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42975" y="4570413"/>
            <a:ext cx="6508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19700" y="2598738"/>
            <a:ext cx="6508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3850" y="2706688"/>
            <a:ext cx="6508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37163" y="4533900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43563" y="1879600"/>
            <a:ext cx="6508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4608</TotalTime>
  <Words>505</Words>
  <Application>Microsoft Office PowerPoint</Application>
  <PresentationFormat>On-screen Show (16:9)</PresentationFormat>
  <Paragraphs>125</Paragraphs>
  <Slides>33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Jokerman</vt:lpstr>
      <vt:lpstr>Times New Roman</vt:lpstr>
      <vt:lpstr>Wingdings</vt:lpstr>
      <vt:lpstr>Poor Richard</vt:lpstr>
      <vt:lpstr>Broadway</vt:lpstr>
      <vt:lpstr>Blackadder ITC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E5-U8-L1-JESS</dc:title>
  <dc:creator>JESSICA</dc:creator>
  <cp:lastModifiedBy>Windows User</cp:lastModifiedBy>
  <cp:revision>362</cp:revision>
  <dcterms:created xsi:type="dcterms:W3CDTF">2012-02-21T22:04:44Z</dcterms:created>
  <dcterms:modified xsi:type="dcterms:W3CDTF">2022-01-16T17:46:55Z</dcterms:modified>
</cp:coreProperties>
</file>