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1"/>
  </p:notesMasterIdLst>
  <p:sldIdLst>
    <p:sldId id="409" r:id="rId2"/>
    <p:sldId id="636" r:id="rId3"/>
    <p:sldId id="650" r:id="rId4"/>
    <p:sldId id="651" r:id="rId5"/>
    <p:sldId id="660" r:id="rId6"/>
    <p:sldId id="661" r:id="rId7"/>
    <p:sldId id="662" r:id="rId8"/>
    <p:sldId id="420" r:id="rId9"/>
    <p:sldId id="654" r:id="rId10"/>
    <p:sldId id="663" r:id="rId11"/>
    <p:sldId id="664" r:id="rId12"/>
    <p:sldId id="665" r:id="rId13"/>
    <p:sldId id="666" r:id="rId14"/>
    <p:sldId id="513" r:id="rId15"/>
    <p:sldId id="695" r:id="rId16"/>
    <p:sldId id="667" r:id="rId17"/>
    <p:sldId id="668" r:id="rId18"/>
    <p:sldId id="669" r:id="rId19"/>
    <p:sldId id="670" r:id="rId20"/>
    <p:sldId id="671" r:id="rId21"/>
    <p:sldId id="672" r:id="rId22"/>
    <p:sldId id="673" r:id="rId23"/>
    <p:sldId id="674" r:id="rId24"/>
    <p:sldId id="675" r:id="rId25"/>
    <p:sldId id="676" r:id="rId26"/>
    <p:sldId id="677" r:id="rId27"/>
    <p:sldId id="699" r:id="rId28"/>
    <p:sldId id="697" r:id="rId29"/>
    <p:sldId id="447" r:id="rId30"/>
  </p:sldIdLst>
  <p:sldSz cx="9144000" cy="5143500" type="screen16x9"/>
  <p:notesSz cx="6858000" cy="9144000"/>
  <p:embeddedFontLst>
    <p:embeddedFont>
      <p:font typeface="Jokerman" pitchFamily="82" charset="0"/>
      <p:regular r:id="rId32"/>
    </p:embeddedFont>
    <p:embeddedFont>
      <p:font typeface="Aharoni" pitchFamily="2" charset="-79"/>
      <p:bold r:id="rId33"/>
    </p:embeddedFont>
    <p:embeddedFont>
      <p:font typeface="Algerian" pitchFamily="82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Ink Free" pitchFamily="66" charset="0"/>
      <p:regular r:id="rId39"/>
    </p:embeddedFont>
    <p:embeddedFont>
      <p:font typeface="Poor Richard" pitchFamily="18" charset="0"/>
      <p:regular r:id="rId40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00"/>
    <a:srgbClr val="009900"/>
    <a:srgbClr val="F8F8F8"/>
    <a:srgbClr val="CC6600"/>
    <a:srgbClr val="006600"/>
    <a:srgbClr val="996633"/>
    <a:srgbClr val="FFD04B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90" d="100"/>
          <a:sy n="90" d="100"/>
        </p:scale>
        <p:origin x="-58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42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D64D8C-BB97-4E11-9559-8FFED8BC05F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7B86A-B17E-464C-A9C5-69AEA8EC545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943D-7CEE-42F3-B6AC-36453F88424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88024-F1F1-4DAF-A9E9-AD3E14B8B0E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AB701-E9CD-4E0A-92A2-EE402D40F9B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4434B-F86D-4796-8BC1-4DAFA71734E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6BA0-441F-4B61-8598-BB3706CE46B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6BFC3-DF81-497E-9AC6-789FEF89626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3F972-93FA-4065-96E2-2689952A415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6CD62-7358-428B-82C3-888E8264CB9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54BD0-6563-4348-92F7-DD4D125CE03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CFB6D-3B51-4ECA-880C-348E6D056E3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95A9423-3BD4-4EFD-B2CA-36425C94DAB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ESL%20game%20for%20kindergarten%20-Chinese%20whisper-%20(broken%20telephone).mp4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This%20Is%20the%20Way%20-%20Sing-Alongs%20-%20Karaoke%20Version%20-%20Full%20HD%20-%20By%20Little%20Fox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eet%20the%20Phonics%20Blends%20-%20sk.mp4" TargetMode="External"/><Relationship Id="rId3" Type="http://schemas.openxmlformats.org/officeDocument/2006/relationships/audio" Target="../media/audio13.wav"/><Relationship Id="rId7" Type="http://schemas.openxmlformats.org/officeDocument/2006/relationships/hyperlink" Target="Blending%20Sounds%20-%20str%20-%20My%20Growing%20Brain.mp4" TargetMode="Externa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Blending%20Sounds%20-%20sch%20-%20My%20Growing%20Brain.mp4" TargetMode="External"/><Relationship Id="rId4" Type="http://schemas.openxmlformats.org/officeDocument/2006/relationships/audio" Target="../media/audio1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2.wav"/><Relationship Id="rId7" Type="http://schemas.openxmlformats.org/officeDocument/2006/relationships/image" Target="../media/image28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2.png"/><Relationship Id="rId5" Type="http://schemas.openxmlformats.org/officeDocument/2006/relationships/audio" Target="../media/audio24.wav"/><Relationship Id="rId10" Type="http://schemas.openxmlformats.org/officeDocument/2006/relationships/image" Target="../media/image31.png"/><Relationship Id="rId4" Type="http://schemas.openxmlformats.org/officeDocument/2006/relationships/audio" Target="../media/audio23.wav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image" Target="../media/image1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289" y="19460"/>
            <a:ext cx="8797601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40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6. WHERE’S YOUR SCHOOL?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40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40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48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001713"/>
            <a:ext cx="83883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1468438" y="3598863"/>
            <a:ext cx="5834062" cy="184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/>
              <a:t>A: Where's his school?</a:t>
            </a:r>
            <a:br>
              <a:rPr lang="en-US" sz="3200" b="1"/>
            </a:br>
            <a:endParaRPr lang="en-US" sz="3200" b="1"/>
          </a:p>
          <a:p>
            <a:pPr eaLnBrk="1" hangingPunct="1"/>
            <a:r>
              <a:rPr lang="en-US" sz="3200" b="1"/>
              <a:t>B: It's in                                   .</a:t>
            </a:r>
            <a:endParaRPr lang="en-US" b="1"/>
          </a:p>
          <a:p>
            <a:pPr eaLnBrk="1" hangingPunct="1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76588" y="4370388"/>
            <a:ext cx="46085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Chu Van An Street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195263"/>
            <a:ext cx="1847850" cy="9731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1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3481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1713"/>
            <a:ext cx="912018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1468438" y="3598863"/>
            <a:ext cx="6316662" cy="184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/>
              <a:t>A: Where's her school?</a:t>
            </a:r>
            <a:br>
              <a:rPr lang="en-US" sz="3200" b="1"/>
            </a:br>
            <a:endParaRPr lang="en-US" sz="3200" b="1"/>
          </a:p>
          <a:p>
            <a:pPr eaLnBrk="1" hangingPunct="1"/>
            <a:r>
              <a:rPr lang="en-US" sz="3200" b="1"/>
              <a:t>B: It's in                                      .</a:t>
            </a:r>
            <a:endParaRPr lang="en-US" b="1"/>
          </a:p>
          <a:p>
            <a:pPr eaLnBrk="1" hangingPunct="1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76588" y="4370388"/>
            <a:ext cx="46085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South Street London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7273925" y="30163"/>
            <a:ext cx="1846263" cy="9731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3584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1713"/>
            <a:ext cx="91440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1403350" y="3598863"/>
            <a:ext cx="5899150" cy="184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/>
              <a:t>A: What class is she in?</a:t>
            </a:r>
            <a:br>
              <a:rPr lang="en-US" sz="3200" b="1"/>
            </a:br>
            <a:endParaRPr lang="en-US" sz="3200" b="1"/>
          </a:p>
          <a:p>
            <a:pPr eaLnBrk="1" hangingPunct="1"/>
            <a:r>
              <a:rPr lang="en-US" sz="3200" b="1"/>
              <a:t>B: She’s in                  .</a:t>
            </a:r>
            <a:endParaRPr lang="en-US" b="1"/>
          </a:p>
          <a:p>
            <a:pPr eaLnBrk="1" hangingPunct="1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35375" y="4370388"/>
            <a:ext cx="23050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Class 4B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195263"/>
            <a:ext cx="1847850" cy="9731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3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1713"/>
            <a:ext cx="91440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1403350" y="3598863"/>
            <a:ext cx="5899150" cy="184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/>
              <a:t>A: What class is he in?</a:t>
            </a:r>
            <a:br>
              <a:rPr lang="en-US" sz="3200" b="1"/>
            </a:br>
            <a:endParaRPr lang="en-US" sz="3200" b="1"/>
          </a:p>
          <a:p>
            <a:pPr eaLnBrk="1" hangingPunct="1"/>
            <a:r>
              <a:rPr lang="en-US" sz="3200" b="1"/>
              <a:t>B: He’s in                   .</a:t>
            </a:r>
            <a:endParaRPr lang="en-US" b="1"/>
          </a:p>
          <a:p>
            <a:pPr eaLnBrk="1" hangingPunct="1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35375" y="4370388"/>
            <a:ext cx="23050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Class 4C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0"/>
            <a:ext cx="1847850" cy="97155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4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4" y="0"/>
            <a:ext cx="309674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LET’S PLAY</a:t>
            </a:r>
          </a:p>
        </p:txBody>
      </p:sp>
      <p:pic>
        <p:nvPicPr>
          <p:cNvPr id="37891" name="Picture 1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9850" y="0"/>
            <a:ext cx="13636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755650" y="195263"/>
            <a:ext cx="65532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Tuesday, 9</a:t>
            </a:r>
            <a:r>
              <a:rPr lang="en-US" sz="3000" b="1" baseline="30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November 2021</a:t>
            </a:r>
          </a:p>
          <a:p>
            <a:pPr algn="ctr"/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Unit 6: Where’s your school? </a:t>
            </a:r>
          </a:p>
          <a:p>
            <a:pPr algn="ctr"/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Lesson 2</a:t>
            </a:r>
          </a:p>
          <a:p>
            <a:pPr algn="ctr"/>
            <a:endParaRPr lang="en-US" sz="3000"/>
          </a:p>
        </p:txBody>
      </p:sp>
      <p:sp>
        <p:nvSpPr>
          <p:cNvPr id="6" name="TextBox 5"/>
          <p:cNvSpPr txBox="1"/>
          <p:nvPr/>
        </p:nvSpPr>
        <p:spPr>
          <a:xfrm>
            <a:off x="468313" y="1658938"/>
            <a:ext cx="8496300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Model sentences:</a:t>
            </a:r>
          </a:p>
          <a:p>
            <a:pPr marL="285750" indent="-285750">
              <a:buFontTx/>
              <a:buChar char="-"/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class are you in ? </a:t>
            </a:r>
          </a:p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in Class 3A4. </a:t>
            </a:r>
          </a:p>
          <a:p>
            <a:pPr marL="457200" indent="-457200">
              <a:buFontTx/>
              <a:buChar char="-"/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class is he/she in ?</a:t>
            </a:r>
          </a:p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He’s/ She’s in Class 3A6.</a:t>
            </a:r>
          </a:p>
          <a:p>
            <a:pPr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063" y="3543300"/>
            <a:ext cx="7996237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Homelink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D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</p:spTree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044" y="-11061"/>
            <a:ext cx="9139040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UNIT 6. WHERE’S YOUR SCHOOL?</a:t>
            </a:r>
          </a:p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LESSON 3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lgerian" pitchFamily="82" charset="0"/>
              <a:cs typeface="+mn-cs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974013" y="4870450"/>
            <a:ext cx="1143000" cy="27305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b="1" smtClean="0">
                <a:solidFill>
                  <a:srgbClr val="7030A0"/>
                </a:solidFill>
                <a:latin typeface="Calibri" pitchFamily="34" charset="0"/>
              </a:rPr>
              <a:t>By Jessica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01000" y="4865688"/>
            <a:ext cx="1143000" cy="27305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b="1" smtClean="0">
                <a:solidFill>
                  <a:srgbClr val="7030A0"/>
                </a:solidFill>
                <a:latin typeface="Calibri" pitchFamily="34" charset="0"/>
              </a:rPr>
              <a:t>By Jessica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1" y="114300"/>
            <a:ext cx="464774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WARM UP</a:t>
            </a:r>
          </a:p>
        </p:txBody>
      </p:sp>
      <p:pic>
        <p:nvPicPr>
          <p:cNvPr id="4096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546600"/>
            <a:ext cx="9906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1206500"/>
            <a:ext cx="536098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188595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" y="702824"/>
            <a:ext cx="3788218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Sch</a:t>
            </a:r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1401" y="1600200"/>
            <a:ext cx="2723824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Sk</a:t>
            </a:r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8" name="Rectangle 7"/>
          <p:cNvSpPr/>
          <p:nvPr/>
        </p:nvSpPr>
        <p:spPr>
          <a:xfrm>
            <a:off x="5542902" y="2914650"/>
            <a:ext cx="362471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Str</a:t>
            </a:r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-</a:t>
            </a:r>
          </a:p>
        </p:txBody>
      </p:sp>
      <p:pic>
        <p:nvPicPr>
          <p:cNvPr id="41990" name="Picture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4046538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">
            <a:hlinkClick r:id="rId8" action="ppaction://hlinkfil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2773363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962400" y="727075"/>
            <a:ext cx="4308475" cy="108585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sch</a:t>
            </a:r>
            <a:r>
              <a:rPr lang="en-US" sz="6000" b="1" dirty="0">
                <a:solidFill>
                  <a:srgbClr val="FF0000"/>
                </a:solidFill>
              </a:rPr>
              <a:t>ool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143000" y="2343150"/>
            <a:ext cx="7315200" cy="1668463"/>
          </a:xfrm>
          <a:prstGeom prst="cloudCallout">
            <a:avLst>
              <a:gd name="adj1" fmla="val -36023"/>
              <a:gd name="adj2" fmla="val 12476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This is our </a:t>
            </a:r>
            <a:r>
              <a:rPr lang="en-US" sz="4000" b="1" dirty="0">
                <a:solidFill>
                  <a:srgbClr val="FF0000"/>
                </a:solidFill>
              </a:rPr>
              <a:t>sch</a:t>
            </a:r>
            <a:r>
              <a:rPr lang="en-US" sz="4000" b="1" dirty="0">
                <a:solidFill>
                  <a:srgbClr val="002060"/>
                </a:solidFill>
              </a:rPr>
              <a:t>ool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3012" name="Footer Placeholder 3"/>
          <p:cNvSpPr txBox="1">
            <a:spLocks/>
          </p:cNvSpPr>
          <p:nvPr/>
        </p:nvSpPr>
        <p:spPr bwMode="auto">
          <a:xfrm>
            <a:off x="0" y="4854575"/>
            <a:ext cx="1143000" cy="273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400" b="1">
                <a:solidFill>
                  <a:srgbClr val="7030A0"/>
                </a:solidFill>
                <a:latin typeface="Calibri" pitchFamily="34" charset="0"/>
              </a:rPr>
              <a:t>By Jessica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702824"/>
            <a:ext cx="3788218" cy="186204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Sch</a:t>
            </a:r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-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S 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870825" y="4827588"/>
            <a:ext cx="1273175" cy="279400"/>
          </a:xfrm>
          <a:solidFill>
            <a:schemeClr val="accent6">
              <a:lumMod val="20000"/>
              <a:lumOff val="80000"/>
            </a:schemeClr>
          </a:solidFill>
          <a:extLst>
            <a:ext uri="{91240B29-F687-4F45-9708-019B960494DF}"/>
            <a:ext uri="{AF507438-7753-43E0-B8FC-AC1667EBCBE1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54413" y="1952625"/>
            <a:ext cx="5730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73125" y="2257425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97250" y="889000"/>
            <a:ext cx="660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85900"/>
            <a:ext cx="58896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37300" y="879475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37300" y="170815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c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276600" y="468313"/>
            <a:ext cx="5715000" cy="108585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sk</a:t>
            </a:r>
            <a:r>
              <a:rPr lang="en-US" sz="6000" b="1" dirty="0">
                <a:solidFill>
                  <a:srgbClr val="FF0000"/>
                </a:solidFill>
              </a:rPr>
              <a:t>ipping 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362200" y="2160588"/>
            <a:ext cx="6172200" cy="1314450"/>
          </a:xfrm>
          <a:prstGeom prst="cloudCallout">
            <a:avLst>
              <a:gd name="adj1" fmla="val -36023"/>
              <a:gd name="adj2" fmla="val 12476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</a:rPr>
              <a:t>Mai likes </a:t>
            </a:r>
            <a:r>
              <a:rPr lang="en-US" sz="4000" b="1" dirty="0">
                <a:solidFill>
                  <a:srgbClr val="00B050"/>
                </a:solidFill>
              </a:rPr>
              <a:t>sk</a:t>
            </a:r>
            <a:r>
              <a:rPr lang="en-US" sz="4000" b="1" dirty="0">
                <a:solidFill>
                  <a:srgbClr val="FF0000"/>
                </a:solidFill>
              </a:rPr>
              <a:t>ipping.</a:t>
            </a:r>
          </a:p>
        </p:txBody>
      </p:sp>
      <p:sp>
        <p:nvSpPr>
          <p:cNvPr id="44036" name="Footer Placeholder 3"/>
          <p:cNvSpPr txBox="1">
            <a:spLocks/>
          </p:cNvSpPr>
          <p:nvPr/>
        </p:nvSpPr>
        <p:spPr bwMode="auto">
          <a:xfrm>
            <a:off x="0" y="4854575"/>
            <a:ext cx="1143000" cy="273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400" b="1">
                <a:solidFill>
                  <a:srgbClr val="7030A0"/>
                </a:solidFill>
                <a:latin typeface="Calibri" pitchFamily="34" charset="0"/>
              </a:rPr>
              <a:t>By Jessica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1" y="856688"/>
            <a:ext cx="2723824" cy="186204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Sk</a:t>
            </a:r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-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 LIK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4689475" y="468313"/>
            <a:ext cx="3810000" cy="108585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str</a:t>
            </a:r>
            <a:r>
              <a:rPr lang="en-US" sz="6000" b="1" dirty="0">
                <a:solidFill>
                  <a:srgbClr val="00B050"/>
                </a:solidFill>
              </a:rPr>
              <a:t>eet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76400" y="2160588"/>
            <a:ext cx="7315200" cy="1314450"/>
          </a:xfrm>
          <a:prstGeom prst="cloudCallout">
            <a:avLst>
              <a:gd name="adj1" fmla="val -36023"/>
              <a:gd name="adj2" fmla="val 12476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</a:rPr>
              <a:t>My school is in Nguyen Du </a:t>
            </a:r>
            <a:r>
              <a:rPr lang="en-US" sz="4000" b="1" dirty="0">
                <a:solidFill>
                  <a:srgbClr val="00B050"/>
                </a:solidFill>
              </a:rPr>
              <a:t>str</a:t>
            </a:r>
            <a:r>
              <a:rPr lang="en-US" sz="4000" b="1" dirty="0">
                <a:solidFill>
                  <a:srgbClr val="FF0000"/>
                </a:solidFill>
              </a:rPr>
              <a:t>eet.</a:t>
            </a:r>
          </a:p>
        </p:txBody>
      </p:sp>
      <p:sp>
        <p:nvSpPr>
          <p:cNvPr id="45060" name="Footer Placeholder 3"/>
          <p:cNvSpPr txBox="1">
            <a:spLocks/>
          </p:cNvSpPr>
          <p:nvPr/>
        </p:nvSpPr>
        <p:spPr bwMode="auto">
          <a:xfrm>
            <a:off x="0" y="4854575"/>
            <a:ext cx="1143000" cy="273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400" b="1">
                <a:solidFill>
                  <a:srgbClr val="7030A0"/>
                </a:solidFill>
                <a:latin typeface="Calibri" pitchFamily="34" charset="0"/>
              </a:rPr>
              <a:t>By Jessica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313763"/>
            <a:ext cx="3624711" cy="186204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Str</a:t>
            </a:r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-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By Jessica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42408" y="0"/>
            <a:ext cx="61093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LISTEN &amp; CIRCLE</a:t>
            </a: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381000" y="800100"/>
            <a:ext cx="77724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>
                <a:latin typeface="Calibri" pitchFamily="34" charset="0"/>
              </a:rPr>
              <a:t>1. This is a ___________.</a:t>
            </a:r>
          </a:p>
          <a:p>
            <a:pPr eaLnBrk="1" hangingPunct="1"/>
            <a:r>
              <a:rPr lang="en-US" sz="3600" b="1">
                <a:latin typeface="Calibri" pitchFamily="34" charset="0"/>
              </a:rPr>
              <a:t>a.</a:t>
            </a:r>
            <a:r>
              <a:rPr lang="en-US" sz="3600">
                <a:latin typeface="Calibri" pitchFamily="34" charset="0"/>
              </a:rPr>
              <a:t>School                               </a:t>
            </a:r>
            <a:r>
              <a:rPr lang="en-US" sz="3600" b="1">
                <a:latin typeface="Calibri" pitchFamily="34" charset="0"/>
              </a:rPr>
              <a:t>b.</a:t>
            </a:r>
            <a:r>
              <a:rPr lang="en-US" sz="3600">
                <a:latin typeface="Calibri" pitchFamily="34" charset="0"/>
              </a:rPr>
              <a:t>street</a:t>
            </a:r>
          </a:p>
          <a:p>
            <a:pPr eaLnBrk="1" hangingPunct="1"/>
            <a:r>
              <a:rPr lang="en-US" sz="3600">
                <a:latin typeface="Calibri" pitchFamily="34" charset="0"/>
              </a:rPr>
              <a:t>2.The ___________ is beautiful.</a:t>
            </a:r>
          </a:p>
          <a:p>
            <a:pPr eaLnBrk="1" hangingPunct="1"/>
            <a:r>
              <a:rPr lang="en-US" sz="3600" b="1">
                <a:latin typeface="Calibri" pitchFamily="34" charset="0"/>
              </a:rPr>
              <a:t>a.</a:t>
            </a:r>
            <a:r>
              <a:rPr lang="en-US" sz="3600">
                <a:latin typeface="Calibri" pitchFamily="34" charset="0"/>
              </a:rPr>
              <a:t>School                              </a:t>
            </a:r>
            <a:r>
              <a:rPr lang="en-US" sz="3600" b="1">
                <a:latin typeface="Calibri" pitchFamily="34" charset="0"/>
              </a:rPr>
              <a:t>b.</a:t>
            </a:r>
            <a:r>
              <a:rPr lang="en-US" sz="3600">
                <a:latin typeface="Calibri" pitchFamily="34" charset="0"/>
              </a:rPr>
              <a:t>street</a:t>
            </a:r>
          </a:p>
          <a:p>
            <a:pPr eaLnBrk="1" hangingPunct="1"/>
            <a:r>
              <a:rPr lang="en-US" sz="3600">
                <a:latin typeface="Calibri" pitchFamily="34" charset="0"/>
              </a:rPr>
              <a:t>3.The ___________ is long.</a:t>
            </a:r>
          </a:p>
          <a:p>
            <a:pPr eaLnBrk="1" hangingPunct="1"/>
            <a:r>
              <a:rPr lang="en-US" sz="3600" b="1">
                <a:latin typeface="Calibri" pitchFamily="34" charset="0"/>
              </a:rPr>
              <a:t>a.</a:t>
            </a:r>
            <a:r>
              <a:rPr lang="en-US" sz="3600">
                <a:latin typeface="Calibri" pitchFamily="34" charset="0"/>
              </a:rPr>
              <a:t>Street                               </a:t>
            </a:r>
            <a:r>
              <a:rPr lang="en-US" sz="3600" b="1">
                <a:latin typeface="Calibri" pitchFamily="34" charset="0"/>
              </a:rPr>
              <a:t>b.</a:t>
            </a:r>
            <a:r>
              <a:rPr lang="en-US" sz="3600">
                <a:latin typeface="Calibri" pitchFamily="34" charset="0"/>
              </a:rPr>
              <a:t>stream</a:t>
            </a:r>
          </a:p>
          <a:p>
            <a:pPr eaLnBrk="1" hangingPunct="1"/>
            <a:r>
              <a:rPr lang="en-US" sz="3600">
                <a:latin typeface="Calibri" pitchFamily="34" charset="0"/>
              </a:rPr>
              <a:t>4. I love my ___________.</a:t>
            </a:r>
          </a:p>
          <a:p>
            <a:pPr eaLnBrk="1" hangingPunct="1"/>
            <a:r>
              <a:rPr lang="en-US" sz="3600" b="1">
                <a:latin typeface="Calibri" pitchFamily="34" charset="0"/>
              </a:rPr>
              <a:t>a.</a:t>
            </a:r>
            <a:r>
              <a:rPr lang="en-US" sz="3600">
                <a:latin typeface="Calibri" pitchFamily="34" charset="0"/>
              </a:rPr>
              <a:t>School                              </a:t>
            </a:r>
            <a:r>
              <a:rPr lang="en-US" sz="3600" b="1">
                <a:latin typeface="Calibri" pitchFamily="34" charset="0"/>
              </a:rPr>
              <a:t>b.</a:t>
            </a:r>
            <a:r>
              <a:rPr lang="en-US" sz="3600">
                <a:latin typeface="Calibri" pitchFamily="34" charset="0"/>
              </a:rPr>
              <a:t>street</a:t>
            </a:r>
          </a:p>
          <a:p>
            <a:pPr eaLnBrk="1" hangingPunct="1"/>
            <a:r>
              <a:rPr lang="en-US" sz="3600">
                <a:latin typeface="Calibri" pitchFamily="34" charset="0"/>
              </a:rPr>
              <a:t>5.Linda likes ___________.</a:t>
            </a:r>
          </a:p>
          <a:p>
            <a:pPr eaLnBrk="1" hangingPunct="1"/>
            <a:r>
              <a:rPr lang="en-US" sz="3600" b="1">
                <a:latin typeface="Calibri" pitchFamily="34" charset="0"/>
              </a:rPr>
              <a:t>a.</a:t>
            </a:r>
            <a:r>
              <a:rPr lang="en-US" sz="3600">
                <a:latin typeface="Calibri" pitchFamily="34" charset="0"/>
              </a:rPr>
              <a:t>Skating                             </a:t>
            </a:r>
            <a:r>
              <a:rPr lang="en-US" sz="3600" b="1">
                <a:latin typeface="Calibri" pitchFamily="34" charset="0"/>
              </a:rPr>
              <a:t>b.</a:t>
            </a:r>
            <a:r>
              <a:rPr lang="en-US" sz="3600">
                <a:latin typeface="Calibri" pitchFamily="34" charset="0"/>
              </a:rPr>
              <a:t>skipping</a:t>
            </a:r>
          </a:p>
          <a:p>
            <a:pPr eaLnBrk="1" hangingPunct="1"/>
            <a:endParaRPr lang="en-US" sz="360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173163"/>
            <a:ext cx="533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91100" y="2000250"/>
            <a:ext cx="5334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2849563"/>
            <a:ext cx="5334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657600"/>
            <a:ext cx="5334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4457700"/>
            <a:ext cx="5334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6-Point Star 11"/>
          <p:cNvSpPr/>
          <p:nvPr/>
        </p:nvSpPr>
        <p:spPr>
          <a:xfrm>
            <a:off x="8077200" y="857250"/>
            <a:ext cx="914400" cy="685800"/>
          </a:xfrm>
          <a:prstGeom prst="star1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13" name="16-Point Star 12"/>
          <p:cNvSpPr/>
          <p:nvPr/>
        </p:nvSpPr>
        <p:spPr>
          <a:xfrm>
            <a:off x="8077200" y="1712913"/>
            <a:ext cx="914400" cy="6858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14" name="16-Point Star 13"/>
          <p:cNvSpPr/>
          <p:nvPr/>
        </p:nvSpPr>
        <p:spPr>
          <a:xfrm>
            <a:off x="8137525" y="2554288"/>
            <a:ext cx="914400" cy="685800"/>
          </a:xfrm>
          <a:prstGeom prst="star16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3</a:t>
            </a:r>
          </a:p>
        </p:txBody>
      </p:sp>
      <p:sp>
        <p:nvSpPr>
          <p:cNvPr id="15" name="16-Point Star 14"/>
          <p:cNvSpPr/>
          <p:nvPr/>
        </p:nvSpPr>
        <p:spPr>
          <a:xfrm>
            <a:off x="8129588" y="3390900"/>
            <a:ext cx="914400" cy="685800"/>
          </a:xfrm>
          <a:prstGeom prst="star16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4</a:t>
            </a:r>
          </a:p>
        </p:txBody>
      </p:sp>
      <p:sp>
        <p:nvSpPr>
          <p:cNvPr id="16" name="16-Point Star 15"/>
          <p:cNvSpPr/>
          <p:nvPr/>
        </p:nvSpPr>
        <p:spPr>
          <a:xfrm>
            <a:off x="8116888" y="4289425"/>
            <a:ext cx="914400" cy="685800"/>
          </a:xfrm>
          <a:prstGeom prst="star16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5</a:t>
            </a:r>
          </a:p>
        </p:txBody>
      </p:sp>
      <p:pic>
        <p:nvPicPr>
          <p:cNvPr id="46095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1100" y="206375"/>
            <a:ext cx="647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6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3600" y="206375"/>
            <a:ext cx="647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7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1800" y="207963"/>
            <a:ext cx="647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8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96200" y="206375"/>
            <a:ext cx="647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 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2 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85950"/>
            <a:ext cx="838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7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5475"/>
            <a:ext cx="91440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By Jessica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-7938" y="0"/>
            <a:ext cx="7393632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READ &amp; COMPLETE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-7938" y="2628900"/>
            <a:ext cx="9144001" cy="323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Calibri" pitchFamily="34" charset="0"/>
              </a:rPr>
              <a:t/>
            </a:r>
            <a:br>
              <a:rPr lang="en-US" sz="2400">
                <a:latin typeface="Calibri" pitchFamily="34" charset="0"/>
              </a:rPr>
            </a:br>
            <a:r>
              <a:rPr lang="en-US" sz="3600">
                <a:latin typeface="Calibri" pitchFamily="34" charset="0"/>
              </a:rPr>
              <a:t>Hello. My name's (1)           . I'm from Ha Noi, Viet Nam. I'm (2)                   . I study at (3)                                       . It's a big school in (4)                                                                    .</a:t>
            </a:r>
          </a:p>
          <a:p>
            <a:pPr eaLnBrk="1" hangingPunct="1"/>
            <a:r>
              <a:rPr lang="en-US" sz="3600">
                <a:latin typeface="Calibri" pitchFamily="34" charset="0"/>
              </a:rPr>
              <a:t>I'm in Class (5)      .</a:t>
            </a:r>
            <a:endParaRPr lang="en-US" sz="3600" b="1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86200" y="2971800"/>
            <a:ext cx="137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Le Mai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08338" y="3363913"/>
            <a:ext cx="2049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Vietnamese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66800" y="3821113"/>
            <a:ext cx="4648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Nguyen Du Primary School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66800" y="4213225"/>
            <a:ext cx="693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Nguyen Du Street, Hoan Kiem District, Ha Noi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43200" y="4605338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4A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By Jessica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92408" y="114300"/>
            <a:ext cx="8899192" cy="175432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WRITE ABOUT YOUR SCHOOL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1428750"/>
            <a:ext cx="7924800" cy="3478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400" b="1">
                <a:latin typeface="Ink Free" pitchFamily="66" charset="0"/>
              </a:rPr>
              <a:t>I study at  </a:t>
            </a:r>
            <a:r>
              <a:rPr lang="en-US" sz="4400" b="1">
                <a:solidFill>
                  <a:srgbClr val="FF0000"/>
                </a:solidFill>
                <a:latin typeface="Ink Free" pitchFamily="66" charset="0"/>
              </a:rPr>
              <a:t>Chau Son Primary School. </a:t>
            </a:r>
          </a:p>
          <a:p>
            <a:pPr eaLnBrk="1" hangingPunct="1"/>
            <a:r>
              <a:rPr lang="en-US" sz="4400" b="1">
                <a:solidFill>
                  <a:srgbClr val="FF0000"/>
                </a:solidFill>
                <a:latin typeface="Ink Free" pitchFamily="66" charset="0"/>
              </a:rPr>
              <a:t>It’s a small school in Chau Son Village, Ba Vi District, Ha Noi.</a:t>
            </a:r>
          </a:p>
          <a:p>
            <a:pPr eaLnBrk="1" hangingPunct="1"/>
            <a:r>
              <a:rPr lang="en-US" sz="4400" b="1">
                <a:solidFill>
                  <a:srgbClr val="FF0000"/>
                </a:solidFill>
                <a:latin typeface="Ink Free" pitchFamily="66" charset="0"/>
              </a:rPr>
              <a:t>I’m in class 4A. 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9438" y="1428750"/>
            <a:ext cx="7924800" cy="3478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400" b="1">
                <a:latin typeface="Ink Free" pitchFamily="66" charset="0"/>
              </a:rPr>
              <a:t>I study at                                </a:t>
            </a:r>
          </a:p>
          <a:p>
            <a:pPr eaLnBrk="1" hangingPunct="1"/>
            <a:endParaRPr lang="en-US" sz="4400" b="1">
              <a:latin typeface="Ink Free" pitchFamily="66" charset="0"/>
            </a:endParaRPr>
          </a:p>
          <a:p>
            <a:pPr eaLnBrk="1" hangingPunct="1"/>
            <a:endParaRPr lang="en-US" sz="4400" b="1">
              <a:latin typeface="Ink Free" pitchFamily="66" charset="0"/>
            </a:endParaRPr>
          </a:p>
          <a:p>
            <a:pPr eaLnBrk="1" hangingPunct="1"/>
            <a:endParaRPr lang="en-US" sz="4400" b="1">
              <a:latin typeface="Ink Free" pitchFamily="66" charset="0"/>
            </a:endParaRPr>
          </a:p>
          <a:p>
            <a:pPr eaLnBrk="1" hangingPunct="1"/>
            <a:r>
              <a:rPr lang="en-US" sz="4400" b="1">
                <a:latin typeface="Ink Free" pitchFamily="66" charset="0"/>
              </a:rPr>
              <a:t>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581400" y="1828800"/>
            <a:ext cx="4419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2000" y="2343150"/>
            <a:ext cx="72390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2000" y="2857500"/>
            <a:ext cx="72390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0" y="3314700"/>
            <a:ext cx="72390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6300" y="3829050"/>
            <a:ext cx="72390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10200" y="342901"/>
            <a:ext cx="3818674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PROJECT</a:t>
            </a:r>
          </a:p>
        </p:txBody>
      </p:sp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944563" y="1600200"/>
            <a:ext cx="70675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>
                <a:latin typeface="Calibri" pitchFamily="34" charset="0"/>
              </a:rPr>
              <a:t>Friend's name: 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>
                <a:latin typeface="Calibri" pitchFamily="34" charset="0"/>
              </a:rPr>
              <a:t>School: 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>
                <a:latin typeface="Calibri" pitchFamily="34" charset="0"/>
              </a:rPr>
              <a:t>School address:                                                     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>
                <a:latin typeface="Calibri" pitchFamily="34" charset="0"/>
              </a:rPr>
              <a:t>Class: 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05200" y="2000250"/>
            <a:ext cx="41148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28863" y="2457450"/>
            <a:ext cx="529113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81400" y="2971800"/>
            <a:ext cx="4038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57400" y="3486150"/>
            <a:ext cx="8382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81400" y="1601788"/>
            <a:ext cx="3300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Linda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30438" y="2038350"/>
            <a:ext cx="6099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Sunflower Primary School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29000" y="2541588"/>
            <a:ext cx="47355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South Street, London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98675" y="3055938"/>
            <a:ext cx="796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4A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80342" y="4580752"/>
            <a:ext cx="43353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MAKE A CARD ABOUT YOUR FRIEND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hp\Desktop\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285750"/>
            <a:ext cx="914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Tuesday, </a:t>
            </a:r>
            <a:r>
              <a:rPr lang="vi-VN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ember  16</a:t>
            </a:r>
            <a:r>
              <a:rPr lang="en-US" altLang="en-US" sz="2400" b="1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vi-VN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2,3</a:t>
            </a:r>
            <a:r>
              <a:rPr lang="vi-VN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-P4</a:t>
            </a:r>
            <a:r>
              <a:rPr lang="en-US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2,44</a:t>
            </a:r>
            <a:r>
              <a:rPr lang="vi-VN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b="1">
                <a:solidFill>
                  <a:srgbClr val="0000FF"/>
                </a:solidFill>
              </a:rPr>
              <a:t>        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00063" y="1143000"/>
            <a:ext cx="2171700" cy="357188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Poor Richard" pitchFamily="18" charset="0"/>
              </a:rPr>
              <a:t>I. 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572000" y="1071563"/>
            <a:ext cx="3429000" cy="428625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III. Model sentences: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9125" y="1500188"/>
            <a:ext cx="4572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class are you in ? </a:t>
            </a:r>
          </a:p>
          <a:p>
            <a:pPr>
              <a:defRPr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in class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2- What class is he/she in?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He’s/ She’s in class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643438" y="3357563"/>
            <a:ext cx="3057525" cy="442912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000" b="1" kern="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fr-FR" altLang="fr-FR" sz="2000" b="1" kern="0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fr-FR" altLang="fr-FR" sz="2000" b="1" kern="0" dirty="0" smtClean="0">
                <a:latin typeface="Times New Roman" pitchFamily="18" charset="0"/>
                <a:cs typeface="Times New Roman" pitchFamily="18" charset="0"/>
              </a:rPr>
              <a:t>: BTVN</a:t>
            </a:r>
            <a:endParaRPr lang="fr-FR" altLang="fr-FR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29125" y="3786188"/>
            <a:ext cx="49720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1-Luyện đọc 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P4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2,44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video, viết từ mới 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Mẫu câu(2d)</a:t>
            </a:r>
          </a:p>
          <a:p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Làm SBT P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6,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+ Luyện hết V14-IOE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9" name="Rectangle 12"/>
          <p:cNvSpPr>
            <a:spLocks noChangeArrowheads="1"/>
          </p:cNvSpPr>
          <p:nvPr/>
        </p:nvSpPr>
        <p:spPr bwMode="auto">
          <a:xfrm>
            <a:off x="357188" y="1500188"/>
            <a:ext cx="3643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vi-VN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vi-VN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...? 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gì, cái gì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class: lớp</a:t>
            </a:r>
            <a:endParaRPr lang="vi-VN" sz="2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571500" y="2643188"/>
            <a:ext cx="2171700" cy="357187"/>
          </a:xfrm>
          <a:prstGeom prst="flowChartTerminator">
            <a:avLst/>
          </a:prstGeom>
          <a:solidFill>
            <a:srgbClr val="00B0F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400" b="1" kern="0" dirty="0" smtClean="0">
                <a:latin typeface="Poor Richard" pitchFamily="18" charset="0"/>
              </a:rPr>
              <a:t>II. </a:t>
            </a:r>
            <a:r>
              <a:rPr lang="fr-FR" altLang="fr-FR" sz="2400" b="1" kern="0" dirty="0" err="1" smtClean="0">
                <a:latin typeface="Poor Richard" pitchFamily="18" charset="0"/>
              </a:rPr>
              <a:t>Phonics</a:t>
            </a:r>
            <a:r>
              <a:rPr lang="fr-FR" altLang="fr-FR" sz="2400" b="1" kern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fr-FR" sz="1600" b="1" kern="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fr-FR" altLang="fr-FR" sz="16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sz="1600" b="1" kern="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endParaRPr lang="fr-FR" altLang="fr-FR" sz="16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1" name="Rectangle 13"/>
          <p:cNvSpPr>
            <a:spLocks noChangeArrowheads="1"/>
          </p:cNvSpPr>
          <p:nvPr/>
        </p:nvSpPr>
        <p:spPr bwMode="auto">
          <a:xfrm>
            <a:off x="428625" y="3143250"/>
            <a:ext cx="4572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sch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/: school, schoolar,  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/: skipping, skate, skirt, ski, sky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/: street, stream,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4"/>
          <p:cNvSpPr txBox="1">
            <a:spLocks noChangeArrowheads="1"/>
          </p:cNvSpPr>
          <p:nvPr/>
        </p:nvSpPr>
        <p:spPr bwMode="auto">
          <a:xfrm>
            <a:off x="755650" y="195263"/>
            <a:ext cx="65532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Tuesday, 9</a:t>
            </a:r>
            <a:r>
              <a:rPr lang="en-US" sz="3000" b="1" baseline="30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November 2021</a:t>
            </a:r>
          </a:p>
          <a:p>
            <a:pPr algn="ctr"/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Unit 6: Where’s your school? </a:t>
            </a:r>
          </a:p>
          <a:p>
            <a:pPr algn="ctr"/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Lesson 3</a:t>
            </a:r>
          </a:p>
          <a:p>
            <a:pPr algn="ctr"/>
            <a:endParaRPr lang="en-US" sz="3000"/>
          </a:p>
        </p:txBody>
      </p:sp>
      <p:sp>
        <p:nvSpPr>
          <p:cNvPr id="6" name="TextBox 5"/>
          <p:cNvSpPr txBox="1"/>
          <p:nvPr/>
        </p:nvSpPr>
        <p:spPr>
          <a:xfrm>
            <a:off x="395536" y="1329612"/>
            <a:ext cx="8496944" cy="1938992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 marL="571500" indent="-571500">
              <a:buFontTx/>
              <a:buAutoNum type="romanUcPeriod"/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Sound </a:t>
            </a:r>
          </a:p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 school </a:t>
            </a:r>
          </a:p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 skipping </a:t>
            </a:r>
          </a:p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 street </a:t>
            </a:r>
          </a:p>
          <a:p>
            <a:pPr marL="285750" indent="-285750">
              <a:buFontTx/>
              <a:buChar char="-"/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395288" y="3219450"/>
            <a:ext cx="6553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Homelink </a:t>
            </a:r>
          </a:p>
          <a:p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Làm phần E trong SBT.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-14288"/>
            <a:ext cx="762000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12950"/>
            <a:ext cx="91440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Jung Il Young – Reason (Autumn In My Heart OST)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8" y="87313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3063" y="-34925"/>
            <a:ext cx="118427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3" y="89535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8" y="2318734"/>
            <a:ext cx="2627746" cy="210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What class is she in?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3952875" y="23177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She’s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567363" y="2317750"/>
            <a:ext cx="3095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</a:rPr>
              <a:t>Class 4A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8" y="2318733"/>
            <a:ext cx="2627746" cy="210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What class is she in?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3952875" y="23177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She’s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567363" y="2317750"/>
            <a:ext cx="3095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</a:rPr>
              <a:t>Class 5B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9" y="2318733"/>
            <a:ext cx="2627745" cy="210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What class is he in?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3952875" y="23177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He’s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567363" y="2317750"/>
            <a:ext cx="3095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</a:rPr>
              <a:t>Class 3C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9" y="2318733"/>
            <a:ext cx="2627745" cy="210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What class is he in?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3952875" y="23177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He’s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567363" y="2317750"/>
            <a:ext cx="3095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</a:rPr>
              <a:t>Class 2D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514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4388" y="141288"/>
            <a:ext cx="636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0563" y="1060450"/>
            <a:ext cx="774382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</a:rPr>
              <a:t>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/>
              <a:t>What class are you in?</a:t>
            </a:r>
            <a:endParaRPr lang="en-US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/>
              <a:t>I’m in </a:t>
            </a:r>
            <a:r>
              <a:rPr lang="en-US" sz="2800">
                <a:solidFill>
                  <a:srgbClr val="FF0000"/>
                </a:solidFill>
              </a:rPr>
              <a:t>Class 4A</a:t>
            </a:r>
            <a:r>
              <a:rPr lang="en-US" sz="280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/>
              <a:t>What class is she in?</a:t>
            </a:r>
            <a:endParaRPr lang="en-US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/>
              <a:t>She’s in </a:t>
            </a:r>
            <a:r>
              <a:rPr lang="en-US" sz="2800">
                <a:solidFill>
                  <a:srgbClr val="FF0000"/>
                </a:solidFill>
              </a:rPr>
              <a:t>Class 3C</a:t>
            </a:r>
            <a:r>
              <a:rPr lang="en-US" sz="280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/>
              <a:t>He’s in </a:t>
            </a:r>
            <a:r>
              <a:rPr lang="en-US" sz="2800">
                <a:solidFill>
                  <a:srgbClr val="FF0000"/>
                </a:solidFill>
              </a:rPr>
              <a:t>Class 5B</a:t>
            </a:r>
            <a:r>
              <a:rPr lang="en-US" sz="2800"/>
              <a:t>.</a:t>
            </a:r>
          </a:p>
          <a:p>
            <a:pPr eaLnBrk="1" hangingPunct="1">
              <a:lnSpc>
                <a:spcPct val="150000"/>
              </a:lnSpc>
            </a:pPr>
            <a:endParaRPr lang="en-US" sz="2800"/>
          </a:p>
          <a:p>
            <a:pPr eaLnBrk="1" hangingPunct="1">
              <a:lnSpc>
                <a:spcPct val="150000"/>
              </a:lnSpc>
            </a:pP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62475" y="1059657"/>
            <a:ext cx="3850978" cy="340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0488" y="1489075"/>
            <a:ext cx="3402012" cy="1306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464050" y="1462088"/>
            <a:ext cx="3067050" cy="1331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277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488" y="392113"/>
            <a:ext cx="9144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Footer Placeholder 1"/>
          <p:cNvSpPr txBox="1">
            <a:spLocks/>
          </p:cNvSpPr>
          <p:nvPr/>
        </p:nvSpPr>
        <p:spPr bwMode="auto">
          <a:xfrm>
            <a:off x="7856538" y="4864100"/>
            <a:ext cx="1273175" cy="279400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s-ES" sz="1400"/>
              <a:t>By Jessica </a:t>
            </a:r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0" y="0"/>
            <a:ext cx="421957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LISTEN AND NUMBER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47638" y="3122613"/>
            <a:ext cx="3344862" cy="1303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16-Point Star 1"/>
          <p:cNvSpPr/>
          <p:nvPr/>
        </p:nvSpPr>
        <p:spPr>
          <a:xfrm>
            <a:off x="7856538" y="1192213"/>
            <a:ext cx="1030287" cy="785812"/>
          </a:xfrm>
          <a:prstGeom prst="star1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484688" y="3205163"/>
            <a:ext cx="3068637" cy="1331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7" name="16-Point Star 16"/>
          <p:cNvSpPr/>
          <p:nvPr/>
        </p:nvSpPr>
        <p:spPr>
          <a:xfrm>
            <a:off x="7978775" y="3032125"/>
            <a:ext cx="1028700" cy="784225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16-Point Star 17"/>
          <p:cNvSpPr/>
          <p:nvPr/>
        </p:nvSpPr>
        <p:spPr>
          <a:xfrm>
            <a:off x="7856538" y="2141538"/>
            <a:ext cx="1030287" cy="785812"/>
          </a:xfrm>
          <a:prstGeom prst="star1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16-Point Star 18"/>
          <p:cNvSpPr/>
          <p:nvPr/>
        </p:nvSpPr>
        <p:spPr>
          <a:xfrm>
            <a:off x="7978775" y="4032250"/>
            <a:ext cx="1028700" cy="785813"/>
          </a:xfrm>
          <a:prstGeom prst="star16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112713" y="2409825"/>
            <a:ext cx="792162" cy="385763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20" name="16-Point Star 19"/>
          <p:cNvSpPr/>
          <p:nvPr/>
        </p:nvSpPr>
        <p:spPr>
          <a:xfrm>
            <a:off x="4464050" y="2409825"/>
            <a:ext cx="792163" cy="385763"/>
          </a:xfrm>
          <a:prstGeom prst="star1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1" name="16-Point Star 20"/>
          <p:cNvSpPr/>
          <p:nvPr/>
        </p:nvSpPr>
        <p:spPr>
          <a:xfrm>
            <a:off x="80963" y="4041775"/>
            <a:ext cx="792162" cy="384175"/>
          </a:xfrm>
          <a:prstGeom prst="star16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4</a:t>
            </a:r>
          </a:p>
        </p:txBody>
      </p:sp>
      <p:sp>
        <p:nvSpPr>
          <p:cNvPr id="22" name="16-Point Star 21"/>
          <p:cNvSpPr/>
          <p:nvPr/>
        </p:nvSpPr>
        <p:spPr>
          <a:xfrm>
            <a:off x="4456113" y="4152900"/>
            <a:ext cx="792162" cy="384175"/>
          </a:xfrm>
          <a:prstGeom prst="star1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4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3078</TotalTime>
  <Words>568</Words>
  <Application>Microsoft Office PowerPoint</Application>
  <PresentationFormat>On-screen Show (16:9)</PresentationFormat>
  <Paragraphs>169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Jokerman</vt:lpstr>
      <vt:lpstr>Aharoni</vt:lpstr>
      <vt:lpstr>Times New Roman</vt:lpstr>
      <vt:lpstr>Algerian</vt:lpstr>
      <vt:lpstr>Calibri</vt:lpstr>
      <vt:lpstr>Ink Free</vt:lpstr>
      <vt:lpstr>Poor Richard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E4-U6-L1-JESS</dc:title>
  <dc:creator>JESSICA</dc:creator>
  <cp:lastModifiedBy>Windows User</cp:lastModifiedBy>
  <cp:revision>251</cp:revision>
  <dcterms:created xsi:type="dcterms:W3CDTF">2012-02-21T22:04:44Z</dcterms:created>
  <dcterms:modified xsi:type="dcterms:W3CDTF">2022-01-16T17:34:18Z</dcterms:modified>
</cp:coreProperties>
</file>