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57" r:id="rId2"/>
    <p:sldId id="256" r:id="rId3"/>
    <p:sldId id="258" r:id="rId4"/>
    <p:sldId id="262" r:id="rId5"/>
    <p:sldId id="348" r:id="rId6"/>
    <p:sldId id="261" r:id="rId7"/>
    <p:sldId id="264" r:id="rId8"/>
    <p:sldId id="266" r:id="rId9"/>
    <p:sldId id="272" r:id="rId10"/>
    <p:sldId id="271" r:id="rId11"/>
    <p:sldId id="270" r:id="rId12"/>
    <p:sldId id="269" r:id="rId13"/>
    <p:sldId id="268" r:id="rId14"/>
    <p:sldId id="280" r:id="rId15"/>
    <p:sldId id="295" r:id="rId16"/>
    <p:sldId id="279" r:id="rId17"/>
    <p:sldId id="275" r:id="rId18"/>
    <p:sldId id="276" r:id="rId19"/>
    <p:sldId id="281" r:id="rId20"/>
    <p:sldId id="282" r:id="rId21"/>
    <p:sldId id="296" r:id="rId22"/>
    <p:sldId id="297" r:id="rId23"/>
    <p:sldId id="287" r:id="rId24"/>
    <p:sldId id="289" r:id="rId25"/>
    <p:sldId id="290" r:id="rId26"/>
    <p:sldId id="320" r:id="rId27"/>
    <p:sldId id="301" r:id="rId28"/>
    <p:sldId id="300" r:id="rId29"/>
    <p:sldId id="304" r:id="rId30"/>
    <p:sldId id="305" r:id="rId31"/>
    <p:sldId id="306" r:id="rId32"/>
    <p:sldId id="299" r:id="rId33"/>
    <p:sldId id="294" r:id="rId34"/>
    <p:sldId id="342" r:id="rId35"/>
    <p:sldId id="310" r:id="rId36"/>
    <p:sldId id="338" r:id="rId37"/>
    <p:sldId id="339" r:id="rId38"/>
    <p:sldId id="340" r:id="rId39"/>
    <p:sldId id="344" r:id="rId40"/>
    <p:sldId id="312" r:id="rId41"/>
    <p:sldId id="315" r:id="rId42"/>
    <p:sldId id="321" r:id="rId43"/>
    <p:sldId id="322" r:id="rId44"/>
    <p:sldId id="323" r:id="rId45"/>
    <p:sldId id="328" r:id="rId46"/>
    <p:sldId id="327" r:id="rId47"/>
    <p:sldId id="326" r:id="rId48"/>
    <p:sldId id="325" r:id="rId49"/>
    <p:sldId id="324" r:id="rId50"/>
    <p:sldId id="329" r:id="rId51"/>
    <p:sldId id="345" r:id="rId52"/>
    <p:sldId id="346" r:id="rId53"/>
    <p:sldId id="332" r:id="rId54"/>
    <p:sldId id="333" r:id="rId55"/>
    <p:sldId id="334" r:id="rId56"/>
    <p:sldId id="349" r:id="rId57"/>
    <p:sldId id="347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20000" autoAdjust="0"/>
    <p:restoredTop sz="95133" autoAdjust="0"/>
  </p:normalViewPr>
  <p:slideViewPr>
    <p:cSldViewPr snapToGrid="0">
      <p:cViewPr varScale="1">
        <p:scale>
          <a:sx n="69" d="100"/>
          <a:sy n="69" d="100"/>
        </p:scale>
        <p:origin x="-576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7AA6DC-CF9E-437F-BD11-B7715F19F1B2}" type="datetimeFigureOut">
              <a:rPr lang="en-US" smtClean="0"/>
              <a:pPr/>
              <a:t>11/1/2021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CBFAEE-FD5A-4CFB-9162-EE9E338541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6332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B0F13-FA74-4EA9-8892-FB9DAA63AC03}" type="datetimeFigureOut">
              <a:rPr lang="en-US" smtClean="0"/>
              <a:pPr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410F3-AF7B-4A16-9213-2A7D242311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51472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B0F13-FA74-4EA9-8892-FB9DAA63AC03}" type="datetimeFigureOut">
              <a:rPr lang="en-US" smtClean="0"/>
              <a:pPr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410F3-AF7B-4A16-9213-2A7D242311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36123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B0F13-FA74-4EA9-8892-FB9DAA63AC03}" type="datetimeFigureOut">
              <a:rPr lang="en-US" smtClean="0"/>
              <a:pPr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410F3-AF7B-4A16-9213-2A7D242311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00813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B0F13-FA74-4EA9-8892-FB9DAA63AC03}" type="datetimeFigureOut">
              <a:rPr lang="en-US" smtClean="0"/>
              <a:pPr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410F3-AF7B-4A16-9213-2A7D242311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38399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B0F13-FA74-4EA9-8892-FB9DAA63AC03}" type="datetimeFigureOut">
              <a:rPr lang="en-US" smtClean="0"/>
              <a:pPr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410F3-AF7B-4A16-9213-2A7D242311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92980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B0F13-FA74-4EA9-8892-FB9DAA63AC03}" type="datetimeFigureOut">
              <a:rPr lang="en-US" smtClean="0"/>
              <a:pPr/>
              <a:t>11/1/2021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410F3-AF7B-4A16-9213-2A7D242311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42509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B0F13-FA74-4EA9-8892-FB9DAA63AC03}" type="datetimeFigureOut">
              <a:rPr lang="en-US" smtClean="0"/>
              <a:pPr/>
              <a:t>11/1/2021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410F3-AF7B-4A16-9213-2A7D242311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21205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B0F13-FA74-4EA9-8892-FB9DAA63AC03}" type="datetimeFigureOut">
              <a:rPr lang="en-US" smtClean="0"/>
              <a:pPr/>
              <a:t>11/1/2021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410F3-AF7B-4A16-9213-2A7D242311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95859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B0F13-FA74-4EA9-8892-FB9DAA63AC03}" type="datetimeFigureOut">
              <a:rPr lang="en-US" smtClean="0"/>
              <a:pPr/>
              <a:t>11/1/2021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410F3-AF7B-4A16-9213-2A7D242311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38499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B0F13-FA74-4EA9-8892-FB9DAA63AC03}" type="datetimeFigureOut">
              <a:rPr lang="en-US" smtClean="0"/>
              <a:pPr/>
              <a:t>11/1/2021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410F3-AF7B-4A16-9213-2A7D242311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6384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B0F13-FA74-4EA9-8892-FB9DAA63AC03}" type="datetimeFigureOut">
              <a:rPr lang="en-US" smtClean="0"/>
              <a:pPr/>
              <a:t>11/1/2021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410F3-AF7B-4A16-9213-2A7D242311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16757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9B0F13-FA74-4EA9-8892-FB9DAA63AC03}" type="datetimeFigureOut">
              <a:rPr lang="en-US" smtClean="0"/>
              <a:pPr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410F3-AF7B-4A16-9213-2A7D242311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44556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4.wav"/><Relationship Id="rId7" Type="http://schemas.openxmlformats.org/officeDocument/2006/relationships/image" Target="../media/image1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8.jpeg"/><Relationship Id="rId10" Type="http://schemas.openxmlformats.org/officeDocument/2006/relationships/image" Target="../media/image14.jpeg"/><Relationship Id="rId4" Type="http://schemas.openxmlformats.org/officeDocument/2006/relationships/audio" Target="../media/audio5.wav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4.wav"/><Relationship Id="rId7" Type="http://schemas.openxmlformats.org/officeDocument/2006/relationships/image" Target="../media/image1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8.jpeg"/><Relationship Id="rId10" Type="http://schemas.openxmlformats.org/officeDocument/2006/relationships/image" Target="../media/image15.jpeg"/><Relationship Id="rId4" Type="http://schemas.openxmlformats.org/officeDocument/2006/relationships/audio" Target="../media/audio5.wav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4.wav"/><Relationship Id="rId7" Type="http://schemas.openxmlformats.org/officeDocument/2006/relationships/image" Target="../media/image1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8.jpeg"/><Relationship Id="rId10" Type="http://schemas.openxmlformats.org/officeDocument/2006/relationships/image" Target="../media/image16.jpeg"/><Relationship Id="rId4" Type="http://schemas.openxmlformats.org/officeDocument/2006/relationships/audio" Target="../media/audio5.wav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4.wav"/><Relationship Id="rId7" Type="http://schemas.openxmlformats.org/officeDocument/2006/relationships/image" Target="../media/image1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8.jpeg"/><Relationship Id="rId10" Type="http://schemas.openxmlformats.org/officeDocument/2006/relationships/image" Target="../media/image17.jpeg"/><Relationship Id="rId4" Type="http://schemas.openxmlformats.org/officeDocument/2006/relationships/audio" Target="../media/audio5.wav"/><Relationship Id="rId9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4.wav"/><Relationship Id="rId7" Type="http://schemas.openxmlformats.org/officeDocument/2006/relationships/image" Target="../media/image1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8.jpeg"/><Relationship Id="rId10" Type="http://schemas.openxmlformats.org/officeDocument/2006/relationships/image" Target="../media/image18.jpeg"/><Relationship Id="rId4" Type="http://schemas.openxmlformats.org/officeDocument/2006/relationships/audio" Target="../media/audio5.wav"/><Relationship Id="rId9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20.png"/><Relationship Id="rId4" Type="http://schemas.microsoft.com/office/2007/relationships/media" Target="../media/media1.mp3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media" Target="../media/media1.mp3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24.jpeg"/><Relationship Id="rId4" Type="http://schemas.openxmlformats.org/officeDocument/2006/relationships/image" Target="../media/image21.jpeg"/><Relationship Id="rId9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media" Target="../media/media3.mp3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20.png"/><Relationship Id="rId4" Type="http://schemas.microsoft.com/office/2007/relationships/media" Target="../media/media2.mp3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microsoft.com/office/2007/relationships/media" Target="../media/media4.mp3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20.png"/><Relationship Id="rId4" Type="http://schemas.microsoft.com/office/2007/relationships/media" Target="../media/media5.mp3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20.png"/><Relationship Id="rId4" Type="http://schemas.microsoft.com/office/2007/relationships/media" Target="../media/media6.mp3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microsoft.com/office/2007/relationships/media" Target="../media/media7.mp3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media" Target="../media/media8.mp3"/><Relationship Id="rId13" Type="http://schemas.openxmlformats.org/officeDocument/2006/relationships/image" Target="../media/image54.png"/><Relationship Id="rId3" Type="http://schemas.openxmlformats.org/officeDocument/2006/relationships/image" Target="../media/image46.png"/><Relationship Id="rId7" Type="http://schemas.openxmlformats.org/officeDocument/2006/relationships/image" Target="../media/image52.png"/><Relationship Id="rId12" Type="http://schemas.openxmlformats.org/officeDocument/2006/relationships/image" Target="../media/image53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51.png"/><Relationship Id="rId11" Type="http://schemas.microsoft.com/office/2007/relationships/media" Target="../media/media10.mp3"/><Relationship Id="rId5" Type="http://schemas.openxmlformats.org/officeDocument/2006/relationships/image" Target="../media/image50.png"/><Relationship Id="rId10" Type="http://schemas.microsoft.com/office/2007/relationships/media" Target="../media/media9.mp3"/><Relationship Id="rId4" Type="http://schemas.openxmlformats.org/officeDocument/2006/relationships/image" Target="../media/image49.png"/><Relationship Id="rId9" Type="http://schemas.openxmlformats.org/officeDocument/2006/relationships/image" Target="../media/image20.png"/><Relationship Id="rId14" Type="http://schemas.openxmlformats.org/officeDocument/2006/relationships/image" Target="../media/image21.jpeg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media" Target="../media/media8.mp3"/><Relationship Id="rId13" Type="http://schemas.openxmlformats.org/officeDocument/2006/relationships/image" Target="../media/image54.png"/><Relationship Id="rId3" Type="http://schemas.openxmlformats.org/officeDocument/2006/relationships/image" Target="../media/image46.png"/><Relationship Id="rId7" Type="http://schemas.openxmlformats.org/officeDocument/2006/relationships/image" Target="../media/image52.png"/><Relationship Id="rId12" Type="http://schemas.openxmlformats.org/officeDocument/2006/relationships/image" Target="../media/image53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51.png"/><Relationship Id="rId11" Type="http://schemas.microsoft.com/office/2007/relationships/media" Target="../media/media10.mp3"/><Relationship Id="rId5" Type="http://schemas.openxmlformats.org/officeDocument/2006/relationships/image" Target="../media/image50.png"/><Relationship Id="rId10" Type="http://schemas.microsoft.com/office/2007/relationships/media" Target="../media/media9.mp3"/><Relationship Id="rId4" Type="http://schemas.openxmlformats.org/officeDocument/2006/relationships/image" Target="../media/image49.png"/><Relationship Id="rId9" Type="http://schemas.openxmlformats.org/officeDocument/2006/relationships/image" Target="../media/image20.png"/><Relationship Id="rId14" Type="http://schemas.openxmlformats.org/officeDocument/2006/relationships/image" Target="../media/image33.jpeg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media" Target="../media/media8.mp3"/><Relationship Id="rId13" Type="http://schemas.openxmlformats.org/officeDocument/2006/relationships/image" Target="../media/image54.png"/><Relationship Id="rId3" Type="http://schemas.openxmlformats.org/officeDocument/2006/relationships/image" Target="../media/image46.png"/><Relationship Id="rId7" Type="http://schemas.openxmlformats.org/officeDocument/2006/relationships/image" Target="../media/image52.png"/><Relationship Id="rId12" Type="http://schemas.openxmlformats.org/officeDocument/2006/relationships/image" Target="../media/image53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51.png"/><Relationship Id="rId11" Type="http://schemas.microsoft.com/office/2007/relationships/media" Target="../media/media10.mp3"/><Relationship Id="rId5" Type="http://schemas.openxmlformats.org/officeDocument/2006/relationships/image" Target="../media/image50.png"/><Relationship Id="rId10" Type="http://schemas.microsoft.com/office/2007/relationships/media" Target="../media/media9.mp3"/><Relationship Id="rId4" Type="http://schemas.openxmlformats.org/officeDocument/2006/relationships/image" Target="../media/image49.png"/><Relationship Id="rId9" Type="http://schemas.openxmlformats.org/officeDocument/2006/relationships/image" Target="../media/image20.png"/><Relationship Id="rId14" Type="http://schemas.openxmlformats.org/officeDocument/2006/relationships/image" Target="../media/image24.jpeg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media" Target="../media/media8.mp3"/><Relationship Id="rId13" Type="http://schemas.openxmlformats.org/officeDocument/2006/relationships/image" Target="../media/image54.png"/><Relationship Id="rId3" Type="http://schemas.openxmlformats.org/officeDocument/2006/relationships/image" Target="../media/image46.png"/><Relationship Id="rId7" Type="http://schemas.openxmlformats.org/officeDocument/2006/relationships/image" Target="../media/image52.png"/><Relationship Id="rId12" Type="http://schemas.openxmlformats.org/officeDocument/2006/relationships/image" Target="../media/image53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51.png"/><Relationship Id="rId11" Type="http://schemas.microsoft.com/office/2007/relationships/media" Target="../media/media10.mp3"/><Relationship Id="rId5" Type="http://schemas.openxmlformats.org/officeDocument/2006/relationships/image" Target="../media/image50.png"/><Relationship Id="rId10" Type="http://schemas.microsoft.com/office/2007/relationships/media" Target="../media/media9.mp3"/><Relationship Id="rId4" Type="http://schemas.openxmlformats.org/officeDocument/2006/relationships/image" Target="../media/image49.png"/><Relationship Id="rId9" Type="http://schemas.openxmlformats.org/officeDocument/2006/relationships/image" Target="../media/image20.pn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media" Target="../media/media8.mp3"/><Relationship Id="rId13" Type="http://schemas.openxmlformats.org/officeDocument/2006/relationships/image" Target="../media/image54.png"/><Relationship Id="rId3" Type="http://schemas.openxmlformats.org/officeDocument/2006/relationships/image" Target="../media/image46.png"/><Relationship Id="rId7" Type="http://schemas.openxmlformats.org/officeDocument/2006/relationships/image" Target="../media/image52.png"/><Relationship Id="rId12" Type="http://schemas.openxmlformats.org/officeDocument/2006/relationships/image" Target="../media/image53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51.png"/><Relationship Id="rId11" Type="http://schemas.microsoft.com/office/2007/relationships/media" Target="../media/media10.mp3"/><Relationship Id="rId5" Type="http://schemas.openxmlformats.org/officeDocument/2006/relationships/image" Target="../media/image50.png"/><Relationship Id="rId10" Type="http://schemas.microsoft.com/office/2007/relationships/media" Target="../media/media9.mp3"/><Relationship Id="rId4" Type="http://schemas.openxmlformats.org/officeDocument/2006/relationships/image" Target="../media/image49.png"/><Relationship Id="rId9" Type="http://schemas.openxmlformats.org/officeDocument/2006/relationships/image" Target="../media/image20.png"/><Relationship Id="rId14" Type="http://schemas.openxmlformats.org/officeDocument/2006/relationships/image" Target="../media/image55.png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media" Target="../media/media8.mp3"/><Relationship Id="rId13" Type="http://schemas.openxmlformats.org/officeDocument/2006/relationships/image" Target="../media/image54.png"/><Relationship Id="rId3" Type="http://schemas.openxmlformats.org/officeDocument/2006/relationships/image" Target="../media/image46.png"/><Relationship Id="rId7" Type="http://schemas.openxmlformats.org/officeDocument/2006/relationships/image" Target="../media/image52.png"/><Relationship Id="rId12" Type="http://schemas.openxmlformats.org/officeDocument/2006/relationships/image" Target="../media/image53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51.png"/><Relationship Id="rId11" Type="http://schemas.microsoft.com/office/2007/relationships/media" Target="../media/media10.mp3"/><Relationship Id="rId5" Type="http://schemas.openxmlformats.org/officeDocument/2006/relationships/image" Target="../media/image50.png"/><Relationship Id="rId10" Type="http://schemas.microsoft.com/office/2007/relationships/media" Target="../media/media9.mp3"/><Relationship Id="rId4" Type="http://schemas.openxmlformats.org/officeDocument/2006/relationships/image" Target="../media/image49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20.png"/><Relationship Id="rId4" Type="http://schemas.microsoft.com/office/2007/relationships/media" Target="../media/media11.mp3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20.png"/><Relationship Id="rId4" Type="http://schemas.microsoft.com/office/2007/relationships/media" Target="../media/media11.mp3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20.png"/><Relationship Id="rId4" Type="http://schemas.microsoft.com/office/2007/relationships/media" Target="../media/media12.mp3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4.wav"/><Relationship Id="rId7" Type="http://schemas.openxmlformats.org/officeDocument/2006/relationships/image" Target="../media/image1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audio" Target="../media/audio5.wav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4.wav"/><Relationship Id="rId7" Type="http://schemas.openxmlformats.org/officeDocument/2006/relationships/image" Target="../media/image1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8.jpeg"/><Relationship Id="rId4" Type="http://schemas.openxmlformats.org/officeDocument/2006/relationships/audio" Target="../media/audio5.wav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242" t="10909" r="19742" b="21658"/>
          <a:stretch/>
        </p:blipFill>
        <p:spPr>
          <a:xfrm>
            <a:off x="1370270" y="656037"/>
            <a:ext cx="9577988" cy="5123931"/>
          </a:xfrm>
          <a:prstGeom prst="rect">
            <a:avLst/>
          </a:prstGeom>
        </p:spPr>
      </p:pic>
      <p:pic>
        <p:nvPicPr>
          <p:cNvPr id="3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7149" r="90026" b="48260"/>
          <a:stretch/>
        </p:blipFill>
        <p:spPr>
          <a:xfrm>
            <a:off x="154212" y="4281106"/>
            <a:ext cx="1216058" cy="1498862"/>
          </a:xfrm>
          <a:prstGeom prst="rect">
            <a:avLst/>
          </a:prstGeom>
        </p:spPr>
      </p:pic>
      <p:pic>
        <p:nvPicPr>
          <p:cNvPr id="4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1340" t="72928"/>
          <a:stretch/>
        </p:blipFill>
        <p:spPr>
          <a:xfrm>
            <a:off x="6259398" y="5207954"/>
            <a:ext cx="5932602" cy="1650046"/>
          </a:xfrm>
          <a:prstGeom prst="rect">
            <a:avLst/>
          </a:prstGeom>
        </p:spPr>
      </p:pic>
      <p:pic>
        <p:nvPicPr>
          <p:cNvPr id="5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716" t="57926" r="83686" b="18256"/>
          <a:stretch/>
        </p:blipFill>
        <p:spPr>
          <a:xfrm>
            <a:off x="2175054" y="5307113"/>
            <a:ext cx="1414021" cy="1451728"/>
          </a:xfrm>
          <a:prstGeom prst="rect">
            <a:avLst/>
          </a:prstGeom>
        </p:spPr>
      </p:pic>
      <p:pic>
        <p:nvPicPr>
          <p:cNvPr id="6" name="图片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9356" t="20344" r="22139" b="62489"/>
          <a:stretch/>
        </p:blipFill>
        <p:spPr>
          <a:xfrm>
            <a:off x="9794077" y="1221755"/>
            <a:ext cx="1036950" cy="1046376"/>
          </a:xfrm>
          <a:prstGeom prst="rect">
            <a:avLst/>
          </a:prstGeom>
        </p:spPr>
      </p:pic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732358" y="2342386"/>
            <a:ext cx="11054080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zh-CN" sz="6600" b="1" kern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谭黑简体" panose="02000000000000000000" pitchFamily="2" charset="-122"/>
                <a:ea typeface="方正粗谭黑简体" panose="02000000000000000000" pitchFamily="2" charset="-122"/>
                <a:cs typeface="+mn-ea"/>
                <a:sym typeface="Arial" panose="020B0604020202020204" pitchFamily="34" charset="0"/>
              </a:rPr>
              <a:t>English 4</a:t>
            </a:r>
          </a:p>
          <a:p>
            <a:pPr algn="ctr" eaLnBrk="1" hangingPunct="1">
              <a:lnSpc>
                <a:spcPct val="130000"/>
              </a:lnSpc>
            </a:pPr>
            <a:r>
              <a:rPr lang="en-US" altLang="zh-CN" sz="5400" b="1" kern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谭黑简体" panose="02000000000000000000" pitchFamily="2" charset="-122"/>
                <a:ea typeface="方正粗谭黑简体" panose="02000000000000000000" pitchFamily="2" charset="-122"/>
                <a:cs typeface="+mn-ea"/>
                <a:sym typeface="Arial" panose="020B0604020202020204" pitchFamily="34" charset="0"/>
              </a:rPr>
              <a:t>Unit 5</a:t>
            </a:r>
            <a:r>
              <a:rPr lang="en-US" altLang="zh-CN" sz="2000" b="1" kern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谭黑简体" panose="02000000000000000000" pitchFamily="2" charset="-122"/>
                <a:ea typeface="方正粗谭黑简体" panose="02000000000000000000" pitchFamily="2" charset="-122"/>
                <a:cs typeface="+mn-ea"/>
                <a:sym typeface="Arial" panose="020B0604020202020204" pitchFamily="34" charset="0"/>
              </a:rPr>
              <a:t>_</a:t>
            </a:r>
            <a:r>
              <a:rPr lang="en-US" altLang="zh-CN" sz="5400" b="1" kern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谭黑简体" panose="02000000000000000000" pitchFamily="2" charset="-122"/>
                <a:ea typeface="方正粗谭黑简体" panose="02000000000000000000" pitchFamily="2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2800" b="1" kern="2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谭黑简体" panose="02000000000000000000" pitchFamily="2" charset="-122"/>
                <a:ea typeface="方正粗谭黑简体" panose="02000000000000000000" pitchFamily="2" charset="-122"/>
                <a:cs typeface="+mn-ea"/>
                <a:sym typeface="Arial" panose="020B0604020202020204" pitchFamily="34" charset="0"/>
              </a:rPr>
              <a:t>Teacher : </a:t>
            </a:r>
            <a:r>
              <a:rPr lang="en-US" altLang="zh-CN" sz="2800" b="1" kern="200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谭黑简体" panose="02000000000000000000" pitchFamily="2" charset="-122"/>
                <a:ea typeface="方正粗谭黑简体" panose="02000000000000000000" pitchFamily="2" charset="-122"/>
                <a:cs typeface="+mn-ea"/>
                <a:sym typeface="Arial" panose="020B0604020202020204" pitchFamily="34" charset="0"/>
              </a:rPr>
              <a:t>HauLe</a:t>
            </a:r>
            <a:endParaRPr lang="zh-CN" altLang="en-US" sz="2800" b="1" kern="20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粗谭黑简体" panose="02000000000000000000" pitchFamily="2" charset="-122"/>
              <a:ea typeface="方正粗谭黑简体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310666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1265"/>
    </mc:Choice>
    <mc:Fallback>
      <p:transition spd="slow" advTm="1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2963" y="-474167"/>
            <a:ext cx="13258801" cy="7562095"/>
          </a:xfrm>
          <a:prstGeom prst="rect">
            <a:avLst/>
          </a:prstGeom>
        </p:spPr>
      </p:pic>
      <p:sp>
        <p:nvSpPr>
          <p:cNvPr id="7" name="QMsPham"/>
          <p:cNvSpPr/>
          <p:nvPr/>
        </p:nvSpPr>
        <p:spPr>
          <a:xfrm>
            <a:off x="1059013" y="-474166"/>
            <a:ext cx="9283383" cy="393547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Do homework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Go to school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Help my mother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 cstate="print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 cstate="print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/>
          <a:srcRect b="19775"/>
          <a:stretch/>
        </p:blipFill>
        <p:spPr>
          <a:xfrm>
            <a:off x="4171351" y="3318314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963" y="1982845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9749553" y="7137125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MsPham">
            <a:extLst>
              <a:ext uri="{FF2B5EF4-FFF2-40B4-BE49-F238E27FC236}">
                <a16:creationId xmlns=""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6294423" y="339402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6" name="MsPham">
            <a:extLst>
              <a:ext uri="{FF2B5EF4-FFF2-40B4-BE49-F238E27FC236}">
                <a16:creationId xmlns=""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21536" y="417195"/>
            <a:ext cx="2773378" cy="28289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952" y="-56562"/>
            <a:ext cx="6469819" cy="33748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05225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2963" y="-474167"/>
            <a:ext cx="13258801" cy="7562095"/>
          </a:xfrm>
          <a:prstGeom prst="rect">
            <a:avLst/>
          </a:prstGeom>
        </p:spPr>
      </p:pic>
      <p:sp>
        <p:nvSpPr>
          <p:cNvPr id="7" name="QMsPham"/>
          <p:cNvSpPr/>
          <p:nvPr/>
        </p:nvSpPr>
        <p:spPr>
          <a:xfrm>
            <a:off x="1059013" y="-474166"/>
            <a:ext cx="9283383" cy="393547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Visit my friends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9" name="2MsPham"/>
          <p:cNvSpPr/>
          <p:nvPr/>
        </p:nvSpPr>
        <p:spPr>
          <a:xfrm>
            <a:off x="7679677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Go to the zoo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0" name="3MsPham"/>
          <p:cNvSpPr/>
          <p:nvPr/>
        </p:nvSpPr>
        <p:spPr>
          <a:xfrm>
            <a:off x="4088194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Visit my grandparents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 cstate="print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 cstate="print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/>
          <a:srcRect b="19775"/>
          <a:stretch/>
        </p:blipFill>
        <p:spPr>
          <a:xfrm>
            <a:off x="4171351" y="3318314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963" y="1982845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9749553" y="7137125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MsPham">
            <a:extLst>
              <a:ext uri="{FF2B5EF4-FFF2-40B4-BE49-F238E27FC236}">
                <a16:creationId xmlns=""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6294423" y="339402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6" name="MsPham">
            <a:extLst>
              <a:ext uri="{FF2B5EF4-FFF2-40B4-BE49-F238E27FC236}">
                <a16:creationId xmlns=""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21536" y="417195"/>
            <a:ext cx="2773378" cy="28289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819" y="119913"/>
            <a:ext cx="5134599" cy="267219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9570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2963" y="-474167"/>
            <a:ext cx="13258801" cy="7562095"/>
          </a:xfrm>
          <a:prstGeom prst="rect">
            <a:avLst/>
          </a:prstGeom>
        </p:spPr>
      </p:pic>
      <p:sp>
        <p:nvSpPr>
          <p:cNvPr id="7" name="QMsPham"/>
          <p:cNvSpPr/>
          <p:nvPr/>
        </p:nvSpPr>
        <p:spPr>
          <a:xfrm>
            <a:off x="1144745" y="-260405"/>
            <a:ext cx="9283383" cy="393547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Morning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Evening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At night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 cstate="print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 cstate="print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/>
          <a:srcRect b="19775"/>
          <a:stretch/>
        </p:blipFill>
        <p:spPr>
          <a:xfrm>
            <a:off x="4171351" y="3318314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963" y="1982845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9749553" y="7137125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MsPham">
            <a:extLst>
              <a:ext uri="{FF2B5EF4-FFF2-40B4-BE49-F238E27FC236}">
                <a16:creationId xmlns=""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6294423" y="339402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6" name="MsPham">
            <a:extLst>
              <a:ext uri="{FF2B5EF4-FFF2-40B4-BE49-F238E27FC236}">
                <a16:creationId xmlns=""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21536" y="417195"/>
            <a:ext cx="2773378" cy="28289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721" y="-94540"/>
            <a:ext cx="6147392" cy="33406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68197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2963" y="-474167"/>
            <a:ext cx="13258801" cy="7562095"/>
          </a:xfrm>
          <a:prstGeom prst="rect">
            <a:avLst/>
          </a:prstGeom>
        </p:spPr>
      </p:pic>
      <p:sp>
        <p:nvSpPr>
          <p:cNvPr id="7" name="QMsPham"/>
          <p:cNvSpPr/>
          <p:nvPr/>
        </p:nvSpPr>
        <p:spPr>
          <a:xfrm>
            <a:off x="1059013" y="-474166"/>
            <a:ext cx="9283383" cy="393547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Goodbye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See you later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Nice to meet you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 cstate="print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 cstate="print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/>
          <a:srcRect b="19775"/>
          <a:stretch/>
        </p:blipFill>
        <p:spPr>
          <a:xfrm>
            <a:off x="4171351" y="3318314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963" y="1982845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9749553" y="7137125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MsPham">
            <a:extLst>
              <a:ext uri="{FF2B5EF4-FFF2-40B4-BE49-F238E27FC236}">
                <a16:creationId xmlns=""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6294423" y="339402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6" name="MsPham">
            <a:extLst>
              <a:ext uri="{FF2B5EF4-FFF2-40B4-BE49-F238E27FC236}">
                <a16:creationId xmlns=""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21536" y="417195"/>
            <a:ext cx="2773378" cy="28289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796" y="-144101"/>
            <a:ext cx="7086600" cy="324326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0531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2963" y="-474167"/>
            <a:ext cx="13258801" cy="7562095"/>
          </a:xfrm>
          <a:prstGeom prst="rect">
            <a:avLst/>
          </a:prstGeom>
        </p:spPr>
      </p:pic>
      <p:sp>
        <p:nvSpPr>
          <p:cNvPr id="7" name="QMsPham"/>
          <p:cNvSpPr/>
          <p:nvPr/>
        </p:nvSpPr>
        <p:spPr>
          <a:xfrm>
            <a:off x="1142148" y="-217239"/>
            <a:ext cx="9283383" cy="393547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8" name="1MsPham"/>
          <p:cNvSpPr/>
          <p:nvPr/>
        </p:nvSpPr>
        <p:spPr>
          <a:xfrm>
            <a:off x="8225300" y="4764517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Morning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9" name="2MsPham"/>
          <p:cNvSpPr/>
          <p:nvPr/>
        </p:nvSpPr>
        <p:spPr>
          <a:xfrm>
            <a:off x="306380" y="4782774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Evening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0" name="3MsPham"/>
          <p:cNvSpPr/>
          <p:nvPr/>
        </p:nvSpPr>
        <p:spPr>
          <a:xfrm>
            <a:off x="4357510" y="4859096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Afternoon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 cstate="print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 cstate="print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/>
          <a:srcRect b="19775"/>
          <a:stretch/>
        </p:blipFill>
        <p:spPr>
          <a:xfrm>
            <a:off x="4171351" y="3318314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963" y="1982845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9749553" y="7137125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MsPham">
            <a:extLst>
              <a:ext uri="{FF2B5EF4-FFF2-40B4-BE49-F238E27FC236}">
                <a16:creationId xmlns=""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6294423" y="339402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6" name="MsPham">
            <a:extLst>
              <a:ext uri="{FF2B5EF4-FFF2-40B4-BE49-F238E27FC236}">
                <a16:creationId xmlns=""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21536" y="417195"/>
            <a:ext cx="2773378" cy="28289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575" y="100014"/>
            <a:ext cx="6182238" cy="32183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4561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2192001" cy="6916434"/>
          </a:xfrm>
          <a:prstGeom prst="rect">
            <a:avLst/>
          </a:prstGeom>
        </p:spPr>
      </p:pic>
      <p:pic>
        <p:nvPicPr>
          <p:cNvPr id="3" name="5-track-35_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7400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6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Vocabulary :</a:t>
            </a:r>
            <a:endParaRPr lang="en-US" sz="660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55112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9337" y="3034505"/>
            <a:ext cx="5767387" cy="1325563"/>
          </a:xfrm>
        </p:spPr>
        <p:txBody>
          <a:bodyPr>
            <a:normAutofit/>
          </a:bodyPr>
          <a:lstStyle/>
          <a:p>
            <a:r>
              <a:rPr lang="en-US" sz="6600" b="1" dirty="0" smtClean="0">
                <a:solidFill>
                  <a:schemeClr val="accent1">
                    <a:lumMod val="50000"/>
                  </a:schemeClr>
                </a:solidFill>
              </a:rPr>
              <a:t>Skip : </a:t>
            </a:r>
            <a:r>
              <a:rPr lang="en-US" sz="6600" b="1" dirty="0" err="1" smtClean="0">
                <a:solidFill>
                  <a:schemeClr val="accent1">
                    <a:lumMod val="50000"/>
                  </a:schemeClr>
                </a:solidFill>
              </a:rPr>
              <a:t>Nhảy</a:t>
            </a:r>
            <a:endParaRPr lang="en-US" sz="6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05" y="1038848"/>
            <a:ext cx="5061666" cy="5316876"/>
          </a:xfrm>
        </p:spPr>
      </p:pic>
    </p:spTree>
    <p:extLst>
      <p:ext uri="{BB962C8B-B14F-4D97-AF65-F5344CB8AC3E}">
        <p14:creationId xmlns="" xmlns:p14="http://schemas.microsoft.com/office/powerpoint/2010/main" val="1934527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2262" y="2508250"/>
            <a:ext cx="4610100" cy="1325563"/>
          </a:xfrm>
        </p:spPr>
        <p:txBody>
          <a:bodyPr>
            <a:normAutofit fontScale="90000"/>
          </a:bodyPr>
          <a:lstStyle/>
          <a:p>
            <a:r>
              <a:rPr lang="en-US" sz="7200" b="1" dirty="0" smtClean="0">
                <a:solidFill>
                  <a:schemeClr val="accent1">
                    <a:lumMod val="50000"/>
                  </a:schemeClr>
                </a:solidFill>
              </a:rPr>
              <a:t>Skate : </a:t>
            </a:r>
            <a:r>
              <a:rPr lang="en-US" sz="7200" b="1" dirty="0" err="1" smtClean="0">
                <a:solidFill>
                  <a:schemeClr val="accent1">
                    <a:lumMod val="50000"/>
                  </a:schemeClr>
                </a:solidFill>
              </a:rPr>
              <a:t>Trượt</a:t>
            </a:r>
            <a:endParaRPr lang="en-US" sz="7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65" y="427945"/>
            <a:ext cx="5907541" cy="5907541"/>
          </a:xfrm>
        </p:spPr>
      </p:pic>
    </p:spTree>
    <p:extLst>
      <p:ext uri="{BB962C8B-B14F-4D97-AF65-F5344CB8AC3E}">
        <p14:creationId xmlns="" xmlns:p14="http://schemas.microsoft.com/office/powerpoint/2010/main" val="282699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b="1" dirty="0" smtClean="0">
                <a:solidFill>
                  <a:schemeClr val="accent1">
                    <a:lumMod val="50000"/>
                  </a:schemeClr>
                </a:solidFill>
              </a:rPr>
              <a:t>Cook : </a:t>
            </a:r>
            <a:r>
              <a:rPr lang="en-US" sz="8800" b="1" dirty="0" err="1" smtClean="0">
                <a:solidFill>
                  <a:schemeClr val="accent1">
                    <a:lumMod val="50000"/>
                  </a:schemeClr>
                </a:solidFill>
              </a:rPr>
              <a:t>Nấu</a:t>
            </a:r>
            <a:r>
              <a:rPr lang="en-US" sz="8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8800" b="1" dirty="0" err="1" smtClean="0">
                <a:solidFill>
                  <a:schemeClr val="accent1">
                    <a:lumMod val="50000"/>
                  </a:schemeClr>
                </a:solidFill>
              </a:rPr>
              <a:t>ăn</a:t>
            </a:r>
            <a:endParaRPr lang="en-US" sz="8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3213"/>
            <a:ext cx="8120418" cy="4914787"/>
          </a:xfrm>
        </p:spPr>
      </p:pic>
    </p:spTree>
    <p:extLst>
      <p:ext uri="{BB962C8B-B14F-4D97-AF65-F5344CB8AC3E}">
        <p14:creationId xmlns="" xmlns:p14="http://schemas.microsoft.com/office/powerpoint/2010/main" val="402781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080655" y="2316163"/>
            <a:ext cx="1048591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Welcome my class !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994088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b="1" dirty="0" smtClean="0">
                <a:solidFill>
                  <a:schemeClr val="accent1">
                    <a:lumMod val="50000"/>
                  </a:schemeClr>
                </a:solidFill>
              </a:rPr>
              <a:t>Swim : </a:t>
            </a:r>
            <a:r>
              <a:rPr lang="en-US" sz="7200" b="1" dirty="0" err="1" smtClean="0">
                <a:solidFill>
                  <a:schemeClr val="accent1">
                    <a:lumMod val="50000"/>
                  </a:schemeClr>
                </a:solidFill>
              </a:rPr>
              <a:t>Bơi</a:t>
            </a:r>
            <a:endParaRPr lang="en-US" sz="7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57" y="2111830"/>
            <a:ext cx="9905999" cy="4746170"/>
          </a:xfrm>
        </p:spPr>
      </p:pic>
    </p:spTree>
    <p:extLst>
      <p:ext uri="{BB962C8B-B14F-4D97-AF65-F5344CB8AC3E}">
        <p14:creationId xmlns="" xmlns:p14="http://schemas.microsoft.com/office/powerpoint/2010/main" val="938763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7315201" y="3628145"/>
            <a:ext cx="3763433" cy="102312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B050"/>
                </a:solidFill>
              </a:rPr>
              <a:t>Skip, Skate, cook, swim…..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160020" y="361717"/>
            <a:ext cx="10304781" cy="1377700"/>
          </a:xfrm>
          <a:prstGeom prst="wedgeRoundRectCallout">
            <a:avLst>
              <a:gd name="adj1" fmla="val -38790"/>
              <a:gd name="adj2" fmla="val 106049"/>
              <a:gd name="adj3" fmla="val 16667"/>
            </a:avLst>
          </a:prstGeom>
          <a:noFill/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000" b="1" u="sng" kern="0" dirty="0" smtClean="0">
                <a:solidFill>
                  <a:prstClr val="black"/>
                </a:solidFill>
              </a:rPr>
              <a:t>2.Point and say</a:t>
            </a:r>
          </a:p>
          <a:p>
            <a:pPr>
              <a:defRPr/>
            </a:pPr>
            <a:r>
              <a:rPr lang="en-US" sz="4000" b="1" kern="0" dirty="0" smtClean="0">
                <a:solidFill>
                  <a:prstClr val="black"/>
                </a:solidFill>
              </a:rPr>
              <a:t>What can you do? </a:t>
            </a:r>
            <a:endParaRPr lang="en-US" sz="4000" b="1" kern="0" dirty="0">
              <a:solidFill>
                <a:prstClr val="black"/>
              </a:solidFill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1920240" y="5183890"/>
            <a:ext cx="7630161" cy="1674109"/>
          </a:xfrm>
          <a:prstGeom prst="wedgeRoundRectCallout">
            <a:avLst>
              <a:gd name="adj1" fmla="val -30190"/>
              <a:gd name="adj2" fmla="val -96000"/>
              <a:gd name="adj3" fmla="val 16667"/>
            </a:avLst>
          </a:prstGeom>
          <a:noFill/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267" b="1" kern="0" dirty="0" smtClean="0">
                <a:solidFill>
                  <a:prstClr val="black"/>
                </a:solidFill>
              </a:rPr>
              <a:t>I can _________________.</a:t>
            </a:r>
            <a:endParaRPr lang="en-US" sz="4267" b="1" kern="0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775200" y="5494101"/>
            <a:ext cx="4250912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en-US" altLang="en-US" sz="4267" b="1" kern="0" dirty="0" smtClean="0">
                <a:solidFill>
                  <a:srgbClr val="FF0000"/>
                </a:solidFill>
                <a:latin typeface="Calibri"/>
              </a:rPr>
              <a:t>Swim</a:t>
            </a:r>
            <a:endParaRPr lang="en-US" altLang="en-US" sz="4267" b="1" kern="0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14" y="2476595"/>
            <a:ext cx="4100286" cy="17753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599" y="973324"/>
            <a:ext cx="1707243" cy="1816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384" y="2388070"/>
            <a:ext cx="1769608" cy="13094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599" y="2476595"/>
            <a:ext cx="1707243" cy="11515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491" y="1163615"/>
            <a:ext cx="1794288" cy="1544206"/>
          </a:xfrm>
          <a:prstGeom prst="rect">
            <a:avLst/>
          </a:prstGeom>
        </p:spPr>
      </p:pic>
      <p:pic>
        <p:nvPicPr>
          <p:cNvPr id="2" name="5-track-35_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1923262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06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7300"/>
            <a:ext cx="12946380" cy="934973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502919"/>
            <a:ext cx="10515600" cy="7749540"/>
          </a:xfrm>
        </p:spPr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6700" b="1" u="sng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II. Structures:</a:t>
            </a:r>
            <a:r>
              <a:rPr lang="en-US" sz="5400" b="1" dirty="0" smtClean="0">
                <a:solidFill>
                  <a:schemeClr val="accent4"/>
                </a:solidFill>
              </a:rPr>
              <a:t/>
            </a:r>
            <a:br>
              <a:rPr lang="en-US" sz="5400" b="1" dirty="0" smtClean="0">
                <a:solidFill>
                  <a:schemeClr val="accent4"/>
                </a:solidFill>
              </a:rPr>
            </a:br>
            <a:r>
              <a:rPr lang="en-US" sz="5400" b="1" dirty="0" smtClean="0">
                <a:solidFill>
                  <a:schemeClr val="accent4"/>
                </a:solidFill>
              </a:rPr>
              <a:t/>
            </a:r>
            <a:br>
              <a:rPr lang="en-US" sz="5400" b="1" dirty="0" smtClean="0">
                <a:solidFill>
                  <a:schemeClr val="accent4"/>
                </a:solidFill>
              </a:rPr>
            </a:br>
            <a:r>
              <a:rPr lang="en-US" sz="4000" b="1" i="1" dirty="0" smtClean="0">
                <a:solidFill>
                  <a:schemeClr val="accent4"/>
                </a:solidFill>
              </a:rPr>
              <a:t>Question : </a:t>
            </a:r>
            <a:r>
              <a:rPr lang="en-US" sz="4900" b="1" u="sng" kern="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/>
                <a:ea typeface="+mn-ea"/>
                <a:cs typeface="+mn-cs"/>
              </a:rPr>
              <a:t>What can you do?</a:t>
            </a:r>
            <a:r>
              <a:rPr lang="en-US" sz="4900" b="1" kern="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/>
                <a:ea typeface="+mn-ea"/>
                <a:cs typeface="+mn-cs"/>
              </a:rPr>
              <a:t>  </a:t>
            </a:r>
            <a:r>
              <a:rPr lang="en-US" sz="4900" b="1" kern="0" dirty="0" err="1" smtClean="0">
                <a:solidFill>
                  <a:schemeClr val="accent4"/>
                </a:solidFill>
                <a:latin typeface="Calibri" panose="020F0502020204030204"/>
                <a:ea typeface="+mn-ea"/>
                <a:cs typeface="+mn-cs"/>
              </a:rPr>
              <a:t>Bạn</a:t>
            </a:r>
            <a:r>
              <a:rPr lang="en-US" sz="4900" b="1" kern="0" dirty="0" smtClean="0">
                <a:solidFill>
                  <a:schemeClr val="accent4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4900" b="1" kern="0" dirty="0" err="1" smtClean="0">
                <a:solidFill>
                  <a:schemeClr val="accent4"/>
                </a:solidFill>
                <a:latin typeface="Calibri" panose="020F0502020204030204"/>
                <a:ea typeface="+mn-ea"/>
                <a:cs typeface="+mn-cs"/>
              </a:rPr>
              <a:t>có</a:t>
            </a:r>
            <a:r>
              <a:rPr lang="en-US" sz="4900" b="1" kern="0" dirty="0" smtClean="0">
                <a:solidFill>
                  <a:schemeClr val="accent4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4900" b="1" kern="0" dirty="0" err="1" smtClean="0">
                <a:solidFill>
                  <a:schemeClr val="accent4"/>
                </a:solidFill>
                <a:latin typeface="Calibri" panose="020F0502020204030204"/>
                <a:ea typeface="+mn-ea"/>
                <a:cs typeface="+mn-cs"/>
              </a:rPr>
              <a:t>thể</a:t>
            </a:r>
            <a:r>
              <a:rPr lang="en-US" sz="4900" b="1" kern="0" dirty="0" smtClean="0">
                <a:solidFill>
                  <a:schemeClr val="accent4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4900" b="1" kern="0" dirty="0" err="1" smtClean="0">
                <a:solidFill>
                  <a:schemeClr val="accent4"/>
                </a:solidFill>
                <a:latin typeface="Calibri" panose="020F0502020204030204"/>
                <a:ea typeface="+mn-ea"/>
                <a:cs typeface="+mn-cs"/>
              </a:rPr>
              <a:t>làm</a:t>
            </a:r>
            <a:r>
              <a:rPr lang="en-US" sz="4900" b="1" kern="0" dirty="0" smtClean="0">
                <a:solidFill>
                  <a:schemeClr val="accent4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4900" b="1" kern="0" dirty="0" err="1" smtClean="0">
                <a:solidFill>
                  <a:schemeClr val="accent4"/>
                </a:solidFill>
                <a:latin typeface="Calibri" panose="020F0502020204030204"/>
                <a:ea typeface="+mn-ea"/>
                <a:cs typeface="+mn-cs"/>
              </a:rPr>
              <a:t>gì</a:t>
            </a:r>
            <a:r>
              <a:rPr lang="en-US" sz="4900" b="1" kern="0" dirty="0" smtClean="0">
                <a:solidFill>
                  <a:schemeClr val="accent4"/>
                </a:solidFill>
                <a:latin typeface="Calibri" panose="020F0502020204030204"/>
                <a:ea typeface="+mn-ea"/>
                <a:cs typeface="+mn-cs"/>
              </a:rPr>
              <a:t> …?</a:t>
            </a:r>
            <a:br>
              <a:rPr lang="en-US" sz="4900" b="1" kern="0" dirty="0" smtClean="0">
                <a:solidFill>
                  <a:schemeClr val="accent4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en-US" sz="4900" b="1" kern="0" dirty="0" smtClean="0">
                <a:solidFill>
                  <a:schemeClr val="accent4"/>
                </a:solidFill>
                <a:latin typeface="Calibri" panose="020F0502020204030204"/>
                <a:ea typeface="+mn-ea"/>
                <a:cs typeface="+mn-cs"/>
              </a:rPr>
              <a:t/>
            </a:r>
            <a:br>
              <a:rPr lang="en-US" sz="4900" b="1" kern="0" dirty="0" smtClean="0">
                <a:solidFill>
                  <a:schemeClr val="accent4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en-US" sz="4000" b="1" i="1" kern="0" dirty="0" smtClean="0">
                <a:solidFill>
                  <a:schemeClr val="accent4"/>
                </a:solidFill>
                <a:latin typeface="Calibri" panose="020F0502020204030204"/>
                <a:ea typeface="+mn-ea"/>
                <a:cs typeface="+mn-cs"/>
              </a:rPr>
              <a:t>Answer :</a:t>
            </a:r>
            <a:r>
              <a:rPr lang="en-US" sz="4900" b="1" kern="0" dirty="0" smtClean="0">
                <a:solidFill>
                  <a:schemeClr val="accent4"/>
                </a:solidFill>
                <a:latin typeface="Calibri" panose="020F0502020204030204"/>
                <a:ea typeface="+mn-ea"/>
                <a:cs typeface="+mn-cs"/>
              </a:rPr>
              <a:t/>
            </a:r>
            <a:br>
              <a:rPr lang="en-US" sz="4900" b="1" kern="0" dirty="0" smtClean="0">
                <a:solidFill>
                  <a:schemeClr val="accent4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en-US" sz="4900" b="1" u="sng" kern="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I can + </a:t>
            </a:r>
            <a:r>
              <a:rPr lang="en-US" sz="4900" b="1" i="1" u="sng" kern="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Động</a:t>
            </a:r>
            <a:r>
              <a:rPr lang="en-US" sz="4900" b="1" i="1" u="sng" kern="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4900" b="1" i="1" u="sng" kern="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từ</a:t>
            </a:r>
            <a:r>
              <a:rPr lang="en-US" sz="4900" b="1" i="1" u="sng" kern="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 </a:t>
            </a:r>
            <a:r>
              <a:rPr lang="en-US" sz="4900" b="1" i="1" u="sng" kern="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nguyên</a:t>
            </a:r>
            <a:r>
              <a:rPr lang="en-US" sz="4900" b="1" i="1" u="sng" kern="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4900" b="1" i="1" u="sng" kern="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thể</a:t>
            </a:r>
            <a:r>
              <a:rPr lang="en-US" sz="4900" b="1" i="1" u="sng" kern="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4900" b="1" kern="0" dirty="0" smtClean="0">
                <a:solidFill>
                  <a:schemeClr val="accent4"/>
                </a:solidFill>
              </a:rPr>
              <a:t>( Skip, skate, cook…)</a:t>
            </a:r>
            <a:br>
              <a:rPr lang="en-US" sz="4900" b="1" kern="0" dirty="0" smtClean="0">
                <a:solidFill>
                  <a:schemeClr val="accent4"/>
                </a:solidFill>
              </a:rPr>
            </a:br>
            <a:r>
              <a:rPr lang="en-US" sz="4900" b="1" kern="0" dirty="0" smtClean="0">
                <a:solidFill>
                  <a:schemeClr val="accent4"/>
                </a:solidFill>
              </a:rPr>
              <a:t> </a:t>
            </a:r>
            <a:r>
              <a:rPr lang="en-US" sz="4900" b="1" kern="0" dirty="0" err="1" smtClean="0">
                <a:solidFill>
                  <a:schemeClr val="accent4"/>
                </a:solidFill>
              </a:rPr>
              <a:t>Tôi</a:t>
            </a:r>
            <a:r>
              <a:rPr lang="en-US" sz="4900" b="1" kern="0" dirty="0" smtClean="0">
                <a:solidFill>
                  <a:schemeClr val="accent4"/>
                </a:solidFill>
              </a:rPr>
              <a:t> </a:t>
            </a:r>
            <a:r>
              <a:rPr lang="en-US" sz="4900" b="1" kern="0" dirty="0" err="1" smtClean="0">
                <a:solidFill>
                  <a:schemeClr val="accent4"/>
                </a:solidFill>
              </a:rPr>
              <a:t>có</a:t>
            </a:r>
            <a:r>
              <a:rPr lang="en-US" sz="4900" b="1" kern="0" dirty="0" smtClean="0">
                <a:solidFill>
                  <a:schemeClr val="accent4"/>
                </a:solidFill>
              </a:rPr>
              <a:t> </a:t>
            </a:r>
            <a:r>
              <a:rPr lang="en-US" sz="4900" b="1" kern="0" dirty="0" err="1" smtClean="0">
                <a:solidFill>
                  <a:schemeClr val="accent4"/>
                </a:solidFill>
              </a:rPr>
              <a:t>thể</a:t>
            </a:r>
            <a:r>
              <a:rPr lang="en-US" sz="4900" b="1" kern="0" dirty="0" smtClean="0">
                <a:solidFill>
                  <a:schemeClr val="accent4"/>
                </a:solidFill>
              </a:rPr>
              <a:t>….</a:t>
            </a:r>
            <a:r>
              <a:rPr lang="en-US" sz="4900" b="1" kern="0" dirty="0" smtClean="0">
                <a:solidFill>
                  <a:prstClr val="black"/>
                </a:solidFill>
              </a:rPr>
              <a:t/>
            </a:r>
            <a:br>
              <a:rPr lang="en-US" sz="4900" b="1" kern="0" dirty="0" smtClean="0">
                <a:solidFill>
                  <a:prstClr val="black"/>
                </a:solidFill>
              </a:rPr>
            </a:br>
            <a:r>
              <a:rPr lang="en-US" sz="4900" b="1" kern="0" dirty="0">
                <a:solidFill>
                  <a:prstClr val="black"/>
                </a:solidFill>
              </a:rPr>
              <a:t/>
            </a:r>
            <a:br>
              <a:rPr lang="en-US" sz="4900" b="1" kern="0" dirty="0">
                <a:solidFill>
                  <a:prstClr val="black"/>
                </a:solidFill>
              </a:rPr>
            </a:br>
            <a:r>
              <a:rPr lang="en-US" sz="4000" b="1" kern="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/>
            </a:r>
            <a:br>
              <a:rPr lang="en-US" sz="4000" b="1" kern="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endParaRPr lang="en-US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4825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0493" y="259617"/>
            <a:ext cx="14067692" cy="1325563"/>
          </a:xfrm>
        </p:spPr>
        <p:txBody>
          <a:bodyPr/>
          <a:lstStyle/>
          <a:p>
            <a:r>
              <a:rPr lang="en-US" dirty="0" err="1" smtClean="0"/>
              <a:t>Ans</a:t>
            </a:r>
            <a:r>
              <a:rPr lang="en-US" dirty="0" smtClean="0"/>
              <a:t> : </a:t>
            </a:r>
            <a:r>
              <a:rPr lang="en-US" b="1" dirty="0"/>
              <a:t>1.a              2.c               3.a</a:t>
            </a:r>
            <a:endParaRPr lang="en-US" dirty="0"/>
          </a:p>
        </p:txBody>
      </p:sp>
      <p:pic>
        <p:nvPicPr>
          <p:cNvPr id="5" name="3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83151"/>
            <a:ext cx="12192000" cy="5136915"/>
          </a:xfrm>
        </p:spPr>
      </p:pic>
      <p:pic>
        <p:nvPicPr>
          <p:cNvPr id="3" name="6-track-36_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7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482740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39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999" y="6169017"/>
            <a:ext cx="11352711" cy="3968848"/>
          </a:xfrm>
        </p:spPr>
        <p:txBody>
          <a:bodyPr>
            <a:normAutofit fontScale="90000"/>
          </a:bodyPr>
          <a:lstStyle/>
          <a:p>
            <a:r>
              <a:rPr lang="en-US" sz="2700" b="1" u="sng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:</a:t>
            </a:r>
            <a:br>
              <a:rPr lang="en-US" sz="2700" b="1" u="sng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27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27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 can dance</a:t>
            </a:r>
            <a:r>
              <a:rPr lang="vi-VN" sz="27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sz="27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vi-VN" sz="27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27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I can skate. </a:t>
            </a:r>
            <a:br>
              <a:rPr lang="vi-VN" sz="27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27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I can </a:t>
            </a:r>
            <a:r>
              <a:rPr lang="vi-VN" sz="27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swim.</a:t>
            </a:r>
            <a:r>
              <a:rPr lang="en-US" sz="27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7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27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vi-VN" sz="27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 can ride a bike.</a:t>
            </a:r>
            <a:r>
              <a:rPr lang="vi-VN" dirty="0"/>
              <a:t> </a:t>
            </a:r>
            <a:br>
              <a:rPr lang="vi-VN" dirty="0"/>
            </a:br>
            <a:r>
              <a:rPr lang="vi-VN" dirty="0"/>
              <a:t/>
            </a:r>
            <a:br>
              <a:rPr lang="vi-VN" dirty="0"/>
            </a:br>
            <a:r>
              <a:rPr lang="vi-VN" dirty="0"/>
              <a:t/>
            </a:r>
            <a:br>
              <a:rPr lang="vi-VN" dirty="0"/>
            </a:br>
            <a:r>
              <a:rPr lang="vi-VN" dirty="0"/>
              <a:t/>
            </a:r>
            <a:br>
              <a:rPr lang="vi-VN" dirty="0"/>
            </a:br>
            <a:r>
              <a:rPr lang="en-US" b="1" dirty="0" smtClean="0">
                <a:solidFill>
                  <a:schemeClr val="accent4"/>
                </a:solidFill>
              </a:rPr>
              <a:t/>
            </a:r>
            <a:br>
              <a:rPr lang="en-US" b="1" dirty="0" smtClean="0">
                <a:solidFill>
                  <a:schemeClr val="accent4"/>
                </a:solidFill>
              </a:rPr>
            </a:b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en-US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en-US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0"/>
            <a:ext cx="12344400" cy="4557932"/>
          </a:xfrm>
        </p:spPr>
      </p:pic>
    </p:spTree>
    <p:extLst>
      <p:ext uri="{BB962C8B-B14F-4D97-AF65-F5344CB8AC3E}">
        <p14:creationId xmlns="" xmlns:p14="http://schemas.microsoft.com/office/powerpoint/2010/main" val="210448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742" y="719364"/>
            <a:ext cx="10678886" cy="3248932"/>
          </a:xfrm>
        </p:spPr>
        <p:txBody>
          <a:bodyPr>
            <a:normAutofit/>
          </a:bodyPr>
          <a:lstStyle/>
          <a:p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Guessing Game </a:t>
            </a:r>
            <a:r>
              <a:rPr lang="en-US" b="1" i="1" dirty="0" smtClean="0">
                <a:solidFill>
                  <a:schemeClr val="accent1">
                    <a:lumMod val="50000"/>
                  </a:schemeClr>
                </a:solidFill>
              </a:rPr>
              <a:t>: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"What's this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animal?”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343830"/>
            <a:ext cx="12910456" cy="4514169"/>
          </a:xfrm>
        </p:spPr>
      </p:pic>
    </p:spTree>
    <p:extLst>
      <p:ext uri="{BB962C8B-B14F-4D97-AF65-F5344CB8AC3E}">
        <p14:creationId xmlns="" xmlns:p14="http://schemas.microsoft.com/office/powerpoint/2010/main" val="136934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3698" y="-762469"/>
            <a:ext cx="16111893" cy="931468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2868" y="1871003"/>
            <a:ext cx="9117037" cy="4797085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</a:t>
            </a:r>
            <a:r>
              <a:rPr lang="en-US" sz="36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5: Can you swim?</a:t>
            </a:r>
            <a:r>
              <a:rPr lang="en-US" sz="36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</a:t>
            </a:r>
            <a:r>
              <a:rPr lang="en-US" sz="36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</a:t>
            </a:r>
            <a:br>
              <a:rPr lang="en-US" sz="36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u="sng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New words:</a:t>
            </a:r>
            <a:r>
              <a:rPr lang="en-US" sz="36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 table tennis</a:t>
            </a:r>
            <a:br>
              <a:rPr lang="en-US" sz="36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 volleyball</a:t>
            </a:r>
            <a:br>
              <a:rPr lang="en-US" sz="36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 the piano</a:t>
            </a:r>
            <a:br>
              <a:rPr lang="en-US" sz="36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 the guitar</a:t>
            </a:r>
            <a:r>
              <a:rPr lang="en-US" sz="3600" b="1" dirty="0" smtClean="0">
                <a:solidFill>
                  <a:srgbClr val="FFC000"/>
                </a:solidFill>
              </a:rPr>
              <a:t/>
            </a:r>
            <a:br>
              <a:rPr lang="en-US" sz="3600" b="1" dirty="0" smtClean="0">
                <a:solidFill>
                  <a:srgbClr val="FFC000"/>
                </a:solidFill>
              </a:rPr>
            </a:br>
            <a:r>
              <a:rPr lang="en-US" sz="3600" b="1" u="sng" dirty="0" err="1" smtClean="0">
                <a:solidFill>
                  <a:schemeClr val="accent1">
                    <a:lumMod val="75000"/>
                  </a:schemeClr>
                </a:solidFill>
              </a:rPr>
              <a:t>II.Structures</a:t>
            </a:r>
            <a:r>
              <a:rPr lang="en-US" sz="3600" b="1" u="sng" dirty="0" smtClean="0">
                <a:solidFill>
                  <a:schemeClr val="accent1">
                    <a:lumMod val="75000"/>
                  </a:schemeClr>
                </a:solidFill>
              </a:rPr>
              <a:t>:</a:t>
            </a:r>
            <a:r>
              <a:rPr lang="en-US" sz="3600" b="1" dirty="0" smtClean="0">
                <a:solidFill>
                  <a:srgbClr val="FFC000"/>
                </a:solidFill>
              </a:rPr>
              <a:t/>
            </a:r>
            <a:br>
              <a:rPr lang="en-US" sz="3600" b="1" dirty="0" smtClean="0">
                <a:solidFill>
                  <a:srgbClr val="FFC000"/>
                </a:solidFill>
              </a:rPr>
            </a:br>
            <a:r>
              <a:rPr lang="en-US" sz="3600" b="1" dirty="0" smtClean="0">
                <a:solidFill>
                  <a:srgbClr val="FFC000"/>
                </a:solidFill>
              </a:rPr>
              <a:t>Qs : </a:t>
            </a:r>
            <a:r>
              <a:rPr lang="en-US" sz="3600" b="1" i="1" dirty="0">
                <a:solidFill>
                  <a:srgbClr val="FFC000"/>
                </a:solidFill>
              </a:rPr>
              <a:t> </a:t>
            </a:r>
            <a:r>
              <a:rPr lang="en-US" sz="3600" b="1" i="1" dirty="0" smtClean="0">
                <a:solidFill>
                  <a:srgbClr val="FFC000"/>
                </a:solidFill>
              </a:rPr>
              <a:t>Can you + </a:t>
            </a:r>
            <a:r>
              <a:rPr lang="en-US" sz="3600" b="1" i="1" dirty="0" err="1" smtClean="0">
                <a:solidFill>
                  <a:srgbClr val="FFC000"/>
                </a:solidFill>
              </a:rPr>
              <a:t>động</a:t>
            </a:r>
            <a:r>
              <a:rPr lang="en-US" sz="3600" b="1" i="1" dirty="0" smtClean="0">
                <a:solidFill>
                  <a:srgbClr val="FFC000"/>
                </a:solidFill>
              </a:rPr>
              <a:t> </a:t>
            </a:r>
            <a:r>
              <a:rPr lang="en-US" sz="3600" b="1" i="1" dirty="0" err="1" smtClean="0">
                <a:solidFill>
                  <a:srgbClr val="FFC000"/>
                </a:solidFill>
              </a:rPr>
              <a:t>từ</a:t>
            </a:r>
            <a:r>
              <a:rPr lang="en-US" sz="3600" b="1" i="1" dirty="0" smtClean="0">
                <a:solidFill>
                  <a:srgbClr val="FFC000"/>
                </a:solidFill>
              </a:rPr>
              <a:t>…….? </a:t>
            </a:r>
            <a:r>
              <a:rPr lang="en-US" sz="3600" b="1" i="1" dirty="0">
                <a:solidFill>
                  <a:srgbClr val="FFC000"/>
                </a:solidFill>
              </a:rPr>
              <a:t> </a:t>
            </a:r>
            <a:r>
              <a:rPr lang="en-US" sz="3600" b="1" i="1" dirty="0" smtClean="0">
                <a:solidFill>
                  <a:srgbClr val="FFC000"/>
                </a:solidFill>
              </a:rPr>
              <a:t/>
            </a:r>
            <a:br>
              <a:rPr lang="en-US" sz="3600" b="1" i="1" dirty="0" smtClean="0">
                <a:solidFill>
                  <a:srgbClr val="FFC000"/>
                </a:solidFill>
              </a:rPr>
            </a:br>
            <a:r>
              <a:rPr lang="en-US" sz="3600" b="1" dirty="0" err="1" smtClean="0">
                <a:solidFill>
                  <a:srgbClr val="FFC000"/>
                </a:solidFill>
              </a:rPr>
              <a:t>Ans</a:t>
            </a:r>
            <a:r>
              <a:rPr lang="en-US" sz="3600" b="1" dirty="0" smtClean="0">
                <a:solidFill>
                  <a:srgbClr val="FFC000"/>
                </a:solidFill>
              </a:rPr>
              <a:t>: </a:t>
            </a:r>
            <a:r>
              <a:rPr lang="en-US" sz="3600" b="1" i="1" dirty="0" smtClean="0">
                <a:solidFill>
                  <a:srgbClr val="FFC000"/>
                </a:solidFill>
              </a:rPr>
              <a:t>Yes</a:t>
            </a:r>
            <a:r>
              <a:rPr lang="en-US" sz="3600" b="1" i="1" dirty="0">
                <a:solidFill>
                  <a:srgbClr val="FFC000"/>
                </a:solidFill>
              </a:rPr>
              <a:t> </a:t>
            </a:r>
            <a:r>
              <a:rPr lang="en-US" sz="3600" b="1" i="1" dirty="0" smtClean="0">
                <a:solidFill>
                  <a:srgbClr val="FFC000"/>
                </a:solidFill>
              </a:rPr>
              <a:t>, I can + </a:t>
            </a:r>
            <a:r>
              <a:rPr lang="en-US" sz="3600" b="1" i="1" dirty="0" err="1" smtClean="0">
                <a:solidFill>
                  <a:srgbClr val="FFC000"/>
                </a:solidFill>
              </a:rPr>
              <a:t>động</a:t>
            </a:r>
            <a:r>
              <a:rPr lang="en-US" sz="3600" b="1" i="1" dirty="0" smtClean="0">
                <a:solidFill>
                  <a:srgbClr val="FFC000"/>
                </a:solidFill>
              </a:rPr>
              <a:t> </a:t>
            </a:r>
            <a:r>
              <a:rPr lang="en-US" sz="3600" b="1" i="1" dirty="0" err="1" smtClean="0">
                <a:solidFill>
                  <a:srgbClr val="FFC000"/>
                </a:solidFill>
              </a:rPr>
              <a:t>từ</a:t>
            </a:r>
            <a:r>
              <a:rPr lang="en-US" sz="3600" b="1" i="1" dirty="0" smtClean="0">
                <a:solidFill>
                  <a:srgbClr val="FFC000"/>
                </a:solidFill>
              </a:rPr>
              <a:t>….</a:t>
            </a:r>
            <a:br>
              <a:rPr lang="en-US" sz="3600" b="1" i="1" dirty="0" smtClean="0">
                <a:solidFill>
                  <a:srgbClr val="FFC000"/>
                </a:solidFill>
              </a:rPr>
            </a:br>
            <a:r>
              <a:rPr lang="en-US" sz="3600" b="1" i="1" dirty="0">
                <a:solidFill>
                  <a:srgbClr val="FFC000"/>
                </a:solidFill>
              </a:rPr>
              <a:t> </a:t>
            </a:r>
            <a:r>
              <a:rPr lang="en-US" sz="3600" b="1" i="1" dirty="0" smtClean="0">
                <a:solidFill>
                  <a:srgbClr val="FFC000"/>
                </a:solidFill>
              </a:rPr>
              <a:t>        No , I can’t = can not + </a:t>
            </a:r>
            <a:r>
              <a:rPr lang="en-US" sz="3600" b="1" i="1" dirty="0" err="1" smtClean="0">
                <a:solidFill>
                  <a:srgbClr val="FFC000"/>
                </a:solidFill>
              </a:rPr>
              <a:t>động</a:t>
            </a:r>
            <a:r>
              <a:rPr lang="en-US" sz="3600" b="1" i="1" dirty="0" smtClean="0">
                <a:solidFill>
                  <a:srgbClr val="FFC000"/>
                </a:solidFill>
              </a:rPr>
              <a:t> </a:t>
            </a:r>
            <a:r>
              <a:rPr lang="en-US" sz="3600" b="1" i="1" dirty="0" err="1" smtClean="0">
                <a:solidFill>
                  <a:srgbClr val="FFC000"/>
                </a:solidFill>
              </a:rPr>
              <a:t>từ</a:t>
            </a:r>
            <a:r>
              <a:rPr lang="en-US" sz="3600" b="1" i="1" dirty="0" smtClean="0">
                <a:solidFill>
                  <a:srgbClr val="FFC000"/>
                </a:solidFill>
              </a:rPr>
              <a:t> ….</a:t>
            </a:r>
            <a:r>
              <a:rPr lang="en-US" sz="4800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800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800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19880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b="1" dirty="0" smtClean="0">
                <a:solidFill>
                  <a:srgbClr val="FFC000"/>
                </a:solidFill>
              </a:rPr>
              <a:t>Vocabulary:</a:t>
            </a:r>
            <a:endParaRPr lang="en-US" sz="8000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343417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Play table tennis : </a:t>
            </a:r>
            <a:r>
              <a:rPr lang="en-US" dirty="0" err="1" smtClean="0"/>
              <a:t>Chơi</a:t>
            </a:r>
            <a:r>
              <a:rPr lang="en-US" dirty="0" smtClean="0"/>
              <a:t> </a:t>
            </a:r>
            <a:r>
              <a:rPr lang="en-US" dirty="0" err="1" smtClean="0"/>
              <a:t>bóng</a:t>
            </a:r>
            <a:r>
              <a:rPr lang="en-US" dirty="0" smtClean="0"/>
              <a:t> </a:t>
            </a:r>
            <a:r>
              <a:rPr lang="en-US" dirty="0" err="1" smtClean="0"/>
              <a:t>bàn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714" y="1981200"/>
            <a:ext cx="10406743" cy="4876800"/>
          </a:xfrm>
        </p:spPr>
      </p:pic>
    </p:spTree>
    <p:extLst>
      <p:ext uri="{BB962C8B-B14F-4D97-AF65-F5344CB8AC3E}">
        <p14:creationId xmlns="" xmlns:p14="http://schemas.microsoft.com/office/powerpoint/2010/main" val="3278418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 smtClean="0"/>
              <a:t>Play volleyball :  </a:t>
            </a:r>
            <a:r>
              <a:rPr lang="en-US" dirty="0" err="1" smtClean="0"/>
              <a:t>chơi</a:t>
            </a:r>
            <a:r>
              <a:rPr lang="en-US" dirty="0" smtClean="0"/>
              <a:t> </a:t>
            </a:r>
            <a:r>
              <a:rPr lang="en-US" dirty="0" err="1" smtClean="0"/>
              <a:t>bóng</a:t>
            </a:r>
            <a:r>
              <a:rPr lang="en-US" dirty="0" smtClean="0"/>
              <a:t> </a:t>
            </a:r>
            <a:r>
              <a:rPr lang="en-US" dirty="0" err="1" smtClean="0"/>
              <a:t>chuyền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10091057" cy="4971369"/>
          </a:xfrm>
        </p:spPr>
      </p:pic>
    </p:spTree>
    <p:extLst>
      <p:ext uri="{BB962C8B-B14F-4D97-AF65-F5344CB8AC3E}">
        <p14:creationId xmlns="" xmlns:p14="http://schemas.microsoft.com/office/powerpoint/2010/main" val="195901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Nội</a:t>
            </a:r>
            <a:r>
              <a:rPr lang="en-US" dirty="0" smtClean="0"/>
              <a:t> </a:t>
            </a:r>
            <a:r>
              <a:rPr lang="en-US" dirty="0" err="1" smtClean="0"/>
              <a:t>quy</a:t>
            </a:r>
            <a:r>
              <a:rPr lang="en-US" dirty="0" smtClean="0"/>
              <a:t> </a:t>
            </a:r>
            <a:r>
              <a:rPr lang="en-US" dirty="0" err="1" smtClean="0"/>
              <a:t>lớp</a:t>
            </a:r>
            <a:r>
              <a:rPr lang="en-US" dirty="0" smtClean="0"/>
              <a:t> </a:t>
            </a:r>
            <a:r>
              <a:rPr lang="en-US" dirty="0" err="1" smtClean="0"/>
              <a:t>học</a:t>
            </a:r>
            <a:r>
              <a:rPr lang="en-US" dirty="0" smtClean="0"/>
              <a:t>: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E40B0F7E-2248-4C6F-8982-88BA2E60EE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" y="1334453"/>
            <a:ext cx="10538460" cy="523970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3297613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Play the piano : </a:t>
            </a:r>
            <a:r>
              <a:rPr lang="en-US" dirty="0" err="1" smtClean="0"/>
              <a:t>chơi</a:t>
            </a:r>
            <a:r>
              <a:rPr lang="en-US" dirty="0" smtClean="0"/>
              <a:t> </a:t>
            </a:r>
            <a:r>
              <a:rPr lang="en-US" dirty="0" err="1" smtClean="0"/>
              <a:t>đàn</a:t>
            </a:r>
            <a:r>
              <a:rPr lang="en-US" dirty="0" smtClean="0"/>
              <a:t> piano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10744200" cy="4427083"/>
          </a:xfrm>
        </p:spPr>
      </p:pic>
    </p:spTree>
    <p:extLst>
      <p:ext uri="{BB962C8B-B14F-4D97-AF65-F5344CB8AC3E}">
        <p14:creationId xmlns="" xmlns:p14="http://schemas.microsoft.com/office/powerpoint/2010/main" val="108773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 smtClean="0"/>
              <a:t>Play the guitar : </a:t>
            </a:r>
            <a:r>
              <a:rPr lang="en-US" dirty="0" err="1" smtClean="0"/>
              <a:t>chơi</a:t>
            </a:r>
            <a:r>
              <a:rPr lang="en-US" dirty="0" smtClean="0"/>
              <a:t> </a:t>
            </a:r>
            <a:r>
              <a:rPr lang="en-US" dirty="0" err="1" smtClean="0"/>
              <a:t>đàn</a:t>
            </a:r>
            <a:r>
              <a:rPr lang="en-US" dirty="0" smtClean="0"/>
              <a:t> </a:t>
            </a:r>
            <a:r>
              <a:rPr lang="en-US" dirty="0" err="1" smtClean="0"/>
              <a:t>ghi</a:t>
            </a:r>
            <a:r>
              <a:rPr lang="en-US" dirty="0" smtClean="0"/>
              <a:t> ta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828" y="1690688"/>
            <a:ext cx="9535885" cy="4884283"/>
          </a:xfrm>
        </p:spPr>
      </p:pic>
    </p:spTree>
    <p:extLst>
      <p:ext uri="{BB962C8B-B14F-4D97-AF65-F5344CB8AC3E}">
        <p14:creationId xmlns="" xmlns:p14="http://schemas.microsoft.com/office/powerpoint/2010/main" val="70966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ular Callout 9"/>
          <p:cNvSpPr/>
          <p:nvPr/>
        </p:nvSpPr>
        <p:spPr>
          <a:xfrm>
            <a:off x="228600" y="0"/>
            <a:ext cx="9090661" cy="1218377"/>
          </a:xfrm>
          <a:prstGeom prst="wedgeRoundRectCallout">
            <a:avLst>
              <a:gd name="adj1" fmla="val -28484"/>
              <a:gd name="adj2" fmla="val 81255"/>
              <a:gd name="adj3" fmla="val 16667"/>
            </a:avLst>
          </a:prstGeom>
          <a:noFill/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000" b="1" kern="0" dirty="0" smtClean="0">
                <a:solidFill>
                  <a:prstClr val="black"/>
                </a:solidFill>
              </a:rPr>
              <a:t>2. Point and say</a:t>
            </a:r>
          </a:p>
          <a:p>
            <a:pPr>
              <a:defRPr/>
            </a:pPr>
            <a:r>
              <a:rPr lang="en-US" sz="4000" b="1" kern="0" dirty="0" smtClean="0">
                <a:solidFill>
                  <a:prstClr val="black"/>
                </a:solidFill>
              </a:rPr>
              <a:t>Can you_________ ?</a:t>
            </a:r>
            <a:endParaRPr lang="en-US" sz="4000" b="1" kern="0" dirty="0">
              <a:solidFill>
                <a:prstClr val="black"/>
              </a:solidFill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1698172" y="5028312"/>
            <a:ext cx="5227140" cy="1203088"/>
          </a:xfrm>
          <a:prstGeom prst="wedgeRoundRectCallout">
            <a:avLst>
              <a:gd name="adj1" fmla="val 31894"/>
              <a:gd name="adj2" fmla="val -85662"/>
              <a:gd name="adj3" fmla="val 16667"/>
            </a:avLst>
          </a:prstGeom>
          <a:noFill/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267" b="1" kern="0" dirty="0" smtClean="0">
                <a:solidFill>
                  <a:prstClr val="black"/>
                </a:solidFill>
              </a:rPr>
              <a:t>Yes / No__________.</a:t>
            </a:r>
            <a:endParaRPr lang="en-US" sz="4267" b="1" kern="0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en-US" sz="4267" b="1" kern="0" dirty="0" smtClean="0">
                <a:solidFill>
                  <a:prstClr val="black"/>
                </a:solidFill>
              </a:rPr>
              <a:t> ____</a:t>
            </a:r>
            <a:endParaRPr lang="en-US" sz="4267" b="1" kern="0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772395" y="4136959"/>
            <a:ext cx="8058693" cy="140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en-US" altLang="en-US" sz="4267" b="1" kern="0" dirty="0" smtClean="0">
                <a:solidFill>
                  <a:srgbClr val="FF0000"/>
                </a:solidFill>
                <a:latin typeface="Calibri"/>
              </a:rPr>
              <a:t> 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en-US" altLang="en-US" sz="4267" b="1" kern="0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US" altLang="en-US" sz="2800" b="1" kern="0" dirty="0" smtClean="0">
                <a:solidFill>
                  <a:srgbClr val="FF0000"/>
                </a:solidFill>
                <a:latin typeface="Calibri"/>
              </a:rPr>
              <a:t>I can / I can’t</a:t>
            </a:r>
            <a:endParaRPr lang="en-US" altLang="en-US" sz="2800" b="1" kern="0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86" y="1494773"/>
            <a:ext cx="1662057" cy="27941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138" y="2740753"/>
            <a:ext cx="1608406" cy="21989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0"/>
            <a:ext cx="5791200" cy="2597297"/>
          </a:xfrm>
          <a:prstGeom prst="rect">
            <a:avLst/>
          </a:prstGeom>
        </p:spPr>
      </p:pic>
      <p:pic>
        <p:nvPicPr>
          <p:cNvPr id="2" name="8-track-38_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214749" y="-163904"/>
            <a:ext cx="8058693" cy="140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en-US" altLang="en-US" sz="4267" b="1" kern="0" dirty="0" smtClean="0">
                <a:solidFill>
                  <a:srgbClr val="FF0000"/>
                </a:solidFill>
                <a:latin typeface="Calibri"/>
              </a:rPr>
              <a:t> 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en-US" altLang="en-US" sz="4267" b="1" kern="0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US" altLang="en-US" sz="2000" b="1" kern="0" dirty="0" smtClean="0">
                <a:solidFill>
                  <a:srgbClr val="FF0000"/>
                </a:solidFill>
                <a:latin typeface="Calibri"/>
              </a:rPr>
              <a:t>Play table tennis</a:t>
            </a:r>
            <a:endParaRPr lang="en-US" altLang="en-US" sz="2000" b="1" kern="0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0983060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82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3635" y="-636834"/>
            <a:ext cx="15141000" cy="862259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901819"/>
          </a:xfrm>
        </p:spPr>
        <p:txBody>
          <a:bodyPr>
            <a:normAutofit fontScale="90000"/>
          </a:bodyPr>
          <a:lstStyle/>
          <a:p>
            <a:r>
              <a:rPr lang="en-US" sz="4900" b="1" u="sng" dirty="0" smtClean="0">
                <a:solidFill>
                  <a:schemeClr val="accent1"/>
                </a:solidFill>
              </a:rPr>
              <a:t>II. Structures:</a:t>
            </a:r>
            <a:r>
              <a:rPr lang="en-US" u="sng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en-US" u="sng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en-US" sz="3100" b="1" i="1" u="sng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Question : </a:t>
            </a: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en-US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you </a:t>
            </a:r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+</a:t>
            </a:r>
            <a:r>
              <a:rPr lang="en-US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động</a:t>
            </a:r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từ</a:t>
            </a:r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nguyên</a:t>
            </a:r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thể</a:t>
            </a:r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…?</a:t>
            </a:r>
            <a:b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Bạn</a:t>
            </a:r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có</a:t>
            </a:r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thể</a:t>
            </a:r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…. </a:t>
            </a:r>
            <a:r>
              <a:rPr lang="en-US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Được</a:t>
            </a:r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không</a:t>
            </a:r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?</a:t>
            </a:r>
            <a:b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en-US" sz="3100" i="1" u="sng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Answer:</a:t>
            </a: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en-US" sz="4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Times New Roman" panose="02020603050405020304" pitchFamily="18" charset="0"/>
              </a:rPr>
              <a:t>Yes , I can  </a:t>
            </a:r>
            <a:r>
              <a:rPr lang="en-US" sz="4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…… </a:t>
            </a:r>
            <a:r>
              <a:rPr lang="en-US" sz="4000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Vâng</a:t>
            </a:r>
            <a:r>
              <a:rPr lang="en-US" sz="4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, </a:t>
            </a:r>
            <a:r>
              <a:rPr lang="en-US" sz="4000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tôi</a:t>
            </a:r>
            <a:r>
              <a:rPr lang="en-US" sz="4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 </a:t>
            </a:r>
            <a:r>
              <a:rPr lang="en-US" sz="4000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có</a:t>
            </a:r>
            <a:r>
              <a:rPr lang="en-US" sz="4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 </a:t>
            </a:r>
            <a:r>
              <a:rPr lang="en-US" sz="4000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thể</a:t>
            </a:r>
            <a:r>
              <a:rPr lang="en-US" sz="4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/>
            </a:r>
            <a:br>
              <a:rPr lang="en-US" sz="4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</a:br>
            <a:r>
              <a:rPr lang="en-US" sz="4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Arial" panose="020B0604020202020204" pitchFamily="34" charset="0"/>
              </a:rPr>
              <a:t>No , I can’t  ……. </a:t>
            </a:r>
            <a:r>
              <a:rPr lang="en-US" sz="40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Arial" panose="020B0604020202020204" pitchFamily="34" charset="0"/>
              </a:rPr>
              <a:t>Không</a:t>
            </a:r>
            <a:r>
              <a:rPr lang="en-US" sz="4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Arial" panose="020B0604020202020204" pitchFamily="34" charset="0"/>
              </a:rPr>
              <a:t> , </a:t>
            </a:r>
            <a:r>
              <a:rPr lang="en-US" sz="40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Arial" panose="020B0604020202020204" pitchFamily="34" charset="0"/>
              </a:rPr>
              <a:t>tôi</a:t>
            </a:r>
            <a:r>
              <a:rPr lang="en-US" sz="4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Arial" panose="020B0604020202020204" pitchFamily="34" charset="0"/>
              </a:rPr>
              <a:t>không</a:t>
            </a:r>
            <a:r>
              <a:rPr lang="en-US" sz="4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Arial" panose="020B0604020202020204" pitchFamily="34" charset="0"/>
              </a:rPr>
              <a:t>thể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                                             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476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</a:rPr>
              <a:t>Ans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 :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a.2  b.4  c.3  d.1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02" y="2006600"/>
            <a:ext cx="11889401" cy="4851400"/>
          </a:xfrm>
        </p:spPr>
      </p:pic>
      <p:pic>
        <p:nvPicPr>
          <p:cNvPr id="3" name="9-track-39_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48851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15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1447800"/>
            <a:ext cx="13335000" cy="5216751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5.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9966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/>
          <p:cNvSpPr/>
          <p:nvPr/>
        </p:nvSpPr>
        <p:spPr>
          <a:xfrm>
            <a:off x="8140701" y="4757057"/>
            <a:ext cx="4398963" cy="914400"/>
          </a:xfrm>
          <a:prstGeom prst="flowChartAlternateProcess">
            <a:avLst/>
          </a:prstGeom>
          <a:solidFill>
            <a:srgbClr val="FFC00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smtClean="0">
                <a:solidFill>
                  <a:schemeClr val="bg1"/>
                </a:solidFill>
              </a:rPr>
              <a:t>Yes , I can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8" name="Flowchart: Alternate Process 7"/>
          <p:cNvSpPr/>
          <p:nvPr/>
        </p:nvSpPr>
        <p:spPr>
          <a:xfrm>
            <a:off x="8140701" y="1736272"/>
            <a:ext cx="4413250" cy="914400"/>
          </a:xfrm>
          <a:prstGeom prst="flowChartAlternateProcess">
            <a:avLst/>
          </a:prstGeom>
          <a:solidFill>
            <a:srgbClr val="00B0F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smtClean="0">
                <a:solidFill>
                  <a:schemeClr val="bg1"/>
                </a:solidFill>
              </a:rPr>
              <a:t>No, I can’t cycle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9" name="Flowchart: Alternate Process 8"/>
          <p:cNvSpPr/>
          <p:nvPr/>
        </p:nvSpPr>
        <p:spPr>
          <a:xfrm>
            <a:off x="8126414" y="3352800"/>
            <a:ext cx="4391025" cy="914400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smtClean="0">
                <a:solidFill>
                  <a:schemeClr val="bg1"/>
                </a:solidFill>
              </a:rPr>
              <a:t>No ,can </a:t>
            </a:r>
            <a:r>
              <a:rPr lang="en-US" sz="3600" b="1" dirty="0" err="1" smtClean="0">
                <a:solidFill>
                  <a:schemeClr val="bg1"/>
                </a:solidFill>
              </a:rPr>
              <a:t>i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43" y="326571"/>
            <a:ext cx="7075715" cy="555171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4186825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1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/>
          <p:cNvSpPr/>
          <p:nvPr/>
        </p:nvSpPr>
        <p:spPr>
          <a:xfrm>
            <a:off x="6780666" y="1845162"/>
            <a:ext cx="4398963" cy="914400"/>
          </a:xfrm>
          <a:prstGeom prst="flowChartAlternateProcess">
            <a:avLst/>
          </a:prstGeom>
          <a:solidFill>
            <a:srgbClr val="FFC00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smtClean="0">
                <a:solidFill>
                  <a:schemeClr val="bg1"/>
                </a:solidFill>
              </a:rPr>
              <a:t>No , I can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8" name="Flowchart: Alternate Process 7"/>
          <p:cNvSpPr/>
          <p:nvPr/>
        </p:nvSpPr>
        <p:spPr>
          <a:xfrm>
            <a:off x="6766379" y="3279321"/>
            <a:ext cx="4413250" cy="914400"/>
          </a:xfrm>
          <a:prstGeom prst="flowChartAlternateProcess">
            <a:avLst/>
          </a:prstGeom>
          <a:solidFill>
            <a:srgbClr val="00B0F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smtClean="0">
                <a:solidFill>
                  <a:schemeClr val="bg1"/>
                </a:solidFill>
              </a:rPr>
              <a:t>Yes ,I can play the piano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9" name="Flowchart: Alternate Process 8"/>
          <p:cNvSpPr/>
          <p:nvPr/>
        </p:nvSpPr>
        <p:spPr>
          <a:xfrm>
            <a:off x="6812190" y="4653643"/>
            <a:ext cx="4391025" cy="914400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smtClean="0">
                <a:solidFill>
                  <a:schemeClr val="bg1"/>
                </a:solidFill>
              </a:rPr>
              <a:t>Yes, I can’t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29" y="843709"/>
            <a:ext cx="6387407" cy="47243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6848625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1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/>
          <p:cNvSpPr/>
          <p:nvPr/>
        </p:nvSpPr>
        <p:spPr>
          <a:xfrm>
            <a:off x="7204076" y="1652774"/>
            <a:ext cx="4398963" cy="914400"/>
          </a:xfrm>
          <a:prstGeom prst="flowChartAlternateProcess">
            <a:avLst/>
          </a:prstGeom>
          <a:solidFill>
            <a:srgbClr val="FFC00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smtClean="0">
                <a:solidFill>
                  <a:schemeClr val="bg1"/>
                </a:solidFill>
              </a:rPr>
              <a:t>Yes , I can’t play the guitar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8" name="Flowchart: Alternate Process 7"/>
          <p:cNvSpPr/>
          <p:nvPr/>
        </p:nvSpPr>
        <p:spPr>
          <a:xfrm>
            <a:off x="7204076" y="4686422"/>
            <a:ext cx="4413250" cy="914400"/>
          </a:xfrm>
          <a:prstGeom prst="flowChartAlternateProcess">
            <a:avLst/>
          </a:prstGeom>
          <a:solidFill>
            <a:srgbClr val="00B0F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smtClean="0">
                <a:solidFill>
                  <a:schemeClr val="bg1"/>
                </a:solidFill>
              </a:rPr>
              <a:t>No, I can’t play the guitar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9" name="Flowchart: Alternate Process 8"/>
          <p:cNvSpPr/>
          <p:nvPr/>
        </p:nvSpPr>
        <p:spPr>
          <a:xfrm>
            <a:off x="7204076" y="3169598"/>
            <a:ext cx="4391025" cy="914400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smtClean="0">
                <a:solidFill>
                  <a:schemeClr val="bg1"/>
                </a:solidFill>
              </a:rPr>
              <a:t>No, I can play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57" y="500743"/>
            <a:ext cx="6397487" cy="510007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6391050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1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/>
          <p:cNvSpPr/>
          <p:nvPr/>
        </p:nvSpPr>
        <p:spPr>
          <a:xfrm>
            <a:off x="7204076" y="1652774"/>
            <a:ext cx="4398963" cy="914400"/>
          </a:xfrm>
          <a:prstGeom prst="flowChartAlternateProcess">
            <a:avLst/>
          </a:prstGeom>
          <a:solidFill>
            <a:srgbClr val="FFC00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smtClean="0">
                <a:solidFill>
                  <a:schemeClr val="bg1"/>
                </a:solidFill>
              </a:rPr>
              <a:t>Yes , I can’t play chess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8" name="Flowchart: Alternate Process 7"/>
          <p:cNvSpPr/>
          <p:nvPr/>
        </p:nvSpPr>
        <p:spPr>
          <a:xfrm>
            <a:off x="7204076" y="4686422"/>
            <a:ext cx="4413250" cy="914400"/>
          </a:xfrm>
          <a:prstGeom prst="flowChartAlternateProcess">
            <a:avLst/>
          </a:prstGeom>
          <a:solidFill>
            <a:srgbClr val="00B0F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smtClean="0">
                <a:solidFill>
                  <a:schemeClr val="bg1"/>
                </a:solidFill>
              </a:rPr>
              <a:t>No, I can’t play chess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9" name="Flowchart: Alternate Process 8"/>
          <p:cNvSpPr/>
          <p:nvPr/>
        </p:nvSpPr>
        <p:spPr>
          <a:xfrm>
            <a:off x="7204076" y="3169598"/>
            <a:ext cx="4391025" cy="914400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smtClean="0">
                <a:solidFill>
                  <a:schemeClr val="bg1"/>
                </a:solidFill>
              </a:rPr>
              <a:t>No, I can play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66" y="1652773"/>
            <a:ext cx="5997038" cy="423738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1631805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1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533" y="-114302"/>
            <a:ext cx="13328715" cy="71437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729462"/>
          </a:xfrm>
        </p:spPr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3500" b="1" dirty="0">
                <a:solidFill>
                  <a:schemeClr val="accent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Tuesday, September </a:t>
            </a:r>
            <a:r>
              <a:rPr lang="en-US" sz="3500" b="1" dirty="0" smtClean="0">
                <a:solidFill>
                  <a:schemeClr val="accent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28</a:t>
            </a:r>
            <a:r>
              <a:rPr lang="en-US" sz="3500" b="1" baseline="30000" dirty="0">
                <a:solidFill>
                  <a:schemeClr val="accent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500" b="1" baseline="30000" dirty="0" err="1" smtClean="0">
                <a:solidFill>
                  <a:schemeClr val="accent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</a:t>
            </a:r>
            <a:r>
              <a:rPr lang="en-US" sz="3500" b="1" dirty="0" smtClean="0">
                <a:solidFill>
                  <a:schemeClr val="accent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500" b="1" dirty="0">
                <a:solidFill>
                  <a:schemeClr val="accent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2021</a:t>
            </a:r>
            <a:br>
              <a:rPr lang="en-US" sz="3500" b="1" dirty="0">
                <a:solidFill>
                  <a:schemeClr val="accent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sz="3000" b="1" dirty="0">
                <a:solidFill>
                  <a:schemeClr val="accent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Unit 5</a:t>
            </a:r>
            <a:r>
              <a:rPr lang="en-US" sz="3000" b="1" dirty="0" smtClean="0">
                <a:solidFill>
                  <a:schemeClr val="accent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Can you swim?</a:t>
            </a:r>
            <a:r>
              <a:rPr lang="en-US" sz="3000" b="1" dirty="0">
                <a:solidFill>
                  <a:schemeClr val="accent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en-US" sz="3000" b="1" dirty="0">
                <a:solidFill>
                  <a:schemeClr val="accent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sz="3500" b="1" dirty="0">
                <a:solidFill>
                  <a:schemeClr val="accent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Lesson 1 </a:t>
            </a:r>
            <a:r>
              <a:rPr lang="en-US" sz="35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en-US" sz="35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7375" y="1229857"/>
            <a:ext cx="13144498" cy="5428118"/>
          </a:xfrm>
        </p:spPr>
        <p:txBody>
          <a:bodyPr>
            <a:normAutofit lnSpcReduction="10000"/>
          </a:bodyPr>
          <a:lstStyle/>
          <a:p>
            <a:pPr marL="571500" indent="-571500">
              <a:buAutoNum type="romanUcPeriod"/>
            </a:pPr>
            <a:endParaRPr lang="en-US" dirty="0" smtClean="0">
              <a:solidFill>
                <a:schemeClr val="accent4"/>
              </a:solidFill>
            </a:endParaRPr>
          </a:p>
          <a:p>
            <a:pPr marL="571500" indent="-571500">
              <a:buAutoNum type="romanUcPeriod"/>
            </a:pPr>
            <a:endParaRPr lang="en-US" dirty="0">
              <a:solidFill>
                <a:schemeClr val="accent4"/>
              </a:solidFill>
            </a:endParaRPr>
          </a:p>
          <a:p>
            <a:pPr marL="0" indent="0">
              <a:buNone/>
            </a:pPr>
            <a:r>
              <a:rPr lang="en-US" sz="4000" b="1" dirty="0" err="1" smtClean="0">
                <a:solidFill>
                  <a:schemeClr val="accent1"/>
                </a:solidFill>
              </a:rPr>
              <a:t>I.New</a:t>
            </a:r>
            <a:r>
              <a:rPr lang="en-US" sz="4000" b="1" dirty="0" smtClean="0">
                <a:solidFill>
                  <a:schemeClr val="accent1"/>
                </a:solidFill>
              </a:rPr>
              <a:t> words:</a:t>
            </a:r>
            <a:endParaRPr lang="en-US" sz="4000" b="1" dirty="0" smtClean="0">
              <a:solidFill>
                <a:schemeClr val="accent4"/>
              </a:solidFill>
            </a:endParaRPr>
          </a:p>
          <a:p>
            <a:pPr marL="0" indent="0">
              <a:buNone/>
            </a:pPr>
            <a:r>
              <a:rPr lang="en-US" i="1" dirty="0" smtClean="0">
                <a:solidFill>
                  <a:schemeClr val="accent4"/>
                </a:solidFill>
              </a:rPr>
              <a:t>Skip</a:t>
            </a:r>
          </a:p>
          <a:p>
            <a:pPr marL="0" indent="0">
              <a:buNone/>
            </a:pPr>
            <a:r>
              <a:rPr lang="en-US" i="1" dirty="0" smtClean="0">
                <a:solidFill>
                  <a:schemeClr val="accent4"/>
                </a:solidFill>
              </a:rPr>
              <a:t>Skate </a:t>
            </a:r>
          </a:p>
          <a:p>
            <a:pPr marL="0" indent="0">
              <a:buNone/>
            </a:pPr>
            <a:r>
              <a:rPr lang="en-US" i="1" dirty="0" smtClean="0">
                <a:solidFill>
                  <a:schemeClr val="accent4"/>
                </a:solidFill>
              </a:rPr>
              <a:t>Cook</a:t>
            </a:r>
          </a:p>
          <a:p>
            <a:pPr marL="0" indent="0">
              <a:buNone/>
            </a:pPr>
            <a:r>
              <a:rPr lang="en-US" i="1" dirty="0" smtClean="0">
                <a:solidFill>
                  <a:schemeClr val="accent4"/>
                </a:solidFill>
              </a:rPr>
              <a:t>Swim</a:t>
            </a:r>
          </a:p>
          <a:p>
            <a:pPr marL="0" indent="0">
              <a:buNone/>
            </a:pPr>
            <a:r>
              <a:rPr lang="en-US" sz="4000" b="1" dirty="0" smtClean="0">
                <a:solidFill>
                  <a:schemeClr val="accent1"/>
                </a:solidFill>
              </a:rPr>
              <a:t>II. Structures:</a:t>
            </a:r>
          </a:p>
          <a:p>
            <a:pPr marL="0" indent="0">
              <a:buNone/>
            </a:pPr>
            <a:r>
              <a:rPr lang="en-US" sz="2900" dirty="0" smtClean="0">
                <a:solidFill>
                  <a:schemeClr val="accent4"/>
                </a:solidFill>
              </a:rPr>
              <a:t>What can you do ? </a:t>
            </a:r>
          </a:p>
          <a:p>
            <a:pPr marL="0" indent="0">
              <a:buNone/>
            </a:pPr>
            <a:r>
              <a:rPr lang="en-US" sz="2900" dirty="0" smtClean="0">
                <a:solidFill>
                  <a:schemeClr val="accent4"/>
                </a:solidFill>
              </a:rPr>
              <a:t>I can + </a:t>
            </a:r>
            <a:r>
              <a:rPr lang="en-US" sz="2900" dirty="0" err="1" smtClean="0">
                <a:solidFill>
                  <a:schemeClr val="accent4"/>
                </a:solidFill>
              </a:rPr>
              <a:t>động</a:t>
            </a:r>
            <a:r>
              <a:rPr lang="en-US" sz="2900" dirty="0" smtClean="0">
                <a:solidFill>
                  <a:schemeClr val="accent4"/>
                </a:solidFill>
              </a:rPr>
              <a:t> </a:t>
            </a:r>
            <a:r>
              <a:rPr lang="en-US" sz="2900" dirty="0" err="1" smtClean="0">
                <a:solidFill>
                  <a:schemeClr val="accent4"/>
                </a:solidFill>
              </a:rPr>
              <a:t>từ</a:t>
            </a:r>
            <a:r>
              <a:rPr lang="en-US" sz="2900" dirty="0">
                <a:solidFill>
                  <a:schemeClr val="accent4"/>
                </a:solidFill>
              </a:rPr>
              <a:t> </a:t>
            </a:r>
            <a:r>
              <a:rPr lang="en-US" sz="2900" dirty="0" smtClean="0">
                <a:solidFill>
                  <a:schemeClr val="accent4"/>
                </a:solidFill>
              </a:rPr>
              <a:t> (</a:t>
            </a:r>
            <a:r>
              <a:rPr lang="en-US" sz="2900" dirty="0" err="1" smtClean="0">
                <a:solidFill>
                  <a:schemeClr val="accent4"/>
                </a:solidFill>
              </a:rPr>
              <a:t>nguyên</a:t>
            </a:r>
            <a:r>
              <a:rPr lang="en-US" sz="2900" dirty="0" smtClean="0">
                <a:solidFill>
                  <a:schemeClr val="accent4"/>
                </a:solidFill>
              </a:rPr>
              <a:t> </a:t>
            </a:r>
            <a:r>
              <a:rPr lang="en-US" sz="2900" dirty="0" err="1" smtClean="0">
                <a:solidFill>
                  <a:schemeClr val="accent4"/>
                </a:solidFill>
              </a:rPr>
              <a:t>thể</a:t>
            </a:r>
            <a:r>
              <a:rPr lang="en-US" sz="2900" dirty="0" smtClean="0">
                <a:solidFill>
                  <a:schemeClr val="accent4"/>
                </a:solidFill>
              </a:rPr>
              <a:t> )</a:t>
            </a:r>
            <a:endParaRPr lang="en-US" sz="2900" dirty="0" smtClean="0"/>
          </a:p>
          <a:p>
            <a:pPr marL="571500" indent="-571500">
              <a:buAutoNum type="romanUcPeriod"/>
            </a:pP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49832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079072"/>
          </a:xfrm>
        </p:spPr>
        <p:txBody>
          <a:bodyPr>
            <a:normAutofit/>
          </a:bodyPr>
          <a:lstStyle/>
          <a:p>
            <a:r>
              <a:rPr lang="vi-VN" sz="1600" dirty="0"/>
              <a:t/>
            </a:r>
            <a:br>
              <a:rPr lang="vi-VN" sz="1600" dirty="0"/>
            </a:br>
            <a:r>
              <a:rPr lang="vi-VN" sz="1600" dirty="0"/>
              <a:t/>
            </a:r>
            <a:br>
              <a:rPr lang="vi-VN" sz="1600" dirty="0"/>
            </a:br>
            <a:r>
              <a:rPr lang="vi-VN" dirty="0"/>
              <a:t/>
            </a:r>
            <a:br>
              <a:rPr lang="vi-VN" dirty="0"/>
            </a:br>
            <a:r>
              <a:rPr lang="vi-VN" dirty="0"/>
              <a:t/>
            </a:r>
            <a:br>
              <a:rPr lang="vi-VN" dirty="0"/>
            </a:br>
            <a:r>
              <a:rPr lang="vi-VN" dirty="0"/>
              <a:t/>
            </a:r>
            <a:br>
              <a:rPr lang="vi-VN" dirty="0"/>
            </a:b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868" y="0"/>
            <a:ext cx="12963668" cy="6858000"/>
          </a:xfrm>
        </p:spPr>
      </p:pic>
      <p:pic>
        <p:nvPicPr>
          <p:cNvPr id="3" name="40-track-40_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99022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47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032" y="-1198880"/>
            <a:ext cx="13313663" cy="957478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19161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Tuesday, September </a:t>
            </a:r>
            <a:r>
              <a:rPr lang="en-US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r>
              <a:rPr lang="en-US" b="1" baseline="300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br>
              <a:rPr lang="en-US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</a:t>
            </a:r>
            <a:r>
              <a:rPr lang="en-US" sz="40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5: Can you swim?</a:t>
            </a:r>
            <a:r>
              <a:rPr lang="en-US" sz="40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3: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Pronunciation and </a:t>
            </a:r>
            <a:r>
              <a:rPr lang="en-US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Practise</a:t>
            </a:r>
            <a:r>
              <a:rPr lang="en-US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65" y="2724539"/>
            <a:ext cx="9504785" cy="345259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0913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8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Warm up</a:t>
            </a:r>
            <a:endParaRPr lang="en-US" sz="8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8098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24001" y="2301766"/>
            <a:ext cx="9144001" cy="4556234"/>
          </a:xfrm>
          <a:prstGeom prst="rect">
            <a:avLst/>
          </a:prstGeom>
          <a:gradFill flip="none" rotWithShape="1">
            <a:gsLst>
              <a:gs pos="0">
                <a:srgbClr val="99FF33">
                  <a:shade val="30000"/>
                  <a:satMod val="115000"/>
                </a:srgbClr>
              </a:gs>
              <a:gs pos="50000">
                <a:srgbClr val="99FF33">
                  <a:shade val="67500"/>
                  <a:satMod val="115000"/>
                </a:srgbClr>
              </a:gs>
              <a:gs pos="100000">
                <a:srgbClr val="99FF33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7978"/>
          <a:stretch/>
        </p:blipFill>
        <p:spPr bwMode="auto">
          <a:xfrm>
            <a:off x="1199457" y="-9525"/>
            <a:ext cx="9468544" cy="2311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6750" y="2652445"/>
            <a:ext cx="2532148" cy="324046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12" y="968529"/>
            <a:ext cx="2808312" cy="2466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4601647" y="3284984"/>
            <a:ext cx="5760640" cy="3025480"/>
          </a:xfrm>
          <a:prstGeom prst="rect">
            <a:avLst/>
          </a:prstGeom>
          <a:noFill/>
        </p:spPr>
        <p:txBody>
          <a:bodyPr wrap="square" lIns="91440" tIns="45720" rIns="91440" bIns="45720" numCol="1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>
                <a:ln w="76200">
                  <a:solidFill>
                    <a:srgbClr val="FFFF00"/>
                  </a:solidFill>
                  <a:prstDash val="sysDot"/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CUNG THỦ </a:t>
            </a:r>
          </a:p>
        </p:txBody>
      </p:sp>
      <p:pic>
        <p:nvPicPr>
          <p:cNvPr id="9" name="Put_On_Your_Dancing_Pants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6">
                  <p14:trim st="2000"/>
                </p14:media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472264" y="702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4067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5690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9525"/>
            <a:ext cx="11972924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239" y="134562"/>
            <a:ext cx="8645525" cy="1422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1980220"/>
            <a:ext cx="1448780" cy="1448780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1099" b="18657"/>
          <a:stretch/>
        </p:blipFill>
        <p:spPr>
          <a:xfrm rot="20269404">
            <a:off x="5456439" y="3498832"/>
            <a:ext cx="1721111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866" t="78242" b="-2818"/>
          <a:stretch/>
        </p:blipFill>
        <p:spPr>
          <a:xfrm rot="20269404">
            <a:off x="5345786" y="4589580"/>
            <a:ext cx="1815570" cy="90656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2924" r="70995" b="18657"/>
          <a:stretch/>
        </p:blipFill>
        <p:spPr>
          <a:xfrm rot="20269404">
            <a:off x="5573994" y="3548626"/>
            <a:ext cx="1225173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8">
                  <p14:trim end="1414"/>
                </p14:media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9192344" y="7101408"/>
            <a:ext cx="609600" cy="6096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0">
                  <p14:trim end="5158"/>
                </p14:media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5791200" y="7101408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26804" y="553290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993300"/>
                </a:solidFill>
              </a:rPr>
              <a:t>Question 1: </a:t>
            </a:r>
            <a:endParaRPr lang="en-US" sz="3200" b="1" dirty="0">
              <a:solidFill>
                <a:srgbClr val="993300"/>
              </a:solidFill>
            </a:endParaRPr>
          </a:p>
        </p:txBody>
      </p:sp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2804576" y="7061994"/>
            <a:ext cx="609600" cy="6096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1631504" y="5410214"/>
            <a:ext cx="3752708" cy="989856"/>
            <a:chOff x="107504" y="5410214"/>
            <a:chExt cx="3752708" cy="989856"/>
          </a:xfrm>
        </p:grpSpPr>
        <p:pic>
          <p:nvPicPr>
            <p:cNvPr id="12" name="du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7504" y="5410214"/>
              <a:ext cx="3752708" cy="989856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331640" y="5589240"/>
              <a:ext cx="98616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/>
                <a:t>Skip</a:t>
              </a:r>
              <a:endParaRPr lang="en-US" sz="3600" b="1" dirty="0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400800" y="5380486"/>
            <a:ext cx="3744416" cy="989856"/>
            <a:chOff x="5150347" y="5410214"/>
            <a:chExt cx="3744416" cy="989856"/>
          </a:xfrm>
        </p:grpSpPr>
        <p:pic>
          <p:nvPicPr>
            <p:cNvPr id="13" name="sai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347" y="5410214"/>
              <a:ext cx="3744416" cy="989856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534768" y="5581976"/>
              <a:ext cx="13352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/>
                <a:t>Skate</a:t>
              </a:r>
              <a:endParaRPr lang="en-US" sz="3600" b="1" dirty="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4556"/>
            <a:ext cx="3894614" cy="235598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98069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vide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19548 -0.350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4" y="-1754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1146 -0.083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4167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57" y="-9525"/>
            <a:ext cx="9655869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919" y="-64190"/>
            <a:ext cx="9427321" cy="3745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1980220"/>
            <a:ext cx="1448780" cy="1448780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1099" b="18657"/>
          <a:stretch/>
        </p:blipFill>
        <p:spPr>
          <a:xfrm rot="20269404">
            <a:off x="5456439" y="3498832"/>
            <a:ext cx="1721111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866" t="78242" b="-2818"/>
          <a:stretch/>
        </p:blipFill>
        <p:spPr>
          <a:xfrm rot="20269404">
            <a:off x="5345786" y="4589580"/>
            <a:ext cx="1815570" cy="90656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2924" r="70995" b="18657"/>
          <a:stretch/>
        </p:blipFill>
        <p:spPr>
          <a:xfrm rot="20269404">
            <a:off x="5573994" y="3548626"/>
            <a:ext cx="1225173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8">
                  <p14:trim end="1414"/>
                </p14:media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9192344" y="7101408"/>
            <a:ext cx="609600" cy="6096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0">
                  <p14:trim end="5158"/>
                </p14:media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5791200" y="7101408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26804" y="553290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993300"/>
                </a:solidFill>
              </a:rPr>
              <a:t>Question 2:</a:t>
            </a:r>
            <a:endParaRPr lang="en-US" sz="3200" b="1" dirty="0">
              <a:solidFill>
                <a:srgbClr val="993300"/>
              </a:solidFill>
            </a:endParaRPr>
          </a:p>
        </p:txBody>
      </p:sp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2804576" y="7061994"/>
            <a:ext cx="609600" cy="6096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6688898" y="4733765"/>
            <a:ext cx="6725278" cy="1660735"/>
            <a:chOff x="5453580" y="5404644"/>
            <a:chExt cx="6339606" cy="989856"/>
          </a:xfrm>
        </p:grpSpPr>
        <p:pic>
          <p:nvPicPr>
            <p:cNvPr id="12" name="du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53580" y="5404644"/>
              <a:ext cx="3752708" cy="989856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5796137" y="5541945"/>
              <a:ext cx="5997049" cy="385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/>
                <a:t>Play the piano</a:t>
              </a:r>
              <a:endParaRPr lang="en-US" sz="3600" b="1" dirty="0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857058" y="4754880"/>
            <a:ext cx="3843628" cy="1712742"/>
            <a:chOff x="5150347" y="5410214"/>
            <a:chExt cx="3843628" cy="989856"/>
          </a:xfrm>
        </p:grpSpPr>
        <p:pic>
          <p:nvPicPr>
            <p:cNvPr id="13" name="sai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347" y="5410214"/>
              <a:ext cx="3744416" cy="989856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5359983" y="5531443"/>
              <a:ext cx="3633992" cy="409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/>
                <a:t> </a:t>
              </a:r>
              <a:r>
                <a:rPr lang="en-US" sz="4000" b="1" dirty="0" smtClean="0"/>
                <a:t>Play the guitar</a:t>
              </a:r>
              <a:endParaRPr lang="en-US" sz="4000" b="1" dirty="0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567" y="336025"/>
            <a:ext cx="6196388" cy="29455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60744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vide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19548 -0.350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4" y="-1754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1146 -0.083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4167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57" y="-9525"/>
            <a:ext cx="9655869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239" y="134562"/>
            <a:ext cx="8645525" cy="1422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1980220"/>
            <a:ext cx="1448780" cy="1448780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1099" b="18657"/>
          <a:stretch/>
        </p:blipFill>
        <p:spPr>
          <a:xfrm rot="20269404">
            <a:off x="5456439" y="3498832"/>
            <a:ext cx="1721111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866" t="78242" b="-2818"/>
          <a:stretch/>
        </p:blipFill>
        <p:spPr>
          <a:xfrm rot="20269404">
            <a:off x="5345786" y="4589580"/>
            <a:ext cx="1815570" cy="90656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2924" r="70995" b="18657"/>
          <a:stretch/>
        </p:blipFill>
        <p:spPr>
          <a:xfrm rot="20269404">
            <a:off x="5573994" y="3548626"/>
            <a:ext cx="1225173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8">
                  <p14:trim end="1414"/>
                </p14:media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9192344" y="7101408"/>
            <a:ext cx="609600" cy="6096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0">
                  <p14:trim end="5158"/>
                </p14:media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5791200" y="7101408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26804" y="553290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993300"/>
                </a:solidFill>
              </a:rPr>
              <a:t>Qs3: Can you swim ? </a:t>
            </a:r>
            <a:endParaRPr lang="en-US" sz="3200" b="1" dirty="0">
              <a:solidFill>
                <a:srgbClr val="993300"/>
              </a:solidFill>
            </a:endParaRPr>
          </a:p>
        </p:txBody>
      </p:sp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2804576" y="7061994"/>
            <a:ext cx="609600" cy="6096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1631504" y="5410214"/>
            <a:ext cx="3752708" cy="989856"/>
            <a:chOff x="107504" y="5410214"/>
            <a:chExt cx="3752708" cy="989856"/>
          </a:xfrm>
        </p:grpSpPr>
        <p:pic>
          <p:nvPicPr>
            <p:cNvPr id="12" name="du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7504" y="5410214"/>
              <a:ext cx="3752708" cy="989856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536895" y="5581976"/>
              <a:ext cx="304256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/>
                <a:t>Yes, I can swim</a:t>
              </a:r>
              <a:endParaRPr lang="en-US" sz="3600" b="1" dirty="0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674347" y="5410214"/>
            <a:ext cx="3744416" cy="989856"/>
            <a:chOff x="5150347" y="5410214"/>
            <a:chExt cx="3744416" cy="989856"/>
          </a:xfrm>
        </p:grpSpPr>
        <p:pic>
          <p:nvPicPr>
            <p:cNvPr id="13" name="sai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347" y="5410214"/>
              <a:ext cx="3744416" cy="989856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5220073" y="5456336"/>
              <a:ext cx="34169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/>
                <a:t>Yes , I can’t swim</a:t>
              </a:r>
              <a:endParaRPr lang="en-US" sz="3600" b="1" dirty="0"/>
            </a:p>
          </p:txBody>
        </p:sp>
      </p:grpSp>
      <p:pic>
        <p:nvPicPr>
          <p:cNvPr id="19" name="Content Placeholder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863" y="1772406"/>
            <a:ext cx="3993673" cy="274104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14669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vide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19548 -0.350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4" y="-1754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1146 -0.083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4167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57" y="-9525"/>
            <a:ext cx="9655869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134562"/>
            <a:ext cx="8787260" cy="383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6871">
            <a:off x="6674388" y="3078670"/>
            <a:ext cx="1448780" cy="1448780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1099" b="18657"/>
          <a:stretch/>
        </p:blipFill>
        <p:spPr>
          <a:xfrm rot="20269404">
            <a:off x="5456439" y="3498832"/>
            <a:ext cx="1721111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866" t="78242" b="-2818"/>
          <a:stretch/>
        </p:blipFill>
        <p:spPr>
          <a:xfrm rot="20269404">
            <a:off x="5345786" y="4589580"/>
            <a:ext cx="1815570" cy="90656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2924" r="70995" b="18657"/>
          <a:stretch/>
        </p:blipFill>
        <p:spPr>
          <a:xfrm rot="20269404">
            <a:off x="5573994" y="3548626"/>
            <a:ext cx="1225173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8">
                  <p14:trim end="1414"/>
                </p14:media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9192344" y="7101408"/>
            <a:ext cx="609600" cy="6096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0">
                  <p14:trim end="5158"/>
                </p14:media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5791200" y="7101408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26804" y="553290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993300"/>
                </a:solidFill>
              </a:rPr>
              <a:t>Qs 4: What…. Do ? I can cook</a:t>
            </a:r>
            <a:endParaRPr lang="en-US" sz="3200" b="1" dirty="0">
              <a:solidFill>
                <a:srgbClr val="993300"/>
              </a:solidFill>
            </a:endParaRPr>
          </a:p>
        </p:txBody>
      </p:sp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2804576" y="7061994"/>
            <a:ext cx="609600" cy="6096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2226804" y="5499683"/>
            <a:ext cx="3752708" cy="989856"/>
            <a:chOff x="702804" y="5499683"/>
            <a:chExt cx="3752708" cy="989856"/>
          </a:xfrm>
        </p:grpSpPr>
        <p:pic>
          <p:nvPicPr>
            <p:cNvPr id="12" name="du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2804" y="5499683"/>
              <a:ext cx="3752708" cy="989856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331640" y="5589240"/>
              <a:ext cx="31238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/>
                <a:t>Can you</a:t>
              </a:r>
              <a:endParaRPr lang="en-US" sz="3600" b="1" dirty="0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674347" y="5410214"/>
            <a:ext cx="3744416" cy="989856"/>
            <a:chOff x="5150347" y="5410214"/>
            <a:chExt cx="3744416" cy="989856"/>
          </a:xfrm>
        </p:grpSpPr>
        <p:pic>
          <p:nvPicPr>
            <p:cNvPr id="13" name="sai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347" y="5410214"/>
              <a:ext cx="3744416" cy="989856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5796138" y="5581976"/>
              <a:ext cx="29477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/>
                <a:t>You can</a:t>
              </a:r>
              <a:endParaRPr lang="en-US" sz="3600" b="1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778501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vide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19548 -0.350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4" y="-1754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1146 -0.083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4167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57" y="-9525"/>
            <a:ext cx="9655869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601" y="-65543"/>
            <a:ext cx="9266797" cy="3751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371" y="3119281"/>
            <a:ext cx="1448780" cy="1448780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1099" b="18657"/>
          <a:stretch/>
        </p:blipFill>
        <p:spPr>
          <a:xfrm rot="20269404">
            <a:off x="5456439" y="3498832"/>
            <a:ext cx="1721111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866" t="78242" b="-2818"/>
          <a:stretch/>
        </p:blipFill>
        <p:spPr>
          <a:xfrm rot="20269404">
            <a:off x="5345786" y="4589580"/>
            <a:ext cx="1815570" cy="90656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2924" r="70995" b="18657"/>
          <a:stretch/>
        </p:blipFill>
        <p:spPr>
          <a:xfrm rot="20269404">
            <a:off x="5573994" y="3548626"/>
            <a:ext cx="1225173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8">
                  <p14:trim end="1414"/>
                </p14:media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9192344" y="7101408"/>
            <a:ext cx="609600" cy="6096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0">
                  <p14:trim end="5158"/>
                </p14:media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5791200" y="7101408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26804" y="553290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993300"/>
                </a:solidFill>
              </a:rPr>
              <a:t>Qs 5:</a:t>
            </a:r>
            <a:endParaRPr lang="en-US" sz="3200" b="1" dirty="0">
              <a:solidFill>
                <a:srgbClr val="993300"/>
              </a:solidFill>
            </a:endParaRPr>
          </a:p>
        </p:txBody>
      </p:sp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2804576" y="7061994"/>
            <a:ext cx="609600" cy="6096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7304211" y="5310336"/>
            <a:ext cx="4014242" cy="989856"/>
            <a:chOff x="5780211" y="5310336"/>
            <a:chExt cx="4014242" cy="989856"/>
          </a:xfrm>
        </p:grpSpPr>
        <p:pic>
          <p:nvPicPr>
            <p:cNvPr id="12" name="du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780211" y="5310336"/>
              <a:ext cx="3752708" cy="989856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5984956" y="5447637"/>
              <a:ext cx="38094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 </a:t>
              </a:r>
              <a:r>
                <a:rPr lang="en-US" sz="3600" b="1" dirty="0" smtClean="0"/>
                <a:t>Play table tennis</a:t>
              </a:r>
              <a:endParaRPr lang="en-US" sz="3600" b="1" dirty="0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823162" y="5310336"/>
            <a:ext cx="3744416" cy="989856"/>
            <a:chOff x="5433588" y="6889714"/>
            <a:chExt cx="3744416" cy="989856"/>
          </a:xfrm>
        </p:grpSpPr>
        <p:pic>
          <p:nvPicPr>
            <p:cNvPr id="13" name="sai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3588" y="6889714"/>
              <a:ext cx="3744416" cy="989856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289972" y="7061476"/>
              <a:ext cx="24678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/>
                <a:t>Play tennis</a:t>
              </a:r>
              <a:endParaRPr lang="en-US" sz="3600" b="1" dirty="0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8927" t="-20157" r="-1" b="21547"/>
          <a:stretch/>
        </p:blipFill>
        <p:spPr>
          <a:xfrm>
            <a:off x="-528637" y="1421752"/>
            <a:ext cx="6449144" cy="25379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6118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vide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19548 -0.350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4" y="-1754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1146 -0.083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4167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57" y="-9525"/>
            <a:ext cx="9655869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57" y="-113428"/>
            <a:ext cx="11292635" cy="4461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118" y="3594080"/>
            <a:ext cx="1448780" cy="1448780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1099" b="18657"/>
          <a:stretch/>
        </p:blipFill>
        <p:spPr>
          <a:xfrm rot="20269404">
            <a:off x="5456439" y="3498832"/>
            <a:ext cx="1721111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866" t="78242" b="-2818"/>
          <a:stretch/>
        </p:blipFill>
        <p:spPr>
          <a:xfrm rot="20269404">
            <a:off x="5345786" y="4589580"/>
            <a:ext cx="1815570" cy="90656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2924" r="70995" b="18657"/>
          <a:stretch/>
        </p:blipFill>
        <p:spPr>
          <a:xfrm rot="20269404">
            <a:off x="5573994" y="3548626"/>
            <a:ext cx="1225173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8">
                  <p14:trim end="1414"/>
                </p14:media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9192344" y="7101408"/>
            <a:ext cx="609600" cy="6096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0">
                  <p14:trim end="5158"/>
                </p14:media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5791200" y="7101408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26804" y="553290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993300"/>
                </a:solidFill>
              </a:rPr>
              <a:t>Qs 6:  I can not cook =</a:t>
            </a:r>
            <a:endParaRPr lang="en-US" sz="3200" b="1" dirty="0">
              <a:solidFill>
                <a:srgbClr val="993300"/>
              </a:solidFill>
            </a:endParaRPr>
          </a:p>
        </p:txBody>
      </p:sp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2804576" y="7061994"/>
            <a:ext cx="609600" cy="6096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1631504" y="5410214"/>
            <a:ext cx="4060682" cy="989856"/>
            <a:chOff x="107504" y="5410214"/>
            <a:chExt cx="4060682" cy="989856"/>
          </a:xfrm>
        </p:grpSpPr>
        <p:pic>
          <p:nvPicPr>
            <p:cNvPr id="12" name="du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7504" y="5410214"/>
              <a:ext cx="3752708" cy="989856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542694" y="5581976"/>
              <a:ext cx="3625492" cy="6535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 </a:t>
              </a:r>
              <a:r>
                <a:rPr lang="en-US" sz="3600" b="1" dirty="0" smtClean="0"/>
                <a:t> I Can’t cook</a:t>
              </a:r>
              <a:endParaRPr lang="en-US" sz="3600" b="1" dirty="0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674347" y="5410214"/>
            <a:ext cx="3744416" cy="989856"/>
            <a:chOff x="5150347" y="5410214"/>
            <a:chExt cx="3744416" cy="989856"/>
          </a:xfrm>
        </p:grpSpPr>
        <p:pic>
          <p:nvPicPr>
            <p:cNvPr id="13" name="sai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347" y="5410214"/>
              <a:ext cx="3744416" cy="989856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5458322" y="5581976"/>
              <a:ext cx="32132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 </a:t>
              </a:r>
              <a:r>
                <a:rPr lang="en-US" sz="3600" b="1" dirty="0" smtClean="0"/>
                <a:t> I Can Cook</a:t>
              </a:r>
              <a:endParaRPr lang="en-US" sz="3600" b="1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1917144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vide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9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19548 -0.350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4" y="-1754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1146 -0.083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4167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hp\Desktop\b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92099" y="0"/>
            <a:ext cx="12484100" cy="698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190501"/>
            <a:ext cx="12192000" cy="1911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16731" tIns="108364" rIns="216731" bIns="108364">
            <a:spAutoFit/>
          </a:bodyPr>
          <a:lstStyle/>
          <a:p>
            <a:pPr algn="ctr"/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Tuesday, October </a:t>
            </a:r>
            <a:r>
              <a:rPr lang="en-US" alt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26</a:t>
            </a:r>
            <a:r>
              <a:rPr lang="en-US" altLang="en-US" sz="3200" b="1" baseline="30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alt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2021</a:t>
            </a:r>
          </a:p>
          <a:p>
            <a:pPr algn="ctr"/>
            <a:r>
              <a:rPr lang="en-US" altLang="en-US" sz="2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Unit </a:t>
            </a:r>
            <a:r>
              <a:rPr lang="en-US" altLang="en-US" sz="2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5: </a:t>
            </a:r>
            <a:r>
              <a:rPr lang="en-US" altLang="en-US" sz="2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Lesson </a:t>
            </a:r>
            <a:r>
              <a:rPr lang="en-US" altLang="en-US" sz="2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1,2(P.30,32)</a:t>
            </a:r>
            <a:endParaRPr lang="en-US" altLang="en-US" sz="21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en-US" sz="5700" b="1" dirty="0">
                <a:solidFill>
                  <a:srgbClr val="0000FF"/>
                </a:solidFill>
              </a:rPr>
              <a:t>        </a:t>
            </a:r>
            <a:endParaRPr lang="en-US" altLang="en-US" sz="5700" b="1" dirty="0">
              <a:solidFill>
                <a:srgbClr val="FF0000"/>
              </a:solidFill>
            </a:endParaRPr>
          </a:p>
        </p:txBody>
      </p:sp>
      <p:sp>
        <p:nvSpPr>
          <p:cNvPr id="11" name="AutoShape 5"/>
          <p:cNvSpPr>
            <a:spLocks noChangeArrowheads="1"/>
          </p:cNvSpPr>
          <p:nvPr/>
        </p:nvSpPr>
        <p:spPr bwMode="auto">
          <a:xfrm>
            <a:off x="5716733" y="4589320"/>
            <a:ext cx="3240616" cy="402167"/>
          </a:xfrm>
          <a:prstGeom prst="flowChartTerminator">
            <a:avLst/>
          </a:prstGeom>
          <a:solidFill>
            <a:srgbClr val="FF9900"/>
          </a:solidFill>
          <a:ln w="76200">
            <a:solidFill>
              <a:srgbClr val="0000FF"/>
            </a:solidFill>
            <a:miter lim="800000"/>
            <a:headEnd/>
            <a:tailEnd/>
          </a:ln>
        </p:spPr>
        <p:txBody>
          <a:bodyPr wrap="none" lIns="162552" tIns="81275" rIns="162552" bIns="81275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2800" b="1" kern="0" dirty="0" smtClean="0">
                <a:latin typeface="Poor Richard" pitchFamily="18" charset="0"/>
              </a:rPr>
              <a:t>IV. </a:t>
            </a:r>
            <a:r>
              <a:rPr lang="fr-FR" altLang="fr-FR" sz="2800" b="1" kern="0" dirty="0" err="1" smtClean="0">
                <a:latin typeface="Poor Richard" pitchFamily="18" charset="0"/>
              </a:rPr>
              <a:t>Homelink</a:t>
            </a:r>
            <a:r>
              <a:rPr lang="fr-FR" altLang="fr-FR" sz="2800" b="1" kern="0" dirty="0" smtClean="0">
                <a:latin typeface="Poor Richard" pitchFamily="18" charset="0"/>
              </a:rPr>
              <a:t>: BTVN</a:t>
            </a:r>
            <a:endParaRPr lang="fr-FR" altLang="fr-FR" sz="2800" b="1" kern="0" dirty="0">
              <a:latin typeface="Poor Richard" pitchFamily="18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334001" y="4968588"/>
            <a:ext cx="6347884" cy="1456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2552" tIns="81275" rIns="162552" bIns="81275">
            <a:spAutoFit/>
          </a:bodyPr>
          <a:lstStyle/>
          <a:p>
            <a:r>
              <a:rPr lang="en-US" sz="2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1-Luyện </a:t>
            </a:r>
            <a:r>
              <a:rPr lang="en-US" sz="21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2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P30,32 </a:t>
            </a:r>
            <a:r>
              <a:rPr lang="en-US" sz="21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1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  <a:p>
            <a:r>
              <a:rPr lang="en-US" sz="2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(2d), </a:t>
            </a:r>
            <a:r>
              <a:rPr lang="en-US" sz="21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chụp</a:t>
            </a:r>
            <a:r>
              <a:rPr lang="en-US" sz="2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+SBT </a:t>
            </a:r>
            <a:r>
              <a:rPr lang="en-US" sz="21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sz="2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ý </a:t>
            </a:r>
            <a:r>
              <a:rPr lang="en-US" sz="21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+PH </a:t>
            </a:r>
            <a:r>
              <a:rPr lang="en-US" sz="21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endParaRPr lang="en-US" sz="21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2- </a:t>
            </a:r>
            <a:r>
              <a:rPr lang="en-US" sz="21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SBT </a:t>
            </a:r>
            <a:r>
              <a:rPr lang="en-US" sz="2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P20,21, </a:t>
            </a:r>
            <a:r>
              <a:rPr lang="en-US" sz="2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1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OLM.VN</a:t>
            </a:r>
            <a:endParaRPr lang="en-US" sz="21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AutoShape 3"/>
          <p:cNvSpPr>
            <a:spLocks noChangeArrowheads="1"/>
          </p:cNvSpPr>
          <p:nvPr/>
        </p:nvSpPr>
        <p:spPr bwMode="auto">
          <a:xfrm>
            <a:off x="381001" y="952501"/>
            <a:ext cx="3249084" cy="378884"/>
          </a:xfrm>
          <a:prstGeom prst="flowChartTerminator">
            <a:avLst/>
          </a:prstGeom>
          <a:solidFill>
            <a:schemeClr val="accent1"/>
          </a:solidFill>
          <a:ln w="76200">
            <a:solidFill>
              <a:srgbClr val="FF9900"/>
            </a:solidFill>
            <a:miter lim="800000"/>
            <a:headEnd/>
            <a:tailEnd/>
          </a:ln>
        </p:spPr>
        <p:txBody>
          <a:bodyPr wrap="none" lIns="162552" tIns="81275" rIns="162552" bIns="81275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2800" b="1" kern="0" dirty="0" smtClean="0">
                <a:latin typeface="Poor Richard" pitchFamily="18" charset="0"/>
              </a:rPr>
              <a:t>I. New </a:t>
            </a:r>
            <a:r>
              <a:rPr lang="fr-FR" altLang="fr-FR" sz="2800" b="1" kern="0" dirty="0" err="1" smtClean="0">
                <a:latin typeface="Poor Richard" pitchFamily="18" charset="0"/>
              </a:rPr>
              <a:t>words</a:t>
            </a:r>
            <a:r>
              <a:rPr lang="fr-FR" altLang="fr-FR" sz="2800" b="1" kern="0" dirty="0" smtClean="0">
                <a:latin typeface="Poor Richard" pitchFamily="18" charset="0"/>
              </a:rPr>
              <a:t>: </a:t>
            </a:r>
            <a:r>
              <a:rPr lang="fr-FR" altLang="fr-FR" sz="2800" b="1" kern="0" dirty="0" err="1" smtClean="0">
                <a:latin typeface="Poor Richard" pitchFamily="18" charset="0"/>
              </a:rPr>
              <a:t>từ</a:t>
            </a:r>
            <a:r>
              <a:rPr lang="fr-FR" altLang="fr-FR" sz="2800" b="1" kern="0" dirty="0" smtClean="0">
                <a:latin typeface="Poor Richard" pitchFamily="18" charset="0"/>
              </a:rPr>
              <a:t> </a:t>
            </a:r>
            <a:r>
              <a:rPr lang="fr-FR" altLang="fr-FR" sz="2800" b="1" kern="0" dirty="0" err="1" smtClean="0">
                <a:latin typeface="Poor Richard" pitchFamily="18" charset="0"/>
              </a:rPr>
              <a:t>mới</a:t>
            </a:r>
            <a:endParaRPr lang="fr-FR" altLang="fr-FR" sz="2800" b="1" kern="0" dirty="0">
              <a:latin typeface="Poor Richard" pitchFamily="18" charset="0"/>
            </a:endParaRPr>
          </a:p>
        </p:txBody>
      </p:sp>
      <p:sp>
        <p:nvSpPr>
          <p:cNvPr id="23" name="AutoShape 4"/>
          <p:cNvSpPr>
            <a:spLocks noChangeArrowheads="1"/>
          </p:cNvSpPr>
          <p:nvPr/>
        </p:nvSpPr>
        <p:spPr bwMode="auto">
          <a:xfrm>
            <a:off x="5510646" y="1168978"/>
            <a:ext cx="4343400" cy="535131"/>
          </a:xfrm>
          <a:prstGeom prst="flowChartTerminator">
            <a:avLst/>
          </a:prstGeom>
          <a:solidFill>
            <a:srgbClr val="FFFF00"/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none" lIns="162552" tIns="81275" rIns="162552" bIns="81275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4300" b="1" kern="0" dirty="0" smtClean="0">
                <a:latin typeface="Poor Richard" pitchFamily="18" charset="0"/>
              </a:rPr>
              <a:t>II</a:t>
            </a:r>
            <a:r>
              <a:rPr lang="fr-FR" altLang="fr-FR" sz="2700" b="1" kern="0" dirty="0" smtClean="0">
                <a:latin typeface="Poor Richard" pitchFamily="18" charset="0"/>
              </a:rPr>
              <a:t>. Model sentences</a:t>
            </a:r>
            <a:r>
              <a:rPr lang="fr-FR" altLang="fr-FR" sz="2700" kern="0" dirty="0" smtClean="0">
                <a:latin typeface="Poor Richard" pitchFamily="18" charset="0"/>
              </a:rPr>
              <a:t>: </a:t>
            </a:r>
            <a:r>
              <a:rPr lang="fr-FR" altLang="fr-FR" sz="2700" b="1" kern="0" dirty="0" err="1" smtClean="0">
                <a:latin typeface="Poor Richard" pitchFamily="18" charset="0"/>
              </a:rPr>
              <a:t>mẫu</a:t>
            </a:r>
            <a:r>
              <a:rPr lang="fr-FR" altLang="fr-FR" sz="2700" b="1" kern="0" dirty="0" smtClean="0">
                <a:latin typeface="Poor Richard" pitchFamily="18" charset="0"/>
              </a:rPr>
              <a:t> </a:t>
            </a:r>
            <a:r>
              <a:rPr lang="fr-FR" altLang="fr-FR" sz="2700" b="1" kern="0" dirty="0" err="1" smtClean="0">
                <a:latin typeface="Poor Richard" pitchFamily="18" charset="0"/>
              </a:rPr>
              <a:t>câu</a:t>
            </a:r>
            <a:endParaRPr lang="fr-FR" altLang="fr-FR" sz="2700" b="1" kern="0" dirty="0">
              <a:latin typeface="Poor Richard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9551" y="1026969"/>
            <a:ext cx="5720194" cy="6119614"/>
          </a:xfrm>
          <a:prstGeom prst="rect">
            <a:avLst/>
          </a:prstGeom>
        </p:spPr>
        <p:txBody>
          <a:bodyPr wrap="square" lIns="162552" tIns="81275" rIns="162552" bIns="81275">
            <a:spAutoFit/>
          </a:bodyPr>
          <a:lstStyle/>
          <a:p>
            <a:pPr>
              <a:defRPr/>
            </a:pPr>
            <a:endParaRPr lang="en-US" sz="19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can &gt;&lt; can’t 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&gt;&lt;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sing: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endParaRPr lang="en-US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dance: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múa</a:t>
            </a:r>
            <a:endParaRPr lang="en-US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skip: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nhảy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endParaRPr lang="en-US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skate: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trượt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patin</a:t>
            </a:r>
            <a:endParaRPr lang="en-US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cook: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nấu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endParaRPr lang="en-US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swim: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bơi</a:t>
            </a:r>
            <a:endParaRPr lang="en-US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play table tennis: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endParaRPr lang="en-US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play football: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play volleyball: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play the piano: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piano</a:t>
            </a:r>
            <a:b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play the guitar: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ghita</a:t>
            </a:r>
            <a:endParaRPr lang="en-US" sz="2400" b="1" i="1" dirty="0" smtClean="0">
              <a:solidFill>
                <a:schemeClr val="bg1"/>
              </a:solidFill>
            </a:endParaRPr>
          </a:p>
          <a:p>
            <a:pPr>
              <a:defRPr/>
            </a:pPr>
            <a:endParaRPr lang="en-US" sz="19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sz="19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sz="19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sz="1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789469" y="1685060"/>
            <a:ext cx="6096000" cy="984881"/>
          </a:xfrm>
          <a:prstGeom prst="rect">
            <a:avLst/>
          </a:prstGeom>
        </p:spPr>
        <p:txBody>
          <a:bodyPr lIns="121917" tIns="60958" rIns="121917" bIns="60958">
            <a:sp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1- What can you do?</a:t>
            </a:r>
          </a:p>
          <a:p>
            <a:pPr>
              <a:defRPr/>
            </a:pP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-I can 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play the piano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675169" y="3886199"/>
            <a:ext cx="6096000" cy="83099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eaLnBrk="1" hangingPunct="1"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***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ý: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can’t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cannot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en-US" b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US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789469" y="2557897"/>
            <a:ext cx="6096000" cy="1415768"/>
          </a:xfrm>
          <a:prstGeom prst="rect">
            <a:avLst/>
          </a:prstGeom>
        </p:spPr>
        <p:txBody>
          <a:bodyPr lIns="121917" tIns="60958" rIns="121917" bIns="60958">
            <a:sp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2- Can you 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dance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defRPr/>
            </a:pP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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Yes, 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 can.</a:t>
            </a:r>
          </a:p>
          <a:p>
            <a:pPr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-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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No, I can’t.</a:t>
            </a: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8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9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6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7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 animBg="1"/>
      <p:bldP spid="16" grpId="0"/>
      <p:bldP spid="21" grpId="0"/>
      <p:bldP spid="25" grpId="0"/>
      <p:bldP spid="1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0"/>
            <a:ext cx="12979400" cy="7162800"/>
          </a:xfrm>
        </p:spPr>
      </p:pic>
      <p:pic>
        <p:nvPicPr>
          <p:cNvPr id="3" name="41-track-41_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4205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Ans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: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a.4   b.1   c.2   d.3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537" y="2565400"/>
            <a:ext cx="15073566" cy="5181600"/>
          </a:xfrm>
        </p:spPr>
      </p:pic>
      <p:pic>
        <p:nvPicPr>
          <p:cNvPr id="3" name="41-track-41_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3913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83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589000" cy="6858000"/>
          </a:xfrm>
        </p:spPr>
      </p:pic>
      <p:pic>
        <p:nvPicPr>
          <p:cNvPr id="3" name="42-track-42_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5561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415954" cy="3869250"/>
          </a:xfrm>
        </p:spPr>
        <p:txBody>
          <a:bodyPr>
            <a:normAutofit/>
          </a:bodyPr>
          <a:lstStyle/>
          <a:p>
            <a:r>
              <a:rPr lang="vi-VN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8971"/>
            <a:ext cx="12192000" cy="5129029"/>
          </a:xfrm>
        </p:spPr>
      </p:pic>
      <p:sp>
        <p:nvSpPr>
          <p:cNvPr id="3" name="Rectangle 2"/>
          <p:cNvSpPr/>
          <p:nvPr/>
        </p:nvSpPr>
        <p:spPr>
          <a:xfrm>
            <a:off x="1625600" y="963982"/>
            <a:ext cx="98317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00" dirty="0" smtClean="0">
                <a:solidFill>
                  <a:schemeClr val="accent1">
                    <a:lumMod val="50000"/>
                  </a:schemeClr>
                </a:solidFill>
              </a:rPr>
              <a:t>Ans : 1</a:t>
            </a:r>
            <a:r>
              <a:rPr lang="fr-FR" sz="4000" dirty="0">
                <a:solidFill>
                  <a:schemeClr val="accent1">
                    <a:lumMod val="50000"/>
                  </a:schemeClr>
                </a:solidFill>
              </a:rPr>
              <a:t>. Nam. 2. </a:t>
            </a:r>
            <a:r>
              <a:rPr lang="fr-FR" sz="4000" dirty="0" err="1">
                <a:solidFill>
                  <a:schemeClr val="accent1">
                    <a:lumMod val="50000"/>
                  </a:schemeClr>
                </a:solidFill>
              </a:rPr>
              <a:t>Phong</a:t>
            </a:r>
            <a:r>
              <a:rPr lang="fr-FR" sz="4000" dirty="0">
                <a:solidFill>
                  <a:schemeClr val="accent1">
                    <a:lumMod val="50000"/>
                  </a:schemeClr>
                </a:solidFill>
              </a:rPr>
              <a:t>. 3. Mai.</a:t>
            </a:r>
            <a:endParaRPr lang="en-US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9234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4225" y="3708315"/>
            <a:ext cx="10373751" cy="4445084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chemeClr val="accent4"/>
                </a:solidFill>
              </a:rPr>
              <a:t>Example </a:t>
            </a:r>
            <a:r>
              <a:rPr lang="en-US" sz="4000" b="1" dirty="0" smtClean="0">
                <a:solidFill>
                  <a:schemeClr val="accent4"/>
                </a:solidFill>
              </a:rPr>
              <a:t>:</a:t>
            </a:r>
            <a:br>
              <a:rPr lang="en-US" sz="4000" b="1" dirty="0" smtClean="0">
                <a:solidFill>
                  <a:schemeClr val="accent4"/>
                </a:solidFill>
              </a:rPr>
            </a:b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My name's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</a:rPr>
              <a:t>Linh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</a:rPr>
              <a:t> . 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I can sing, but I can't dance. I can't play the guitar. I can swim. I can ride a bike. I can speak English. What about you?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400" y="0"/>
            <a:ext cx="13701386" cy="3708315"/>
          </a:xfrm>
        </p:spPr>
      </p:pic>
    </p:spTree>
    <p:extLst>
      <p:ext uri="{BB962C8B-B14F-4D97-AF65-F5344CB8AC3E}">
        <p14:creationId xmlns="" xmlns:p14="http://schemas.microsoft.com/office/powerpoint/2010/main" val="310699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683000"/>
            <a:ext cx="11125199" cy="5207000"/>
          </a:xfrm>
        </p:spPr>
        <p:txBody>
          <a:bodyPr>
            <a:normAutofit/>
          </a:bodyPr>
          <a:lstStyle/>
          <a:p>
            <a:r>
              <a:rPr lang="en-US" sz="2700" i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 </a:t>
            </a:r>
            <a:r>
              <a:rPr lang="en-US" sz="2700" i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br>
              <a:rPr lang="en-US" sz="2700" i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27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Phỏng </a:t>
            </a:r>
            <a:r>
              <a:rPr lang="vi-VN" sz="27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vấn ba người bạn và hoàn thành bảng sau</a:t>
            </a:r>
            <a:r>
              <a:rPr lang="vi-VN" sz="27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7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7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dirty="0"/>
              <a:t/>
            </a:r>
            <a:br>
              <a:rPr lang="vi-VN" dirty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400" y="0"/>
            <a:ext cx="12471399" cy="4380405"/>
          </a:xfrm>
        </p:spPr>
      </p:pic>
    </p:spTree>
    <p:extLst>
      <p:ext uri="{BB962C8B-B14F-4D97-AF65-F5344CB8AC3E}">
        <p14:creationId xmlns="" xmlns:p14="http://schemas.microsoft.com/office/powerpoint/2010/main" val="39243948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C:\Users\hp\Desktop\b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92100" y="-127000"/>
            <a:ext cx="12484100" cy="698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190501"/>
            <a:ext cx="12192000" cy="1911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16731" tIns="108364" rIns="216731" bIns="108364">
            <a:spAutoFit/>
          </a:bodyPr>
          <a:lstStyle/>
          <a:p>
            <a:pPr algn="ctr"/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Tuesday, </a:t>
            </a:r>
            <a:r>
              <a:rPr lang="en-US" alt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November 2</a:t>
            </a:r>
            <a:r>
              <a:rPr lang="en-US" altLang="en-US" sz="3200" b="1" baseline="30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nd</a:t>
            </a:r>
            <a:r>
              <a:rPr lang="en-US" alt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2021</a:t>
            </a:r>
          </a:p>
          <a:p>
            <a:pPr algn="ctr"/>
            <a:r>
              <a:rPr lang="en-US" altLang="en-US" sz="2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Unit </a:t>
            </a:r>
            <a:r>
              <a:rPr lang="en-US" altLang="en-US" sz="2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5: </a:t>
            </a:r>
            <a:r>
              <a:rPr lang="en-US" altLang="en-US" sz="2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Lesson </a:t>
            </a:r>
            <a:r>
              <a:rPr lang="en-US" altLang="en-US" sz="2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3(P.34)+ Review 1-P36-39</a:t>
            </a:r>
            <a:endParaRPr lang="en-US" altLang="en-US" sz="21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en-US" sz="5700" b="1" dirty="0">
                <a:solidFill>
                  <a:srgbClr val="0000FF"/>
                </a:solidFill>
              </a:rPr>
              <a:t>        </a:t>
            </a:r>
            <a:endParaRPr lang="en-US" altLang="en-US" sz="5700" b="1" dirty="0">
              <a:solidFill>
                <a:srgbClr val="FF0000"/>
              </a:solidFill>
            </a:endParaRPr>
          </a:p>
        </p:txBody>
      </p:sp>
      <p:sp>
        <p:nvSpPr>
          <p:cNvPr id="11" name="AutoShape 5"/>
          <p:cNvSpPr>
            <a:spLocks noChangeArrowheads="1"/>
          </p:cNvSpPr>
          <p:nvPr/>
        </p:nvSpPr>
        <p:spPr bwMode="auto">
          <a:xfrm>
            <a:off x="5524500" y="1333500"/>
            <a:ext cx="4095751" cy="592667"/>
          </a:xfrm>
          <a:prstGeom prst="flowChartTerminator">
            <a:avLst/>
          </a:prstGeom>
          <a:solidFill>
            <a:srgbClr val="FF9900"/>
          </a:solidFill>
          <a:ln w="76200">
            <a:solidFill>
              <a:srgbClr val="0000FF"/>
            </a:solidFill>
            <a:miter lim="800000"/>
            <a:headEnd/>
            <a:tailEnd/>
          </a:ln>
        </p:spPr>
        <p:txBody>
          <a:bodyPr wrap="none" lIns="162552" tIns="81275" rIns="162552" bIns="81275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3700" b="1" kern="0" dirty="0" smtClean="0">
                <a:latin typeface="Poor Richard" pitchFamily="18" charset="0"/>
              </a:rPr>
              <a:t>II. </a:t>
            </a:r>
            <a:r>
              <a:rPr lang="fr-FR" altLang="fr-FR" sz="3700" b="1" kern="0" dirty="0" err="1" smtClean="0">
                <a:latin typeface="Poor Richard" pitchFamily="18" charset="0"/>
              </a:rPr>
              <a:t>Homelink</a:t>
            </a:r>
            <a:r>
              <a:rPr lang="fr-FR" altLang="fr-FR" sz="3700" b="1" kern="0" dirty="0" smtClean="0">
                <a:latin typeface="Poor Richard" pitchFamily="18" charset="0"/>
              </a:rPr>
              <a:t>: BTVN</a:t>
            </a:r>
            <a:endParaRPr lang="fr-FR" altLang="fr-FR" sz="3700" b="1" kern="0" dirty="0">
              <a:latin typeface="Poor Richard" pitchFamily="18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977246" y="2256561"/>
            <a:ext cx="6840682" cy="2657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62552" tIns="81275" rIns="162552" bIns="81275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1-Luyện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P.34, 38 + </a:t>
            </a:r>
            <a:r>
              <a:rPr lang="en-US" sz="27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Review1-P37,39  + </a:t>
            </a:r>
            <a:r>
              <a:rPr lang="en-US" sz="27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5- 10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s/</a:t>
            </a:r>
            <a:r>
              <a:rPr lang="en-US" sz="27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sw</a:t>
            </a:r>
            <a:endParaRPr lang="en-US" sz="27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2-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SBT </a:t>
            </a:r>
            <a:r>
              <a:rPr lang="en-US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P22,23, 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7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olm.vn</a:t>
            </a:r>
            <a:endParaRPr lang="en-US" sz="27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3- </a:t>
            </a:r>
            <a:r>
              <a:rPr lang="en-US" sz="27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7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Unit 1- 5 </a:t>
            </a:r>
            <a:r>
              <a:rPr lang="en-US" sz="27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3 (9/11) </a:t>
            </a:r>
            <a:r>
              <a:rPr lang="en-US" sz="27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r>
              <a:rPr lang="en-US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GGF</a:t>
            </a:r>
            <a:endParaRPr lang="en-US" sz="27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85751" y="2000251"/>
            <a:ext cx="7126816" cy="380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3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ing, </a:t>
            </a:r>
            <a:r>
              <a:rPr lang="en-US" sz="3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3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un …</a:t>
            </a:r>
            <a:endParaRPr lang="en-US" sz="37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I can </a:t>
            </a:r>
            <a:r>
              <a:rPr lang="en-US" sz="3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3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ing.</a:t>
            </a:r>
            <a:r>
              <a:rPr lang="en-US" sz="3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sw</a:t>
            </a:r>
            <a:r>
              <a:rPr lang="en-US" sz="3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sw</a:t>
            </a:r>
            <a:r>
              <a:rPr lang="en-US" sz="3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im, </a:t>
            </a:r>
            <a:r>
              <a:rPr lang="en-US" sz="3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sw</a:t>
            </a:r>
            <a:r>
              <a:rPr lang="en-US" sz="3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eet… </a:t>
            </a:r>
          </a:p>
          <a:p>
            <a:r>
              <a:rPr lang="en-US" sz="3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I </a:t>
            </a:r>
            <a:r>
              <a:rPr lang="en-US" sz="3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can </a:t>
            </a:r>
            <a:r>
              <a:rPr lang="en-US" sz="3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sw</a:t>
            </a:r>
            <a:r>
              <a:rPr lang="en-US" sz="3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im.</a:t>
            </a:r>
          </a:p>
          <a:p>
            <a:r>
              <a:rPr lang="en-US" sz="3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AutoShape 3"/>
          <p:cNvSpPr>
            <a:spLocks noChangeArrowheads="1"/>
          </p:cNvSpPr>
          <p:nvPr/>
        </p:nvSpPr>
        <p:spPr bwMode="auto">
          <a:xfrm>
            <a:off x="381000" y="1333501"/>
            <a:ext cx="3905251" cy="546100"/>
          </a:xfrm>
          <a:prstGeom prst="flowChartTerminator">
            <a:avLst/>
          </a:prstGeom>
          <a:solidFill>
            <a:srgbClr val="FF0066"/>
          </a:solidFill>
          <a:ln w="76200">
            <a:solidFill>
              <a:srgbClr val="FF9900"/>
            </a:solidFill>
            <a:miter lim="800000"/>
            <a:headEnd/>
            <a:tailEnd/>
          </a:ln>
        </p:spPr>
        <p:txBody>
          <a:bodyPr wrap="none" lIns="162552" tIns="81275" rIns="162552" bIns="81275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3700" b="1" kern="0" dirty="0" smtClean="0">
                <a:latin typeface="Poor Richard" pitchFamily="18" charset="0"/>
              </a:rPr>
              <a:t>I. </a:t>
            </a:r>
            <a:r>
              <a:rPr lang="fr-FR" altLang="fr-FR" sz="3700" b="1" kern="0" dirty="0" err="1" smtClean="0">
                <a:latin typeface="Poor Richard" pitchFamily="18" charset="0"/>
              </a:rPr>
              <a:t>Phonics</a:t>
            </a:r>
            <a:r>
              <a:rPr lang="fr-FR" altLang="fr-FR" sz="3700" b="1" kern="0" dirty="0" smtClean="0">
                <a:latin typeface="Poor Richard" pitchFamily="18" charset="0"/>
              </a:rPr>
              <a:t>: </a:t>
            </a:r>
            <a:r>
              <a:rPr lang="fr-FR" altLang="fr-FR" sz="3200" b="1" kern="0" dirty="0" err="1" smtClean="0">
                <a:latin typeface="Poor Richard" pitchFamily="18" charset="0"/>
              </a:rPr>
              <a:t>ngữ</a:t>
            </a:r>
            <a:r>
              <a:rPr lang="fr-FR" altLang="fr-FR" sz="3200" b="1" kern="0" dirty="0" smtClean="0">
                <a:latin typeface="Poor Richard" pitchFamily="18" charset="0"/>
              </a:rPr>
              <a:t> </a:t>
            </a:r>
            <a:r>
              <a:rPr lang="fr-FR" altLang="fr-FR" sz="3200" b="1" kern="0" dirty="0" err="1" smtClean="0">
                <a:latin typeface="Poor Richard" pitchFamily="18" charset="0"/>
              </a:rPr>
              <a:t>âm</a:t>
            </a:r>
            <a:endParaRPr lang="fr-FR" altLang="fr-FR" sz="3200" b="1" kern="0" dirty="0">
              <a:latin typeface="Poor Richard" pitchFamily="18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000" y="0"/>
            <a:ext cx="12699999" cy="6858000"/>
          </a:xfrm>
        </p:spPr>
      </p:pic>
    </p:spTree>
    <p:extLst>
      <p:ext uri="{BB962C8B-B14F-4D97-AF65-F5344CB8AC3E}">
        <p14:creationId xmlns="" xmlns:p14="http://schemas.microsoft.com/office/powerpoint/2010/main" val="72953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009651"/>
          </a:xfrm>
        </p:spPr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35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en-US" sz="35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" y="454025"/>
            <a:ext cx="10515600" cy="4351338"/>
          </a:xfrm>
        </p:spPr>
        <p:txBody>
          <a:bodyPr>
            <a:normAutofit/>
          </a:bodyPr>
          <a:lstStyle/>
          <a:p>
            <a:pPr algn="ctr"/>
            <a:r>
              <a:rPr lang="en-US" sz="88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 up:</a:t>
            </a:r>
            <a:endParaRPr lang="en-US" sz="880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01648" y="3244334"/>
            <a:ext cx="29887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Tuesday, September 7</a:t>
            </a:r>
            <a:r>
              <a:rPr lang="en-US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</a:p>
        </p:txBody>
      </p:sp>
      <p:sp>
        <p:nvSpPr>
          <p:cNvPr id="5" name="Rectangle 4"/>
          <p:cNvSpPr/>
          <p:nvPr/>
        </p:nvSpPr>
        <p:spPr>
          <a:xfrm>
            <a:off x="4601648" y="3244334"/>
            <a:ext cx="29887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Tuesday, September 7</a:t>
            </a:r>
            <a:r>
              <a:rPr lang="en-US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</a:p>
        </p:txBody>
      </p:sp>
    </p:spTree>
    <p:extLst>
      <p:ext uri="{BB962C8B-B14F-4D97-AF65-F5344CB8AC3E}">
        <p14:creationId xmlns="" xmlns:p14="http://schemas.microsoft.com/office/powerpoint/2010/main" val="1665073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75" y="0"/>
            <a:ext cx="12809539" cy="7429501"/>
          </a:xfrm>
          <a:prstGeom prst="rect">
            <a:avLst/>
          </a:prstGeom>
        </p:spPr>
      </p:pic>
      <p:sp>
        <p:nvSpPr>
          <p:cNvPr id="19" name="Dikdörtgen 19">
            <a:hlinkClick r:id="" action="ppaction://hlinkshowjump?jump=nextslide"/>
          </p:cNvPr>
          <p:cNvSpPr/>
          <p:nvPr/>
        </p:nvSpPr>
        <p:spPr>
          <a:xfrm>
            <a:off x="5055198" y="4348129"/>
            <a:ext cx="3003177" cy="829267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START</a:t>
            </a:r>
          </a:p>
        </p:txBody>
      </p:sp>
      <p:sp>
        <p:nvSpPr>
          <p:cNvPr id="7" name="MsPham">
            <a:extLst>
              <a:ext uri="{FF2B5EF4-FFF2-40B4-BE49-F238E27FC236}">
                <a16:creationId xmlns=""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6294423" y="339402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8" name="MsPham">
            <a:extLst>
              <a:ext uri="{FF2B5EF4-FFF2-40B4-BE49-F238E27FC236}">
                <a16:creationId xmlns=""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21536" y="417195"/>
            <a:ext cx="2773378" cy="2828925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00064" y="370302"/>
            <a:ext cx="10764116" cy="3074350"/>
          </a:xfrm>
        </p:spPr>
        <p:txBody>
          <a:bodyPr>
            <a:normAutofit/>
          </a:bodyPr>
          <a:lstStyle/>
          <a:p>
            <a:endParaRPr lang="en-US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98051" y="525493"/>
            <a:ext cx="671747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Can you guess?</a:t>
            </a:r>
            <a:endParaRPr lang="en-US" sz="80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C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574404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 advClick="0">
        <p:circle/>
      </p:transition>
    </mc:Choice>
    <mc:Fallback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2963" y="-474167"/>
            <a:ext cx="13258801" cy="7562095"/>
          </a:xfrm>
          <a:prstGeom prst="rect">
            <a:avLst/>
          </a:prstGeom>
        </p:spPr>
      </p:pic>
      <p:sp>
        <p:nvSpPr>
          <p:cNvPr id="7" name="QMsPham"/>
          <p:cNvSpPr/>
          <p:nvPr/>
        </p:nvSpPr>
        <p:spPr>
          <a:xfrm>
            <a:off x="1287613" y="-474167"/>
            <a:ext cx="9283383" cy="393547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What is the date today?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The first of October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The second of October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The third of October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 cstate="print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 cstate="print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/>
          <a:srcRect b="19775"/>
          <a:stretch/>
        </p:blipFill>
        <p:spPr>
          <a:xfrm>
            <a:off x="4171351" y="3318314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963" y="1982845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9749553" y="7137125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MsPham">
            <a:extLst>
              <a:ext uri="{FF2B5EF4-FFF2-40B4-BE49-F238E27FC236}">
                <a16:creationId xmlns=""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6294423" y="339402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6" name="MsPham">
            <a:extLst>
              <a:ext uri="{FF2B5EF4-FFF2-40B4-BE49-F238E27FC236}">
                <a16:creationId xmlns=""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21536" y="417195"/>
            <a:ext cx="2773378" cy="28289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721" y="-474167"/>
            <a:ext cx="6405754" cy="33036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99457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2963" y="-474167"/>
            <a:ext cx="13258801" cy="7562095"/>
          </a:xfrm>
          <a:prstGeom prst="rect">
            <a:avLst/>
          </a:prstGeom>
        </p:spPr>
      </p:pic>
      <p:sp>
        <p:nvSpPr>
          <p:cNvPr id="7" name="QMsPham"/>
          <p:cNvSpPr/>
          <p:nvPr/>
        </p:nvSpPr>
        <p:spPr>
          <a:xfrm>
            <a:off x="1189282" y="-329854"/>
            <a:ext cx="10305673" cy="2242112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6000" b="1" dirty="0" smtClean="0">
                <a:solidFill>
                  <a:srgbClr val="002060"/>
                </a:solidFill>
              </a:rPr>
              <a:t>What do you do …. Mondays ?</a:t>
            </a:r>
            <a:endParaRPr lang="en-US" sz="6000" b="1" dirty="0">
              <a:solidFill>
                <a:srgbClr val="002060"/>
              </a:solidFill>
            </a:endParaRPr>
          </a:p>
        </p:txBody>
      </p:sp>
      <p:sp>
        <p:nvSpPr>
          <p:cNvPr id="8" name="1MsPham"/>
          <p:cNvSpPr/>
          <p:nvPr/>
        </p:nvSpPr>
        <p:spPr>
          <a:xfrm>
            <a:off x="8225300" y="4764517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at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9" name="2MsPham"/>
          <p:cNvSpPr/>
          <p:nvPr/>
        </p:nvSpPr>
        <p:spPr>
          <a:xfrm>
            <a:off x="306380" y="4782774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in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0" name="3MsPham"/>
          <p:cNvSpPr/>
          <p:nvPr/>
        </p:nvSpPr>
        <p:spPr>
          <a:xfrm>
            <a:off x="4357510" y="4859096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on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 cstate="print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 cstate="print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/>
          <a:srcRect b="19775"/>
          <a:stretch/>
        </p:blipFill>
        <p:spPr>
          <a:xfrm>
            <a:off x="4171351" y="3318314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963" y="1982845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9749553" y="7137125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MsPham">
            <a:extLst>
              <a:ext uri="{FF2B5EF4-FFF2-40B4-BE49-F238E27FC236}">
                <a16:creationId xmlns=""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6294423" y="339402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6" name="MsPham">
            <a:extLst>
              <a:ext uri="{FF2B5EF4-FFF2-40B4-BE49-F238E27FC236}">
                <a16:creationId xmlns=""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21536" y="417195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60469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1627</TotalTime>
  <Words>695</Words>
  <Application>Microsoft Office PowerPoint</Application>
  <PresentationFormat>Custom</PresentationFormat>
  <Paragraphs>170</Paragraphs>
  <Slides>57</Slides>
  <Notes>0</Notes>
  <HiddenSlides>0</HiddenSlides>
  <MMClips>29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Office Theme</vt:lpstr>
      <vt:lpstr>Slide 1</vt:lpstr>
      <vt:lpstr>Slide 2</vt:lpstr>
      <vt:lpstr>Nội quy lớp học:</vt:lpstr>
      <vt:lpstr>Tuesday, September 28 th 2021 Unit 5: Can you swim? Lesson 1  </vt:lpstr>
      <vt:lpstr>Slide 5</vt:lpstr>
      <vt:lpstr> 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Vocabulary :</vt:lpstr>
      <vt:lpstr>Skip : Nhảy</vt:lpstr>
      <vt:lpstr>Skate : Trượt</vt:lpstr>
      <vt:lpstr>Cook : Nấu ăn</vt:lpstr>
      <vt:lpstr>Swim : Bơi</vt:lpstr>
      <vt:lpstr>Slide 21</vt:lpstr>
      <vt:lpstr>II. Structures:  Question : What can you do?  Bạn có thể làm gì …?  Answer : I can + Động từ  nguyên thể ( Skip, skate, cook…)  Tôi có thể….   </vt:lpstr>
      <vt:lpstr>Ans : 1.a              2.c               3.a</vt:lpstr>
      <vt:lpstr>Answer : 1. I can dance. 2. I can skate.  3. I can swim. 4. I can ride a bike.          </vt:lpstr>
      <vt:lpstr>Guessing Game :"What's this animal?”   </vt:lpstr>
      <vt:lpstr>Unit 5: Can you swim? Lesson 2: I. New words: Play table tennis Play volleyball play the piano Play the guitar II.Structures: Qs :  Can you + động từ…….?   Ans: Yes , I can + động từ….          No , I can’t = can not + động từ ….    </vt:lpstr>
      <vt:lpstr>Vocabulary:</vt:lpstr>
      <vt:lpstr> Play table tennis : Chơi bóng bàn</vt:lpstr>
      <vt:lpstr> Play volleyball :  chơi bóng chuyền</vt:lpstr>
      <vt:lpstr>Play the piano : chơi đàn piano</vt:lpstr>
      <vt:lpstr> Play the guitar : chơi đàn ghi ta</vt:lpstr>
      <vt:lpstr>Slide 32</vt:lpstr>
      <vt:lpstr>II. Structures: Question :  Can you +động từ nguyên thể…?  Bạn có thể …. Được không?  Answer: Yes , I can  …… Vâng, tôi có thể No , I can’t  ……. Không , tôi không thể                                               </vt:lpstr>
      <vt:lpstr>Ans : a.2  b.4  c.3  d.1</vt:lpstr>
      <vt:lpstr>5.</vt:lpstr>
      <vt:lpstr>Slide 36</vt:lpstr>
      <vt:lpstr>Slide 37</vt:lpstr>
      <vt:lpstr>Slide 38</vt:lpstr>
      <vt:lpstr>Slide 39</vt:lpstr>
      <vt:lpstr>     </vt:lpstr>
      <vt:lpstr>Tuesday, September 28th 2021 Unit 5: Can you swim?       Lesson 3: Pronunciation and Practise      </vt:lpstr>
      <vt:lpstr>Warm up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Ans : a.4   b.1   c.2   d.3</vt:lpstr>
      <vt:lpstr>Slide 52</vt:lpstr>
      <vt:lpstr>   </vt:lpstr>
      <vt:lpstr>Example : My name's Linh . I can sing, but I can't dance. I can't play the guitar. I can swim. I can ride a bike. I can speak English. What about you?     </vt:lpstr>
      <vt:lpstr>Example : Phỏng vấn ba người bạn và hoàn thành bảng sau:   </vt:lpstr>
      <vt:lpstr>Slide 56</vt:lpstr>
      <vt:lpstr>Slide 57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Windows User</cp:lastModifiedBy>
  <cp:revision>102</cp:revision>
  <dcterms:created xsi:type="dcterms:W3CDTF">2021-09-11T07:51:56Z</dcterms:created>
  <dcterms:modified xsi:type="dcterms:W3CDTF">2021-11-01T17:03:48Z</dcterms:modified>
</cp:coreProperties>
</file>