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6" r:id="rId3"/>
    <p:sldId id="258" r:id="rId4"/>
    <p:sldId id="262" r:id="rId5"/>
    <p:sldId id="261" r:id="rId6"/>
    <p:sldId id="264" r:id="rId7"/>
    <p:sldId id="266" r:id="rId8"/>
    <p:sldId id="272" r:id="rId9"/>
    <p:sldId id="271" r:id="rId10"/>
    <p:sldId id="270" r:id="rId11"/>
    <p:sldId id="269" r:id="rId12"/>
    <p:sldId id="268" r:id="rId13"/>
    <p:sldId id="277" r:id="rId14"/>
    <p:sldId id="280" r:id="rId15"/>
    <p:sldId id="295" r:id="rId16"/>
    <p:sldId id="279" r:id="rId17"/>
    <p:sldId id="278" r:id="rId18"/>
    <p:sldId id="275" r:id="rId19"/>
    <p:sldId id="276" r:id="rId20"/>
    <p:sldId id="283" r:id="rId21"/>
    <p:sldId id="281" r:id="rId22"/>
    <p:sldId id="282" r:id="rId23"/>
    <p:sldId id="284" r:id="rId24"/>
    <p:sldId id="296" r:id="rId25"/>
    <p:sldId id="297" r:id="rId26"/>
    <p:sldId id="287" r:id="rId27"/>
    <p:sldId id="289" r:id="rId28"/>
    <p:sldId id="290" r:id="rId29"/>
    <p:sldId id="320" r:id="rId30"/>
    <p:sldId id="336" r:id="rId31"/>
    <p:sldId id="301" r:id="rId32"/>
    <p:sldId id="300" r:id="rId33"/>
    <p:sldId id="302" r:id="rId34"/>
    <p:sldId id="303" r:id="rId35"/>
    <p:sldId id="304" r:id="rId36"/>
    <p:sldId id="305" r:id="rId37"/>
    <p:sldId id="306" r:id="rId38"/>
    <p:sldId id="308" r:id="rId39"/>
    <p:sldId id="309" r:id="rId40"/>
    <p:sldId id="291" r:id="rId41"/>
    <p:sldId id="299" r:id="rId42"/>
    <p:sldId id="294" r:id="rId43"/>
    <p:sldId id="310" r:id="rId44"/>
    <p:sldId id="311" r:id="rId45"/>
    <p:sldId id="312" r:id="rId46"/>
    <p:sldId id="313" r:id="rId47"/>
    <p:sldId id="335" r:id="rId48"/>
    <p:sldId id="315" r:id="rId49"/>
    <p:sldId id="321" r:id="rId50"/>
    <p:sldId id="322" r:id="rId51"/>
    <p:sldId id="323" r:id="rId52"/>
    <p:sldId id="328" r:id="rId53"/>
    <p:sldId id="327" r:id="rId54"/>
    <p:sldId id="326" r:id="rId55"/>
    <p:sldId id="325" r:id="rId56"/>
    <p:sldId id="324" r:id="rId57"/>
    <p:sldId id="329" r:id="rId58"/>
    <p:sldId id="330" r:id="rId59"/>
    <p:sldId id="331" r:id="rId60"/>
    <p:sldId id="332" r:id="rId61"/>
    <p:sldId id="333" r:id="rId62"/>
    <p:sldId id="33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00" autoAdjust="0"/>
    <p:restoredTop sz="95133" autoAdjust="0"/>
  </p:normalViewPr>
  <p:slideViewPr>
    <p:cSldViewPr snapToGrid="0">
      <p:cViewPr varScale="1">
        <p:scale>
          <a:sx n="69" d="100"/>
          <a:sy n="69" d="100"/>
        </p:scale>
        <p:origin x="-576"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AA6DC-CF9E-437F-BD11-B7715F19F1B2}" type="datetimeFigureOut">
              <a:rPr lang="en-US" smtClean="0"/>
              <a:pPr/>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BFAEE-FD5A-4CFB-9162-EE9E33854152}" type="slidenum">
              <a:rPr lang="en-US" smtClean="0"/>
              <a:pPr/>
              <a:t>‹#›</a:t>
            </a:fld>
            <a:endParaRPr lang="en-US"/>
          </a:p>
        </p:txBody>
      </p:sp>
    </p:spTree>
    <p:extLst>
      <p:ext uri="{BB962C8B-B14F-4D97-AF65-F5344CB8AC3E}">
        <p14:creationId xmlns:p14="http://schemas.microsoft.com/office/powerpoint/2010/main" xmlns="" val="1063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9B0F13-FA74-4EA9-8892-FB9DAA63AC03}"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2451472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B0F13-FA74-4EA9-8892-FB9DAA63AC03}"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83612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B0F13-FA74-4EA9-8892-FB9DAA63AC03}"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50081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B0F13-FA74-4EA9-8892-FB9DAA63AC03}"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43839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D9B0F13-FA74-4EA9-8892-FB9DAA63AC03}"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79298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9B0F13-FA74-4EA9-8892-FB9DAA63AC03}"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184250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9B0F13-FA74-4EA9-8892-FB9DAA63AC03}" type="datetimeFigureOut">
              <a:rPr lang="en-US" smtClean="0"/>
              <a:pPr/>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422120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9B0F13-FA74-4EA9-8892-FB9DAA63AC03}" type="datetimeFigureOut">
              <a:rPr lang="en-US" smtClean="0"/>
              <a:pPr/>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259585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B0F13-FA74-4EA9-8892-FB9DAA63AC03}" type="datetimeFigureOut">
              <a:rPr lang="en-US" smtClean="0"/>
              <a:pPr/>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43849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9B0F13-FA74-4EA9-8892-FB9DAA63AC03}"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15638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9B0F13-FA74-4EA9-8892-FB9DAA63AC03}"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191675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B0F13-FA74-4EA9-8892-FB9DAA63AC03}" type="datetimeFigureOut">
              <a:rPr lang="en-US" smtClean="0"/>
              <a:pPr/>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410F3-AF7B-4A16-9213-2A7D242311D3}" type="slidenum">
              <a:rPr lang="en-US" smtClean="0"/>
              <a:pPr/>
              <a:t>‹#›</a:t>
            </a:fld>
            <a:endParaRPr lang="en-US"/>
          </a:p>
        </p:txBody>
      </p:sp>
    </p:spTree>
    <p:extLst>
      <p:ext uri="{BB962C8B-B14F-4D97-AF65-F5344CB8AC3E}">
        <p14:creationId xmlns:p14="http://schemas.microsoft.com/office/powerpoint/2010/main" xmlns="" val="3944556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5.jpeg"/><Relationship Id="rId4" Type="http://schemas.openxmlformats.org/officeDocument/2006/relationships/audio" Target="../media/audio5.wav"/><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6.jpeg"/><Relationship Id="rId4" Type="http://schemas.openxmlformats.org/officeDocument/2006/relationships/audio" Target="../media/audio5.wav"/><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7.jpeg"/><Relationship Id="rId4" Type="http://schemas.openxmlformats.org/officeDocument/2006/relationships/audio" Target="../media/audio5.wav"/><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8.jpeg"/><Relationship Id="rId4" Type="http://schemas.openxmlformats.org/officeDocument/2006/relationships/audio" Target="../media/audio5.wav"/><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9.jpeg"/><Relationship Id="rId4" Type="http://schemas.openxmlformats.org/officeDocument/2006/relationships/audio" Target="../media/audio5.wav"/><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1.png"/><Relationship Id="rId4" Type="http://schemas.microsoft.com/office/2007/relationships/media" Target="../media/media1.mp3"/></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media" Target="../media/media2.mp3"/><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3.mp3"/></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4.m4a"/></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5.mp3"/></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6.mp3"/></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7.mp3"/><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 Id="rId14" Type="http://schemas.openxmlformats.org/officeDocument/2006/relationships/image" Target="../media/image36.jpeg"/></Relationships>
</file>

<file path=ppt/slides/_rels/slide53.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s>
</file>

<file path=ppt/slides/_rels/slide54.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 Id="rId14" Type="http://schemas.openxmlformats.org/officeDocument/2006/relationships/image" Target="../media/image30.jpeg"/></Relationships>
</file>

<file path=ppt/slides/_rels/slide55.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 Id="rId14" Type="http://schemas.openxmlformats.org/officeDocument/2006/relationships/image" Target="../media/image32.jpeg"/></Relationships>
</file>

<file path=ppt/slides/_rels/slide56.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11" Type="http://schemas.microsoft.com/office/2007/relationships/media" Target="../media/media10.mp3"/><Relationship Id="rId5" Type="http://schemas.openxmlformats.org/officeDocument/2006/relationships/image" Target="../media/image49.png"/><Relationship Id="rId10" Type="http://schemas.microsoft.com/office/2007/relationships/media" Target="../media/media9.mp3"/><Relationship Id="rId4" Type="http://schemas.openxmlformats.org/officeDocument/2006/relationships/image" Target="../media/image48.png"/><Relationship Id="rId9" Type="http://schemas.openxmlformats.org/officeDocument/2006/relationships/image" Target="../media/image25.png"/><Relationship Id="rId14" Type="http://schemas.openxmlformats.org/officeDocument/2006/relationships/image" Target="../media/image29.jpe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11.mp3"/></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media" Target="../media/media11.mp3"/><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5.png"/><Relationship Id="rId4" Type="http://schemas.microsoft.com/office/2007/relationships/media" Target="../media/media12.mp3"/></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audio" Target="../media/audio5.wav"/><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3.jpeg"/><Relationship Id="rId4" Type="http://schemas.openxmlformats.org/officeDocument/2006/relationships/audio" Target="../media/audio5.wav"/><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14.jpeg"/><Relationship Id="rId4" Type="http://schemas.openxmlformats.org/officeDocument/2006/relationships/audio" Target="../media/audio5.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 name="图片 4"/>
          <p:cNvPicPr>
            <a:picLocks noChangeAspect="1"/>
          </p:cNvPicPr>
          <p:nvPr/>
        </p:nvPicPr>
        <p:blipFill rotWithShape="1">
          <a:blip r:embed="rId3" cstate="print">
            <a:extLst>
              <a:ext uri="{28A0092B-C50C-407E-A947-70E740481C1C}">
                <a14:useLocalDpi xmlns:a14="http://schemas.microsoft.com/office/drawing/2010/main" xmlns="" val="0"/>
              </a:ext>
            </a:extLst>
          </a:blip>
          <a:srcRect l="17242" t="10909" r="19742" b="21658"/>
          <a:stretch/>
        </p:blipFill>
        <p:spPr>
          <a:xfrm>
            <a:off x="1370270" y="656037"/>
            <a:ext cx="9577988" cy="5123931"/>
          </a:xfrm>
          <a:prstGeom prst="rect">
            <a:avLst/>
          </a:prstGeom>
        </p:spPr>
      </p:pic>
      <p:pic>
        <p:nvPicPr>
          <p:cNvPr id="3" name="图片 6"/>
          <p:cNvPicPr>
            <a:picLocks noChangeAspect="1"/>
          </p:cNvPicPr>
          <p:nvPr/>
        </p:nvPicPr>
        <p:blipFill rotWithShape="1">
          <a:blip r:embed="rId4" cstate="print">
            <a:extLst>
              <a:ext uri="{28A0092B-C50C-407E-A947-70E740481C1C}">
                <a14:useLocalDpi xmlns:a14="http://schemas.microsoft.com/office/drawing/2010/main" xmlns="" val="0"/>
              </a:ext>
            </a:extLst>
          </a:blip>
          <a:srcRect t="27149" r="90026" b="48260"/>
          <a:stretch/>
        </p:blipFill>
        <p:spPr>
          <a:xfrm>
            <a:off x="154212" y="4281106"/>
            <a:ext cx="1216058" cy="1498862"/>
          </a:xfrm>
          <a:prstGeom prst="rect">
            <a:avLst/>
          </a:prstGeom>
        </p:spPr>
      </p:pic>
      <p:pic>
        <p:nvPicPr>
          <p:cNvPr id="4" name="图片 2"/>
          <p:cNvPicPr>
            <a:picLocks noChangeAspect="1"/>
          </p:cNvPicPr>
          <p:nvPr/>
        </p:nvPicPr>
        <p:blipFill rotWithShape="1">
          <a:blip r:embed="rId5" cstate="print">
            <a:extLst>
              <a:ext uri="{28A0092B-C50C-407E-A947-70E740481C1C}">
                <a14:useLocalDpi xmlns:a14="http://schemas.microsoft.com/office/drawing/2010/main" xmlns="" val="0"/>
              </a:ext>
            </a:extLst>
          </a:blip>
          <a:srcRect l="51340" t="72928"/>
          <a:stretch/>
        </p:blipFill>
        <p:spPr>
          <a:xfrm>
            <a:off x="6259398" y="5207954"/>
            <a:ext cx="5932602" cy="1650046"/>
          </a:xfrm>
          <a:prstGeom prst="rect">
            <a:avLst/>
          </a:prstGeom>
        </p:spPr>
      </p:pic>
      <p:pic>
        <p:nvPicPr>
          <p:cNvPr id="5"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4716" t="57926" r="83686" b="18256"/>
          <a:stretch/>
        </p:blipFill>
        <p:spPr>
          <a:xfrm>
            <a:off x="2175054" y="5307113"/>
            <a:ext cx="1414021" cy="1451728"/>
          </a:xfrm>
          <a:prstGeom prst="rect">
            <a:avLst/>
          </a:prstGeom>
        </p:spPr>
      </p:pic>
      <p:pic>
        <p:nvPicPr>
          <p:cNvPr id="6" name="图片 9"/>
          <p:cNvPicPr>
            <a:picLocks noChangeAspect="1"/>
          </p:cNvPicPr>
          <p:nvPr/>
        </p:nvPicPr>
        <p:blipFill rotWithShape="1">
          <a:blip r:embed="rId4" cstate="print">
            <a:extLst>
              <a:ext uri="{28A0092B-C50C-407E-A947-70E740481C1C}">
                <a14:useLocalDpi xmlns:a14="http://schemas.microsoft.com/office/drawing/2010/main" xmlns="" val="0"/>
              </a:ext>
            </a:extLst>
          </a:blip>
          <a:srcRect l="69356" t="20344" r="22139" b="62489"/>
          <a:stretch/>
        </p:blipFill>
        <p:spPr>
          <a:xfrm>
            <a:off x="9794077" y="1221755"/>
            <a:ext cx="1036950" cy="1046376"/>
          </a:xfrm>
          <a:prstGeom prst="rect">
            <a:avLst/>
          </a:prstGeom>
        </p:spPr>
      </p:pic>
      <p:sp>
        <p:nvSpPr>
          <p:cNvPr id="10" name="TextBox 6"/>
          <p:cNvSpPr txBox="1">
            <a:spLocks noChangeArrowheads="1"/>
          </p:cNvSpPr>
          <p:nvPr/>
        </p:nvSpPr>
        <p:spPr bwMode="auto">
          <a:xfrm>
            <a:off x="732358" y="2342386"/>
            <a:ext cx="11054080" cy="249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6600" b="1" kern="2000" dirty="0"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English 4</a:t>
            </a:r>
          </a:p>
          <a:p>
            <a:pPr algn="ctr" eaLnBrk="1" hangingPunct="1">
              <a:lnSpc>
                <a:spcPct val="130000"/>
              </a:lnSpc>
            </a:pPr>
            <a:r>
              <a:rPr lang="en-US" altLang="zh-CN" sz="5400" b="1" kern="2000" dirty="0"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Unit 3</a:t>
            </a:r>
            <a:r>
              <a:rPr lang="en-US" altLang="zh-CN" sz="2000" b="1" kern="2000" dirty="0"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_</a:t>
            </a:r>
            <a:r>
              <a:rPr lang="en-US" altLang="zh-CN" sz="5400" b="1" kern="2000" dirty="0"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 </a:t>
            </a:r>
            <a:r>
              <a:rPr lang="en-US" altLang="zh-CN" sz="2800" b="1" kern="2000" dirty="0"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Teacher : </a:t>
            </a:r>
            <a:r>
              <a:rPr lang="en-US" altLang="zh-CN" sz="2800" b="1" kern="2000" dirty="0" err="1" smtClean="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rPr>
              <a:t>Linh</a:t>
            </a:r>
            <a:endParaRPr lang="zh-CN" altLang="en-US" sz="2800" b="1" kern="2000" dirty="0">
              <a:solidFill>
                <a:schemeClr val="bg1"/>
              </a:solidFill>
              <a:effectLst>
                <a:outerShdw blurRad="38100" dist="38100" dir="2700000" algn="tl">
                  <a:srgbClr val="000000">
                    <a:alpha val="43137"/>
                  </a:srgbClr>
                </a:outerShdw>
              </a:effectLst>
              <a:latin typeface="方正粗谭黑简体" panose="02000000000000000000" pitchFamily="2" charset="-122"/>
              <a:ea typeface="方正粗谭黑简体"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xmlns="" val="1431066656"/>
      </p:ext>
    </p:extLst>
  </p:cSld>
  <p:clrMapOvr>
    <a:masterClrMapping/>
  </p:clrMapOvr>
  <mc:AlternateContent xmlns:mc="http://schemas.openxmlformats.org/markup-compatibility/2006">
    <mc:Choice xmlns:p14="http://schemas.microsoft.com/office/powerpoint/2010/main" xmlns="" Requires="p14">
      <p:transition spd="slow" p14:dur="2000" advTm="1265"/>
    </mc:Choice>
    <mc:Fallback>
      <p:transition spd="slow" advTm="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anim calcmode="lin" valueType="num">
                                      <p:cBhvr>
                                        <p:cTn id="20" dur="750" fill="hold"/>
                                        <p:tgtEl>
                                          <p:spTgt spid="5"/>
                                        </p:tgtEl>
                                        <p:attrNameLst>
                                          <p:attrName>ppt_x</p:attrName>
                                        </p:attrNameLst>
                                      </p:cBhvr>
                                      <p:tavLst>
                                        <p:tav tm="0">
                                          <p:val>
                                            <p:strVal val="#ppt_x"/>
                                          </p:val>
                                        </p:tav>
                                        <p:tav tm="100000">
                                          <p:val>
                                            <p:strVal val="#ppt_x"/>
                                          </p:val>
                                        </p:tav>
                                      </p:tavLst>
                                    </p:anim>
                                    <p:anim calcmode="lin" valueType="num">
                                      <p:cBhvr>
                                        <p:cTn id="21" dur="75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5" dur="750" fill="hold"/>
                                        <p:tgtEl>
                                          <p:spTgt spid="10"/>
                                        </p:tgtEl>
                                        <p:attrNameLst>
                                          <p:attrName>ppt_y</p:attrName>
                                        </p:attrNameLst>
                                      </p:cBhvr>
                                      <p:tavLst>
                                        <p:tav tm="0">
                                          <p:val>
                                            <p:strVal val="#ppt_y"/>
                                          </p:val>
                                        </p:tav>
                                        <p:tav tm="100000">
                                          <p:val>
                                            <p:strVal val="#ppt_y"/>
                                          </p:val>
                                        </p:tav>
                                      </p:tavLst>
                                    </p:anim>
                                    <p:anim calcmode="lin" valueType="num">
                                      <p:cBhvr>
                                        <p:cTn id="36" dur="7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7" dur="7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7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059013" y="-474166"/>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45552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Come out</a:t>
            </a:r>
            <a:endParaRPr lang="en-US" sz="3200" b="1" dirty="0">
              <a:solidFill>
                <a:srgbClr val="002060"/>
              </a:solidFill>
            </a:endParaRPr>
          </a:p>
        </p:txBody>
      </p:sp>
      <p:sp>
        <p:nvSpPr>
          <p:cNvPr id="9" name="2MsPham"/>
          <p:cNvSpPr/>
          <p:nvPr/>
        </p:nvSpPr>
        <p:spPr>
          <a:xfrm>
            <a:off x="7679677"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Go down</a:t>
            </a:r>
            <a:endParaRPr lang="en-US" sz="3200" b="1" dirty="0">
              <a:solidFill>
                <a:srgbClr val="002060"/>
              </a:solidFill>
            </a:endParaRPr>
          </a:p>
        </p:txBody>
      </p:sp>
      <p:sp>
        <p:nvSpPr>
          <p:cNvPr id="10" name="3MsPham"/>
          <p:cNvSpPr/>
          <p:nvPr/>
        </p:nvSpPr>
        <p:spPr>
          <a:xfrm>
            <a:off x="4088194"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Come in</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708583" y="-314050"/>
            <a:ext cx="6221229" cy="3387963"/>
          </a:xfrm>
          <a:prstGeom prst="rect">
            <a:avLst/>
          </a:prstGeom>
        </p:spPr>
      </p:pic>
    </p:spTree>
    <p:extLst>
      <p:ext uri="{BB962C8B-B14F-4D97-AF65-F5344CB8AC3E}">
        <p14:creationId xmlns:p14="http://schemas.microsoft.com/office/powerpoint/2010/main" xmlns="" val="595703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144745" y="-260405"/>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45552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Morning</a:t>
            </a:r>
            <a:endParaRPr lang="en-US" sz="3200" b="1" dirty="0">
              <a:solidFill>
                <a:srgbClr val="002060"/>
              </a:solidFill>
            </a:endParaRPr>
          </a:p>
        </p:txBody>
      </p:sp>
      <p:sp>
        <p:nvSpPr>
          <p:cNvPr id="9" name="2MsPham"/>
          <p:cNvSpPr/>
          <p:nvPr/>
        </p:nvSpPr>
        <p:spPr>
          <a:xfrm>
            <a:off x="431741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Evening</a:t>
            </a:r>
            <a:endParaRPr lang="en-US" sz="3200" b="1" dirty="0">
              <a:solidFill>
                <a:srgbClr val="002060"/>
              </a:solidFill>
            </a:endParaRPr>
          </a:p>
        </p:txBody>
      </p:sp>
      <p:sp>
        <p:nvSpPr>
          <p:cNvPr id="10" name="3MsPham"/>
          <p:cNvSpPr/>
          <p:nvPr/>
        </p:nvSpPr>
        <p:spPr>
          <a:xfrm>
            <a:off x="817930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At night</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896721" y="-94540"/>
            <a:ext cx="6147392" cy="3340660"/>
          </a:xfrm>
          <a:prstGeom prst="rect">
            <a:avLst/>
          </a:prstGeom>
        </p:spPr>
      </p:pic>
    </p:spTree>
    <p:extLst>
      <p:ext uri="{BB962C8B-B14F-4D97-AF65-F5344CB8AC3E}">
        <p14:creationId xmlns:p14="http://schemas.microsoft.com/office/powerpoint/2010/main" xmlns="" val="1968197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059013" y="-474166"/>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45552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Goodbye</a:t>
            </a:r>
            <a:endParaRPr lang="en-US" sz="3200" b="1" dirty="0">
              <a:solidFill>
                <a:srgbClr val="002060"/>
              </a:solidFill>
            </a:endParaRPr>
          </a:p>
        </p:txBody>
      </p:sp>
      <p:sp>
        <p:nvSpPr>
          <p:cNvPr id="9" name="2MsPham"/>
          <p:cNvSpPr/>
          <p:nvPr/>
        </p:nvSpPr>
        <p:spPr>
          <a:xfrm>
            <a:off x="431741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See you later</a:t>
            </a:r>
            <a:endParaRPr lang="en-US" sz="3200" b="1" dirty="0">
              <a:solidFill>
                <a:srgbClr val="002060"/>
              </a:solidFill>
            </a:endParaRPr>
          </a:p>
        </p:txBody>
      </p:sp>
      <p:sp>
        <p:nvSpPr>
          <p:cNvPr id="10" name="3MsPham"/>
          <p:cNvSpPr/>
          <p:nvPr/>
        </p:nvSpPr>
        <p:spPr>
          <a:xfrm>
            <a:off x="817930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Nice to meet you</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255796" y="-144101"/>
            <a:ext cx="7086600" cy="3243262"/>
          </a:xfrm>
          <a:prstGeom prst="rect">
            <a:avLst/>
          </a:prstGeom>
        </p:spPr>
      </p:pic>
    </p:spTree>
    <p:extLst>
      <p:ext uri="{BB962C8B-B14F-4D97-AF65-F5344CB8AC3E}">
        <p14:creationId xmlns:p14="http://schemas.microsoft.com/office/powerpoint/2010/main" xmlns="" val="905316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059013" y="-474166"/>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8225300" y="4764516"/>
            <a:ext cx="3604750" cy="1746685"/>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At night</a:t>
            </a:r>
            <a:endParaRPr lang="en-US" sz="3200" b="1" dirty="0">
              <a:solidFill>
                <a:srgbClr val="002060"/>
              </a:solidFill>
            </a:endParaRPr>
          </a:p>
        </p:txBody>
      </p:sp>
      <p:sp>
        <p:nvSpPr>
          <p:cNvPr id="9" name="2MsPham"/>
          <p:cNvSpPr/>
          <p:nvPr/>
        </p:nvSpPr>
        <p:spPr>
          <a:xfrm>
            <a:off x="306380" y="4782774"/>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Afternoon</a:t>
            </a:r>
            <a:endParaRPr lang="en-US" sz="3200" b="1" dirty="0">
              <a:solidFill>
                <a:srgbClr val="002060"/>
              </a:solidFill>
            </a:endParaRPr>
          </a:p>
        </p:txBody>
      </p:sp>
      <p:sp>
        <p:nvSpPr>
          <p:cNvPr id="10" name="3MsPham"/>
          <p:cNvSpPr/>
          <p:nvPr/>
        </p:nvSpPr>
        <p:spPr>
          <a:xfrm>
            <a:off x="4357510" y="4859096"/>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Morning</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543301" y="-308302"/>
            <a:ext cx="6163090" cy="3554422"/>
          </a:xfrm>
          <a:prstGeom prst="rect">
            <a:avLst/>
          </a:prstGeom>
        </p:spPr>
      </p:pic>
    </p:spTree>
    <p:extLst>
      <p:ext uri="{BB962C8B-B14F-4D97-AF65-F5344CB8AC3E}">
        <p14:creationId xmlns:p14="http://schemas.microsoft.com/office/powerpoint/2010/main" xmlns="" val="2761346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142148" y="-217239"/>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8225300" y="4764517"/>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Morning</a:t>
            </a:r>
            <a:endParaRPr lang="en-US" sz="3200" b="1" dirty="0">
              <a:solidFill>
                <a:srgbClr val="002060"/>
              </a:solidFill>
            </a:endParaRPr>
          </a:p>
        </p:txBody>
      </p:sp>
      <p:sp>
        <p:nvSpPr>
          <p:cNvPr id="9" name="2MsPham"/>
          <p:cNvSpPr/>
          <p:nvPr/>
        </p:nvSpPr>
        <p:spPr>
          <a:xfrm>
            <a:off x="306380" y="4782774"/>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Evening</a:t>
            </a:r>
            <a:endParaRPr lang="en-US" sz="3200" b="1" dirty="0">
              <a:solidFill>
                <a:srgbClr val="002060"/>
              </a:solidFill>
            </a:endParaRPr>
          </a:p>
        </p:txBody>
      </p:sp>
      <p:sp>
        <p:nvSpPr>
          <p:cNvPr id="10" name="3MsPham"/>
          <p:cNvSpPr/>
          <p:nvPr/>
        </p:nvSpPr>
        <p:spPr>
          <a:xfrm>
            <a:off x="4357510" y="4859096"/>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Afternoon</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747575" y="100014"/>
            <a:ext cx="6182238" cy="3218300"/>
          </a:xfrm>
          <a:prstGeom prst="rect">
            <a:avLst/>
          </a:prstGeom>
        </p:spPr>
      </p:pic>
    </p:spTree>
    <p:extLst>
      <p:ext uri="{BB962C8B-B14F-4D97-AF65-F5344CB8AC3E}">
        <p14:creationId xmlns:p14="http://schemas.microsoft.com/office/powerpoint/2010/main" xmlns="" val="144561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54746" y="265112"/>
            <a:ext cx="11491912" cy="6592888"/>
          </a:xfrm>
        </p:spPr>
      </p:pic>
      <p:pic>
        <p:nvPicPr>
          <p:cNvPr id="5" name="3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195343" y="2951955"/>
            <a:ext cx="4006057" cy="4006057"/>
          </a:xfrm>
          <a:prstGeom prst="rect">
            <a:avLst/>
          </a:prstGeom>
        </p:spPr>
      </p:pic>
    </p:spTree>
    <p:extLst>
      <p:ext uri="{BB962C8B-B14F-4D97-AF65-F5344CB8AC3E}">
        <p14:creationId xmlns:p14="http://schemas.microsoft.com/office/powerpoint/2010/main" xmlns="" val="147400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4746"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endCondLst>
                    <p:cond evt="onStopAudio"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solidFill>
                  <a:schemeClr val="accent4"/>
                </a:solidFill>
                <a:latin typeface="Times New Roman" panose="02020603050405020304" pitchFamily="18" charset="0"/>
                <a:cs typeface="Times New Roman" panose="02020603050405020304" pitchFamily="18" charset="0"/>
              </a:rPr>
              <a:t>Vocabulary :</a:t>
            </a:r>
            <a:endParaRPr lang="en-US" sz="6600" dirty="0">
              <a:solidFill>
                <a:schemeClr val="accent4"/>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455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5112" y="2894013"/>
            <a:ext cx="5238750" cy="1325563"/>
          </a:xfrm>
        </p:spPr>
        <p:txBody>
          <a:bodyPr>
            <a:normAutofit/>
          </a:bodyPr>
          <a:lstStyle/>
          <a:p>
            <a:r>
              <a:rPr lang="en-US" sz="6600" b="1" dirty="0" err="1" smtClean="0">
                <a:solidFill>
                  <a:schemeClr val="accent1">
                    <a:lumMod val="50000"/>
                  </a:schemeClr>
                </a:solidFill>
              </a:rPr>
              <a:t>Thứ</a:t>
            </a:r>
            <a:r>
              <a:rPr lang="en-US" sz="6600" b="1" dirty="0" smtClean="0">
                <a:solidFill>
                  <a:schemeClr val="accent1">
                    <a:lumMod val="50000"/>
                  </a:schemeClr>
                </a:solidFill>
              </a:rPr>
              <a:t> </a:t>
            </a:r>
            <a:r>
              <a:rPr lang="en-US" sz="6600" b="1" dirty="0" err="1" smtClean="0">
                <a:solidFill>
                  <a:schemeClr val="accent1">
                    <a:lumMod val="50000"/>
                  </a:schemeClr>
                </a:solidFill>
              </a:rPr>
              <a:t>hai</a:t>
            </a:r>
            <a:endParaRPr lang="en-US" sz="6600" b="1" dirty="0">
              <a:solidFill>
                <a:schemeClr val="accent1">
                  <a:lumMod val="50000"/>
                </a:schemeClr>
              </a:solidFill>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5209" t="6968" r="49427" b="48049"/>
          <a:stretch/>
        </p:blipFill>
        <p:spPr>
          <a:xfrm>
            <a:off x="838200" y="914400"/>
            <a:ext cx="5405438" cy="4843463"/>
          </a:xfrm>
        </p:spPr>
      </p:pic>
    </p:spTree>
    <p:extLst>
      <p:ext uri="{BB962C8B-B14F-4D97-AF65-F5344CB8AC3E}">
        <p14:creationId xmlns:p14="http://schemas.microsoft.com/office/powerpoint/2010/main" xmlns="" val="36017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337" y="3034505"/>
            <a:ext cx="5767387" cy="1325563"/>
          </a:xfrm>
        </p:spPr>
        <p:txBody>
          <a:bodyPr>
            <a:normAutofit/>
          </a:bodyPr>
          <a:lstStyle/>
          <a:p>
            <a:r>
              <a:rPr lang="en-US" sz="6600" b="1" dirty="0" err="1" smtClean="0">
                <a:solidFill>
                  <a:schemeClr val="accent1">
                    <a:lumMod val="50000"/>
                  </a:schemeClr>
                </a:solidFill>
              </a:rPr>
              <a:t>Thứ</a:t>
            </a:r>
            <a:r>
              <a:rPr lang="en-US" sz="6600" b="1" dirty="0" smtClean="0">
                <a:solidFill>
                  <a:schemeClr val="accent1">
                    <a:lumMod val="50000"/>
                  </a:schemeClr>
                </a:solidFill>
              </a:rPr>
              <a:t> </a:t>
            </a:r>
            <a:r>
              <a:rPr lang="en-US" sz="6600" b="1" dirty="0" err="1" smtClean="0">
                <a:solidFill>
                  <a:schemeClr val="accent1">
                    <a:lumMod val="50000"/>
                  </a:schemeClr>
                </a:solidFill>
              </a:rPr>
              <a:t>ba</a:t>
            </a:r>
            <a:endParaRPr lang="en-US" sz="66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50405" t="11237" r="26728" b="49361"/>
          <a:stretch/>
        </p:blipFill>
        <p:spPr>
          <a:xfrm>
            <a:off x="316187" y="931055"/>
            <a:ext cx="5662582" cy="5413474"/>
          </a:xfrm>
        </p:spPr>
      </p:pic>
    </p:spTree>
    <p:extLst>
      <p:ext uri="{BB962C8B-B14F-4D97-AF65-F5344CB8AC3E}">
        <p14:creationId xmlns:p14="http://schemas.microsoft.com/office/powerpoint/2010/main" xmlns="" val="19345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262" y="2508250"/>
            <a:ext cx="4610100" cy="1325563"/>
          </a:xfrm>
        </p:spPr>
        <p:txBody>
          <a:bodyPr>
            <a:normAutofit/>
          </a:bodyPr>
          <a:lstStyle/>
          <a:p>
            <a:r>
              <a:rPr lang="en-US" sz="7200" b="1" dirty="0" err="1" smtClean="0">
                <a:solidFill>
                  <a:schemeClr val="accent1">
                    <a:lumMod val="50000"/>
                  </a:schemeClr>
                </a:solidFill>
              </a:rPr>
              <a:t>Thứ</a:t>
            </a:r>
            <a:r>
              <a:rPr lang="en-US" sz="7200" b="1" dirty="0" smtClean="0">
                <a:solidFill>
                  <a:schemeClr val="accent1">
                    <a:lumMod val="50000"/>
                  </a:schemeClr>
                </a:solidFill>
              </a:rPr>
              <a:t> </a:t>
            </a:r>
            <a:r>
              <a:rPr lang="en-US" sz="7200" b="1" dirty="0" err="1" smtClean="0">
                <a:solidFill>
                  <a:schemeClr val="accent1">
                    <a:lumMod val="50000"/>
                  </a:schemeClr>
                </a:solidFill>
              </a:rPr>
              <a:t>tư</a:t>
            </a:r>
            <a:endParaRPr lang="en-US" sz="72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57862" r="75036"/>
          <a:stretch/>
        </p:blipFill>
        <p:spPr>
          <a:xfrm>
            <a:off x="604911" y="576776"/>
            <a:ext cx="5110089" cy="5133462"/>
          </a:xfrm>
        </p:spPr>
      </p:pic>
    </p:spTree>
    <p:extLst>
      <p:ext uri="{BB962C8B-B14F-4D97-AF65-F5344CB8AC3E}">
        <p14:creationId xmlns:p14="http://schemas.microsoft.com/office/powerpoint/2010/main" xmlns="" val="282699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1080655" y="2316163"/>
            <a:ext cx="10485911" cy="1323439"/>
          </a:xfrm>
          <a:prstGeom prst="rect">
            <a:avLst/>
          </a:prstGeom>
          <a:noFill/>
        </p:spPr>
        <p:txBody>
          <a:bodyPr wrap="square" lIns="91440" tIns="45720" rIns="91440" bIns="45720">
            <a:spAutoFit/>
          </a:bodyPr>
          <a:lstStyle/>
          <a:p>
            <a:pPr algn="ctr"/>
            <a:r>
              <a:rPr lang="en-US" sz="8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Welcome my class !</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xmlns="" val="139940885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err="1" smtClean="0">
                <a:solidFill>
                  <a:schemeClr val="accent1">
                    <a:lumMod val="50000"/>
                  </a:schemeClr>
                </a:solidFill>
              </a:rPr>
              <a:t>Thứ</a:t>
            </a:r>
            <a:r>
              <a:rPr lang="en-US" sz="6600" b="1" dirty="0" smtClean="0">
                <a:solidFill>
                  <a:schemeClr val="accent1">
                    <a:lumMod val="50000"/>
                  </a:schemeClr>
                </a:solidFill>
              </a:rPr>
              <a:t> </a:t>
            </a:r>
            <a:r>
              <a:rPr lang="en-US" sz="6600" b="1" dirty="0" err="1" smtClean="0">
                <a:solidFill>
                  <a:schemeClr val="accent1">
                    <a:lumMod val="50000"/>
                  </a:schemeClr>
                </a:solidFill>
              </a:rPr>
              <a:t>năm</a:t>
            </a:r>
            <a:endParaRPr lang="en-US" sz="66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6494" t="53077" r="49555"/>
          <a:stretch/>
        </p:blipFill>
        <p:spPr>
          <a:xfrm>
            <a:off x="1085851" y="2047876"/>
            <a:ext cx="6243637" cy="4467225"/>
          </a:xfrm>
        </p:spPr>
      </p:pic>
    </p:spTree>
    <p:extLst>
      <p:ext uri="{BB962C8B-B14F-4D97-AF65-F5344CB8AC3E}">
        <p14:creationId xmlns:p14="http://schemas.microsoft.com/office/powerpoint/2010/main" xmlns="" val="2188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err="1" smtClean="0">
                <a:solidFill>
                  <a:schemeClr val="accent1">
                    <a:lumMod val="50000"/>
                  </a:schemeClr>
                </a:solidFill>
              </a:rPr>
              <a:t>Thứ</a:t>
            </a:r>
            <a:r>
              <a:rPr lang="en-US" sz="8800" b="1" dirty="0" smtClean="0">
                <a:solidFill>
                  <a:schemeClr val="accent1">
                    <a:lumMod val="50000"/>
                  </a:schemeClr>
                </a:solidFill>
              </a:rPr>
              <a:t> </a:t>
            </a:r>
            <a:r>
              <a:rPr lang="en-US" sz="8800" b="1" dirty="0" err="1" smtClean="0">
                <a:solidFill>
                  <a:schemeClr val="accent1">
                    <a:lumMod val="50000"/>
                  </a:schemeClr>
                </a:solidFill>
              </a:rPr>
              <a:t>sáu</a:t>
            </a:r>
            <a:endParaRPr lang="en-US" sz="88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50414" t="53087" r="26266" b="2618"/>
          <a:stretch/>
        </p:blipFill>
        <p:spPr>
          <a:xfrm>
            <a:off x="1951893" y="1690688"/>
            <a:ext cx="6886575" cy="4300538"/>
          </a:xfrm>
        </p:spPr>
      </p:pic>
    </p:spTree>
    <p:extLst>
      <p:ext uri="{BB962C8B-B14F-4D97-AF65-F5344CB8AC3E}">
        <p14:creationId xmlns:p14="http://schemas.microsoft.com/office/powerpoint/2010/main" xmlns="" val="40278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err="1" smtClean="0">
                <a:solidFill>
                  <a:schemeClr val="accent1">
                    <a:lumMod val="50000"/>
                  </a:schemeClr>
                </a:solidFill>
              </a:rPr>
              <a:t>Thứ</a:t>
            </a:r>
            <a:r>
              <a:rPr lang="en-US" sz="7200" b="1" dirty="0" smtClean="0">
                <a:solidFill>
                  <a:schemeClr val="accent1">
                    <a:lumMod val="50000"/>
                  </a:schemeClr>
                </a:solidFill>
              </a:rPr>
              <a:t> </a:t>
            </a:r>
            <a:r>
              <a:rPr lang="en-US" sz="7200" b="1" dirty="0" err="1" smtClean="0">
                <a:solidFill>
                  <a:schemeClr val="accent1">
                    <a:lumMod val="50000"/>
                  </a:schemeClr>
                </a:solidFill>
              </a:rPr>
              <a:t>bảy</a:t>
            </a:r>
            <a:endParaRPr lang="en-US" sz="72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73723" t="53922" b="2298"/>
          <a:stretch/>
        </p:blipFill>
        <p:spPr>
          <a:xfrm>
            <a:off x="681037" y="1914525"/>
            <a:ext cx="9307025" cy="4176786"/>
          </a:xfrm>
        </p:spPr>
      </p:pic>
    </p:spTree>
    <p:extLst>
      <p:ext uri="{BB962C8B-B14F-4D97-AF65-F5344CB8AC3E}">
        <p14:creationId xmlns:p14="http://schemas.microsoft.com/office/powerpoint/2010/main" xmlns="" val="9387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1">
                    <a:lumMod val="50000"/>
                  </a:schemeClr>
                </a:solidFill>
              </a:rPr>
              <a:t>CHỦ NHẬT</a:t>
            </a:r>
            <a:endParaRPr lang="en-US" sz="6600" b="1" dirty="0">
              <a:solidFill>
                <a:schemeClr val="accent1">
                  <a:lumMod val="50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40" t="12878" r="74754" b="49033"/>
          <a:stretch/>
        </p:blipFill>
        <p:spPr>
          <a:xfrm>
            <a:off x="509057" y="2243138"/>
            <a:ext cx="6891867" cy="4186237"/>
          </a:xfrm>
        </p:spPr>
      </p:pic>
    </p:spTree>
    <p:extLst>
      <p:ext uri="{BB962C8B-B14F-4D97-AF65-F5344CB8AC3E}">
        <p14:creationId xmlns:p14="http://schemas.microsoft.com/office/powerpoint/2010/main" xmlns="" val="28116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315201" y="3852579"/>
            <a:ext cx="3763433" cy="7986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Monday, Tuesday…..</a:t>
            </a:r>
            <a:endParaRPr lang="en-US" sz="3200" b="1" dirty="0">
              <a:solidFill>
                <a:srgbClr val="00B050"/>
              </a:solidFill>
            </a:endParaRPr>
          </a:p>
        </p:txBody>
      </p:sp>
      <p:sp>
        <p:nvSpPr>
          <p:cNvPr id="10" name="Rounded Rectangular Callout 9"/>
          <p:cNvSpPr/>
          <p:nvPr/>
        </p:nvSpPr>
        <p:spPr>
          <a:xfrm>
            <a:off x="160020" y="361717"/>
            <a:ext cx="10304781" cy="1377700"/>
          </a:xfrm>
          <a:prstGeom prst="wedgeRoundRectCallout">
            <a:avLst>
              <a:gd name="adj1" fmla="val -38790"/>
              <a:gd name="adj2" fmla="val 106049"/>
              <a:gd name="adj3" fmla="val 16667"/>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u="sng" kern="0" dirty="0" smtClean="0">
                <a:solidFill>
                  <a:prstClr val="black"/>
                </a:solidFill>
              </a:rPr>
              <a:t>2.Point and say</a:t>
            </a:r>
          </a:p>
          <a:p>
            <a:pPr>
              <a:defRPr/>
            </a:pPr>
            <a:r>
              <a:rPr lang="en-US" sz="4000" b="1" kern="0" dirty="0" smtClean="0">
                <a:solidFill>
                  <a:prstClr val="black"/>
                </a:solidFill>
              </a:rPr>
              <a:t>What day is it today? </a:t>
            </a:r>
            <a:endParaRPr lang="en-US" sz="4000" b="1" kern="0" dirty="0">
              <a:solidFill>
                <a:prstClr val="black"/>
              </a:solidFill>
            </a:endParaRPr>
          </a:p>
        </p:txBody>
      </p:sp>
      <p:sp>
        <p:nvSpPr>
          <p:cNvPr id="11" name="Rounded Rectangular Callout 10"/>
          <p:cNvSpPr/>
          <p:nvPr/>
        </p:nvSpPr>
        <p:spPr>
          <a:xfrm>
            <a:off x="1920240" y="5183890"/>
            <a:ext cx="7630161" cy="1674109"/>
          </a:xfrm>
          <a:prstGeom prst="wedgeRoundRectCallout">
            <a:avLst>
              <a:gd name="adj1" fmla="val -30190"/>
              <a:gd name="adj2" fmla="val -96000"/>
              <a:gd name="adj3" fmla="val 16667"/>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267" b="1" kern="0" dirty="0" smtClean="0">
                <a:solidFill>
                  <a:prstClr val="black"/>
                </a:solidFill>
              </a:rPr>
              <a:t>It’s= It is _________________.</a:t>
            </a:r>
            <a:endParaRPr lang="en-US" sz="4267" b="1" kern="0" dirty="0">
              <a:solidFill>
                <a:prstClr val="black"/>
              </a:solidFill>
            </a:endParaRPr>
          </a:p>
        </p:txBody>
      </p:sp>
      <p:sp>
        <p:nvSpPr>
          <p:cNvPr id="8" name="TextBox 7"/>
          <p:cNvSpPr txBox="1">
            <a:spLocks noChangeArrowheads="1"/>
          </p:cNvSpPr>
          <p:nvPr/>
        </p:nvSpPr>
        <p:spPr bwMode="auto">
          <a:xfrm>
            <a:off x="4775200" y="5494101"/>
            <a:ext cx="4250912"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4267" b="1" kern="0" dirty="0" smtClean="0">
                <a:solidFill>
                  <a:srgbClr val="FF0000"/>
                </a:solidFill>
                <a:latin typeface="Calibri"/>
              </a:rPr>
              <a:t>Monday</a:t>
            </a:r>
            <a:endParaRPr lang="en-US" altLang="en-US" sz="4267" b="1" kern="0" dirty="0">
              <a:solidFill>
                <a:srgbClr val="FF0000"/>
              </a:solidFill>
              <a:latin typeface="Calibri"/>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t="45253" r="62775" b="18460"/>
          <a:stretch/>
        </p:blipFill>
        <p:spPr>
          <a:xfrm>
            <a:off x="517991" y="2772804"/>
            <a:ext cx="3925483" cy="1674284"/>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39840" b="15560"/>
          <a:stretch/>
        </p:blipFill>
        <p:spPr>
          <a:xfrm>
            <a:off x="5129213" y="1739417"/>
            <a:ext cx="7215187" cy="2066773"/>
          </a:xfrm>
          <a:prstGeom prst="rect">
            <a:avLst/>
          </a:prstGeom>
        </p:spPr>
      </p:pic>
    </p:spTree>
    <p:extLst>
      <p:ext uri="{BB962C8B-B14F-4D97-AF65-F5344CB8AC3E}">
        <p14:creationId xmlns:p14="http://schemas.microsoft.com/office/powerpoint/2010/main" xmlns="" val="341923262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57300"/>
            <a:ext cx="12946380" cy="9349739"/>
          </a:xfrm>
        </p:spPr>
      </p:pic>
      <p:sp>
        <p:nvSpPr>
          <p:cNvPr id="2" name="Title 1"/>
          <p:cNvSpPr>
            <a:spLocks noGrp="1"/>
          </p:cNvSpPr>
          <p:nvPr>
            <p:ph type="title"/>
          </p:nvPr>
        </p:nvSpPr>
        <p:spPr>
          <a:xfrm>
            <a:off x="838200" y="-502919"/>
            <a:ext cx="10515600" cy="7749540"/>
          </a:xfrm>
        </p:spPr>
        <p:txBody>
          <a:bodyPr>
            <a:normAutofit fontScale="90000"/>
          </a:bodyPr>
          <a:lstStyle/>
          <a:p>
            <a:pPr lvl="0">
              <a:lnSpc>
                <a:spcPct val="100000"/>
              </a:lnSpc>
              <a:spcBef>
                <a:spcPts val="0"/>
              </a:spcBef>
              <a:defRPr/>
            </a:pPr>
            <a:r>
              <a:rPr lang="en-US" sz="6700" b="1" u="sng" dirty="0" smtClean="0">
                <a:solidFill>
                  <a:schemeClr val="accent2">
                    <a:lumMod val="60000"/>
                    <a:lumOff val="40000"/>
                  </a:schemeClr>
                </a:solidFill>
              </a:rPr>
              <a:t>II. Structures:</a:t>
            </a:r>
            <a:r>
              <a:rPr lang="en-US" sz="5400" b="1" dirty="0" smtClean="0">
                <a:solidFill>
                  <a:schemeClr val="accent4"/>
                </a:solidFill>
              </a:rPr>
              <a:t/>
            </a:r>
            <a:br>
              <a:rPr lang="en-US" sz="5400" b="1" dirty="0" smtClean="0">
                <a:solidFill>
                  <a:schemeClr val="accent4"/>
                </a:solidFill>
              </a:rPr>
            </a:br>
            <a:r>
              <a:rPr lang="en-US" sz="5400" b="1" dirty="0" smtClean="0">
                <a:solidFill>
                  <a:schemeClr val="accent4"/>
                </a:solidFill>
              </a:rPr>
              <a:t/>
            </a:r>
            <a:br>
              <a:rPr lang="en-US" sz="5400" b="1" dirty="0" smtClean="0">
                <a:solidFill>
                  <a:schemeClr val="accent4"/>
                </a:solidFill>
              </a:rPr>
            </a:br>
            <a:r>
              <a:rPr lang="en-US" sz="4000" b="1" i="1" dirty="0" smtClean="0">
                <a:solidFill>
                  <a:schemeClr val="accent4"/>
                </a:solidFill>
              </a:rPr>
              <a:t>Question : </a:t>
            </a:r>
            <a:r>
              <a:rPr lang="en-US" sz="4900" b="1" u="sng" kern="0" dirty="0" smtClean="0">
                <a:solidFill>
                  <a:schemeClr val="accent1">
                    <a:lumMod val="60000"/>
                    <a:lumOff val="40000"/>
                  </a:schemeClr>
                </a:solidFill>
                <a:latin typeface="Calibri" panose="020F0502020204030204"/>
                <a:ea typeface="+mn-ea"/>
                <a:cs typeface="+mn-cs"/>
              </a:rPr>
              <a:t>What </a:t>
            </a:r>
            <a:r>
              <a:rPr lang="en-US" sz="4900" b="1" u="sng" kern="0" dirty="0">
                <a:solidFill>
                  <a:schemeClr val="accent1">
                    <a:lumMod val="60000"/>
                    <a:lumOff val="40000"/>
                  </a:schemeClr>
                </a:solidFill>
                <a:latin typeface="Calibri" panose="020F0502020204030204"/>
                <a:ea typeface="+mn-ea"/>
                <a:cs typeface="+mn-cs"/>
              </a:rPr>
              <a:t>day is it today?</a:t>
            </a:r>
            <a:r>
              <a:rPr lang="en-US" sz="4900" b="1" kern="0" dirty="0">
                <a:solidFill>
                  <a:schemeClr val="accent1">
                    <a:lumMod val="60000"/>
                    <a:lumOff val="40000"/>
                  </a:schemeClr>
                </a:solidFill>
                <a:latin typeface="Calibri" panose="020F0502020204030204"/>
                <a:ea typeface="+mn-ea"/>
                <a:cs typeface="+mn-cs"/>
              </a:rPr>
              <a:t> </a:t>
            </a:r>
            <a:r>
              <a:rPr lang="en-US" sz="4900" b="1" kern="0" dirty="0" smtClean="0">
                <a:solidFill>
                  <a:schemeClr val="accent1">
                    <a:lumMod val="60000"/>
                    <a:lumOff val="40000"/>
                  </a:schemeClr>
                </a:solidFill>
                <a:latin typeface="Calibri" panose="020F0502020204030204"/>
                <a:ea typeface="+mn-ea"/>
                <a:cs typeface="+mn-cs"/>
              </a:rPr>
              <a:t> </a:t>
            </a:r>
            <a:r>
              <a:rPr lang="en-US" sz="4900" b="1" kern="0" dirty="0" err="1" smtClean="0">
                <a:solidFill>
                  <a:schemeClr val="accent4"/>
                </a:solidFill>
                <a:latin typeface="Calibri" panose="020F0502020204030204"/>
                <a:ea typeface="+mn-ea"/>
                <a:cs typeface="+mn-cs"/>
              </a:rPr>
              <a:t>Hôm</a:t>
            </a:r>
            <a:r>
              <a:rPr lang="en-US" sz="4900" b="1" kern="0" dirty="0" smtClean="0">
                <a:solidFill>
                  <a:schemeClr val="accent4"/>
                </a:solidFill>
                <a:latin typeface="Calibri" panose="020F0502020204030204"/>
                <a:ea typeface="+mn-ea"/>
                <a:cs typeface="+mn-cs"/>
              </a:rPr>
              <a:t> nay </a:t>
            </a:r>
            <a:r>
              <a:rPr lang="en-US" sz="4900" b="1" kern="0" dirty="0" err="1" smtClean="0">
                <a:solidFill>
                  <a:schemeClr val="accent4"/>
                </a:solidFill>
                <a:latin typeface="Calibri" panose="020F0502020204030204"/>
                <a:ea typeface="+mn-ea"/>
                <a:cs typeface="+mn-cs"/>
              </a:rPr>
              <a:t>là</a:t>
            </a:r>
            <a:r>
              <a:rPr lang="en-US" sz="4900" b="1" kern="0" dirty="0" smtClean="0">
                <a:solidFill>
                  <a:schemeClr val="accent4"/>
                </a:solidFill>
                <a:latin typeface="Calibri" panose="020F0502020204030204"/>
                <a:ea typeface="+mn-ea"/>
                <a:cs typeface="+mn-cs"/>
              </a:rPr>
              <a:t> </a:t>
            </a:r>
            <a:r>
              <a:rPr lang="en-US" sz="4900" b="1" kern="0" dirty="0" err="1" smtClean="0">
                <a:solidFill>
                  <a:schemeClr val="accent4"/>
                </a:solidFill>
                <a:latin typeface="Calibri" panose="020F0502020204030204"/>
                <a:ea typeface="+mn-ea"/>
                <a:cs typeface="+mn-cs"/>
              </a:rPr>
              <a:t>ngày</a:t>
            </a:r>
            <a:r>
              <a:rPr lang="en-US" sz="4900" b="1" kern="0" dirty="0" smtClean="0">
                <a:solidFill>
                  <a:schemeClr val="accent4"/>
                </a:solidFill>
                <a:latin typeface="Calibri" panose="020F0502020204030204"/>
                <a:ea typeface="+mn-ea"/>
                <a:cs typeface="+mn-cs"/>
              </a:rPr>
              <a:t> </a:t>
            </a:r>
            <a:r>
              <a:rPr lang="en-US" sz="4900" b="1" kern="0" dirty="0" err="1" smtClean="0">
                <a:solidFill>
                  <a:schemeClr val="accent4"/>
                </a:solidFill>
                <a:latin typeface="Calibri" panose="020F0502020204030204"/>
                <a:ea typeface="+mn-ea"/>
                <a:cs typeface="+mn-cs"/>
              </a:rPr>
              <a:t>gì</a:t>
            </a:r>
            <a:r>
              <a:rPr lang="en-US" sz="4900" b="1" kern="0" dirty="0" smtClean="0">
                <a:solidFill>
                  <a:schemeClr val="accent4"/>
                </a:solidFill>
                <a:latin typeface="Calibri" panose="020F0502020204030204"/>
                <a:ea typeface="+mn-ea"/>
                <a:cs typeface="+mn-cs"/>
              </a:rPr>
              <a:t> …?</a:t>
            </a:r>
            <a:br>
              <a:rPr lang="en-US" sz="4900" b="1" kern="0" dirty="0" smtClean="0">
                <a:solidFill>
                  <a:schemeClr val="accent4"/>
                </a:solidFill>
                <a:latin typeface="Calibri" panose="020F0502020204030204"/>
                <a:ea typeface="+mn-ea"/>
                <a:cs typeface="+mn-cs"/>
              </a:rPr>
            </a:br>
            <a:r>
              <a:rPr lang="en-US" sz="4900" b="1" kern="0" dirty="0" smtClean="0">
                <a:solidFill>
                  <a:schemeClr val="accent4"/>
                </a:solidFill>
                <a:latin typeface="Calibri" panose="020F0502020204030204"/>
                <a:ea typeface="+mn-ea"/>
                <a:cs typeface="+mn-cs"/>
              </a:rPr>
              <a:t/>
            </a:r>
            <a:br>
              <a:rPr lang="en-US" sz="4900" b="1" kern="0" dirty="0" smtClean="0">
                <a:solidFill>
                  <a:schemeClr val="accent4"/>
                </a:solidFill>
                <a:latin typeface="Calibri" panose="020F0502020204030204"/>
                <a:ea typeface="+mn-ea"/>
                <a:cs typeface="+mn-cs"/>
              </a:rPr>
            </a:br>
            <a:r>
              <a:rPr lang="en-US" sz="4000" b="1" i="1" kern="0" dirty="0" smtClean="0">
                <a:solidFill>
                  <a:schemeClr val="accent4"/>
                </a:solidFill>
                <a:latin typeface="Calibri" panose="020F0502020204030204"/>
                <a:ea typeface="+mn-ea"/>
                <a:cs typeface="+mn-cs"/>
              </a:rPr>
              <a:t>Answer :</a:t>
            </a:r>
            <a:r>
              <a:rPr lang="en-US" sz="4900" b="1" kern="0" dirty="0" smtClean="0">
                <a:solidFill>
                  <a:schemeClr val="accent4"/>
                </a:solidFill>
                <a:latin typeface="Calibri" panose="020F0502020204030204"/>
                <a:ea typeface="+mn-ea"/>
                <a:cs typeface="+mn-cs"/>
              </a:rPr>
              <a:t/>
            </a:r>
            <a:br>
              <a:rPr lang="en-US" sz="4900" b="1" kern="0" dirty="0" smtClean="0">
                <a:solidFill>
                  <a:schemeClr val="accent4"/>
                </a:solidFill>
                <a:latin typeface="Calibri" panose="020F0502020204030204"/>
                <a:ea typeface="+mn-ea"/>
                <a:cs typeface="+mn-cs"/>
              </a:rPr>
            </a:br>
            <a:r>
              <a:rPr lang="en-US" sz="4900" b="1" u="sng" kern="0" dirty="0" smtClean="0">
                <a:solidFill>
                  <a:schemeClr val="accent1">
                    <a:lumMod val="60000"/>
                    <a:lumOff val="40000"/>
                  </a:schemeClr>
                </a:solidFill>
              </a:rPr>
              <a:t>It’s</a:t>
            </a:r>
            <a:r>
              <a:rPr lang="en-US" sz="4900" b="1" u="sng" kern="0" dirty="0">
                <a:solidFill>
                  <a:schemeClr val="accent1">
                    <a:lumMod val="60000"/>
                    <a:lumOff val="40000"/>
                  </a:schemeClr>
                </a:solidFill>
              </a:rPr>
              <a:t>= It </a:t>
            </a:r>
            <a:r>
              <a:rPr lang="en-US" sz="4900" b="1" u="sng" kern="0" dirty="0" smtClean="0">
                <a:solidFill>
                  <a:schemeClr val="accent1">
                    <a:lumMod val="60000"/>
                    <a:lumOff val="40000"/>
                  </a:schemeClr>
                </a:solidFill>
              </a:rPr>
              <a:t>is + </a:t>
            </a:r>
            <a:r>
              <a:rPr lang="en-US" sz="4900" b="1" i="1" u="sng" kern="0" dirty="0" err="1" smtClean="0">
                <a:solidFill>
                  <a:schemeClr val="accent1">
                    <a:lumMod val="60000"/>
                    <a:lumOff val="40000"/>
                  </a:schemeClr>
                </a:solidFill>
              </a:rPr>
              <a:t>Danh</a:t>
            </a:r>
            <a:r>
              <a:rPr lang="en-US" sz="4900" b="1" i="1" u="sng" kern="0" dirty="0" smtClean="0">
                <a:solidFill>
                  <a:schemeClr val="accent1">
                    <a:lumMod val="60000"/>
                    <a:lumOff val="40000"/>
                  </a:schemeClr>
                </a:solidFill>
              </a:rPr>
              <a:t> </a:t>
            </a:r>
            <a:r>
              <a:rPr lang="en-US" sz="4900" b="1" i="1" u="sng" kern="0" dirty="0" err="1" smtClean="0">
                <a:solidFill>
                  <a:schemeClr val="accent1">
                    <a:lumMod val="60000"/>
                    <a:lumOff val="40000"/>
                  </a:schemeClr>
                </a:solidFill>
              </a:rPr>
              <a:t>từ</a:t>
            </a:r>
            <a:r>
              <a:rPr lang="en-US" sz="4900" b="1" i="1" u="sng" kern="0" dirty="0" smtClean="0">
                <a:solidFill>
                  <a:schemeClr val="accent1">
                    <a:lumMod val="60000"/>
                    <a:lumOff val="40000"/>
                  </a:schemeClr>
                </a:solidFill>
              </a:rPr>
              <a:t> </a:t>
            </a:r>
            <a:r>
              <a:rPr lang="en-US" sz="4900" b="1" i="1" u="sng" kern="0" dirty="0" err="1" smtClean="0">
                <a:solidFill>
                  <a:schemeClr val="accent1">
                    <a:lumMod val="60000"/>
                    <a:lumOff val="40000"/>
                  </a:schemeClr>
                </a:solidFill>
              </a:rPr>
              <a:t>ngày</a:t>
            </a:r>
            <a:r>
              <a:rPr lang="en-US" sz="4900" b="1" i="1" u="sng" kern="0" dirty="0" smtClean="0">
                <a:solidFill>
                  <a:schemeClr val="accent1">
                    <a:lumMod val="60000"/>
                    <a:lumOff val="40000"/>
                  </a:schemeClr>
                </a:solidFill>
              </a:rPr>
              <a:t> </a:t>
            </a:r>
            <a:r>
              <a:rPr lang="en-US" sz="4900" b="1" kern="0" dirty="0" smtClean="0">
                <a:solidFill>
                  <a:schemeClr val="accent4"/>
                </a:solidFill>
              </a:rPr>
              <a:t>( Monday. Tuesday…)</a:t>
            </a:r>
            <a:br>
              <a:rPr lang="en-US" sz="4900" b="1" kern="0" dirty="0" smtClean="0">
                <a:solidFill>
                  <a:schemeClr val="accent4"/>
                </a:solidFill>
              </a:rPr>
            </a:br>
            <a:r>
              <a:rPr lang="en-US" sz="4900" b="1" kern="0" dirty="0" smtClean="0">
                <a:solidFill>
                  <a:schemeClr val="accent4"/>
                </a:solidFill>
              </a:rPr>
              <a:t> </a:t>
            </a:r>
            <a:r>
              <a:rPr lang="en-US" sz="4900" b="1" kern="0" dirty="0" err="1" smtClean="0">
                <a:solidFill>
                  <a:schemeClr val="accent4"/>
                </a:solidFill>
              </a:rPr>
              <a:t>Nó</a:t>
            </a:r>
            <a:r>
              <a:rPr lang="en-US" sz="4900" b="1" kern="0" dirty="0" smtClean="0">
                <a:solidFill>
                  <a:schemeClr val="accent4"/>
                </a:solidFill>
              </a:rPr>
              <a:t> </a:t>
            </a:r>
            <a:r>
              <a:rPr lang="en-US" sz="4900" b="1" kern="0" dirty="0" err="1" smtClean="0">
                <a:solidFill>
                  <a:schemeClr val="accent4"/>
                </a:solidFill>
              </a:rPr>
              <a:t>là</a:t>
            </a:r>
            <a:r>
              <a:rPr lang="en-US" sz="4900" b="1" kern="0" dirty="0" smtClean="0">
                <a:solidFill>
                  <a:schemeClr val="accent4"/>
                </a:solidFill>
              </a:rPr>
              <a:t> </a:t>
            </a:r>
            <a:r>
              <a:rPr lang="en-US" sz="4900" b="1" kern="0" dirty="0" err="1" smtClean="0">
                <a:solidFill>
                  <a:schemeClr val="accent4"/>
                </a:solidFill>
              </a:rPr>
              <a:t>ngày</a:t>
            </a:r>
            <a:r>
              <a:rPr lang="en-US" sz="4900" b="1" kern="0" dirty="0" smtClean="0">
                <a:solidFill>
                  <a:schemeClr val="accent4"/>
                </a:solidFill>
              </a:rPr>
              <a:t>….</a:t>
            </a:r>
            <a:r>
              <a:rPr lang="en-US" sz="4900" b="1" kern="0" dirty="0" smtClean="0">
                <a:solidFill>
                  <a:prstClr val="black"/>
                </a:solidFill>
              </a:rPr>
              <a:t/>
            </a:r>
            <a:br>
              <a:rPr lang="en-US" sz="4900" b="1" kern="0" dirty="0" smtClean="0">
                <a:solidFill>
                  <a:prstClr val="black"/>
                </a:solidFill>
              </a:rPr>
            </a:br>
            <a:r>
              <a:rPr lang="en-US" sz="4900" b="1" kern="0" dirty="0">
                <a:solidFill>
                  <a:prstClr val="black"/>
                </a:solidFill>
              </a:rPr>
              <a:t/>
            </a:r>
            <a:br>
              <a:rPr lang="en-US" sz="4900" b="1" kern="0" dirty="0">
                <a:solidFill>
                  <a:prstClr val="black"/>
                </a:solidFill>
              </a:rPr>
            </a:br>
            <a:r>
              <a:rPr lang="en-US" sz="4000" b="1" kern="0" dirty="0">
                <a:solidFill>
                  <a:prstClr val="black"/>
                </a:solidFill>
                <a:latin typeface="Calibri" panose="020F0502020204030204"/>
                <a:ea typeface="+mn-ea"/>
                <a:cs typeface="+mn-cs"/>
              </a:rPr>
              <a:t/>
            </a:r>
            <a:br>
              <a:rPr lang="en-US" sz="4000" b="1" kern="0" dirty="0">
                <a:solidFill>
                  <a:prstClr val="black"/>
                </a:solidFill>
                <a:latin typeface="Calibri" panose="020F0502020204030204"/>
                <a:ea typeface="+mn-ea"/>
                <a:cs typeface="+mn-cs"/>
              </a:rPr>
            </a:br>
            <a:endParaRPr lang="en-US" dirty="0">
              <a:solidFill>
                <a:schemeClr val="accent4"/>
              </a:solidFill>
            </a:endParaRPr>
          </a:p>
        </p:txBody>
      </p:sp>
    </p:spTree>
    <p:extLst>
      <p:ext uri="{BB962C8B-B14F-4D97-AF65-F5344CB8AC3E}">
        <p14:creationId xmlns:p14="http://schemas.microsoft.com/office/powerpoint/2010/main" xmlns="" val="27482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3" y="259617"/>
            <a:ext cx="14067692" cy="1325563"/>
          </a:xfrm>
        </p:spPr>
        <p:txBody>
          <a:bodyPr/>
          <a:lstStyle/>
          <a:p>
            <a:r>
              <a:rPr lang="pt-BR" b="1" dirty="0" smtClean="0"/>
              <a:t>Key : 1. </a:t>
            </a:r>
            <a:r>
              <a:rPr lang="pt-BR" b="1" dirty="0"/>
              <a:t>b         2. a             3. c</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0" y="1851659"/>
            <a:ext cx="13524770" cy="5006341"/>
          </a:xfrm>
        </p:spPr>
      </p:pic>
      <p:pic>
        <p:nvPicPr>
          <p:cNvPr id="5" name="32">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2948274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endCondLst>
                    <p:cond evt="onStopAudio" delay="0">
                      <p:tgtEl>
                        <p:sldTgt/>
                      </p:tgtEl>
                    </p:cond>
                  </p:endCondLst>
                </p:cTn>
                <p:tgtEl>
                  <p:spTgt spid="5"/>
                </p:tgtEl>
              </p:cMediaNode>
            </p:vide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 y="4557932"/>
            <a:ext cx="12070080" cy="3968848"/>
          </a:xfrm>
        </p:spPr>
        <p:txBody>
          <a:bodyPr>
            <a:normAutofit fontScale="90000"/>
          </a:bodyPr>
          <a:lstStyle/>
          <a:p>
            <a:r>
              <a:rPr lang="en-US" b="1" u="sng" dirty="0" smtClean="0">
                <a:solidFill>
                  <a:schemeClr val="accent1"/>
                </a:solidFill>
              </a:rPr>
              <a:t>Answer :</a:t>
            </a:r>
            <a:r>
              <a:rPr lang="en-US" b="1" dirty="0" smtClean="0">
                <a:solidFill>
                  <a:schemeClr val="accent4"/>
                </a:solidFill>
              </a:rPr>
              <a:t/>
            </a:r>
            <a:br>
              <a:rPr lang="en-US" b="1" dirty="0" smtClean="0">
                <a:solidFill>
                  <a:schemeClr val="accent4"/>
                </a:solidFill>
              </a:rPr>
            </a:br>
            <a:r>
              <a:rPr lang="en-US" b="1" dirty="0" smtClean="0">
                <a:solidFill>
                  <a:schemeClr val="accent3">
                    <a:lumMod val="50000"/>
                  </a:schemeClr>
                </a:solidFill>
              </a:rPr>
              <a:t>1</a:t>
            </a:r>
            <a:r>
              <a:rPr lang="en-US" b="1" dirty="0">
                <a:solidFill>
                  <a:schemeClr val="accent3">
                    <a:lumMod val="50000"/>
                  </a:schemeClr>
                </a:solidFill>
              </a:rPr>
              <a:t>. Today is Monday. I play football today.</a:t>
            </a:r>
            <a:br>
              <a:rPr lang="en-US" b="1" dirty="0">
                <a:solidFill>
                  <a:schemeClr val="accent3">
                    <a:lumMod val="50000"/>
                  </a:schemeClr>
                </a:solidFill>
              </a:rPr>
            </a:br>
            <a:r>
              <a:rPr lang="en-US" b="1" dirty="0">
                <a:solidFill>
                  <a:schemeClr val="accent3">
                    <a:lumMod val="50000"/>
                  </a:schemeClr>
                </a:solidFill>
              </a:rPr>
              <a:t>2. Today is Tuesday. I watch TV today.</a:t>
            </a:r>
            <a:br>
              <a:rPr lang="en-US" b="1" dirty="0">
                <a:solidFill>
                  <a:schemeClr val="accent3">
                    <a:lumMod val="50000"/>
                  </a:schemeClr>
                </a:solidFill>
              </a:rPr>
            </a:br>
            <a:r>
              <a:rPr lang="en-US" b="1" dirty="0">
                <a:solidFill>
                  <a:schemeClr val="accent3">
                    <a:lumMod val="50000"/>
                  </a:schemeClr>
                </a:solidFill>
              </a:rPr>
              <a:t>3. Today is Saturday. I visit my grandparents today.</a:t>
            </a:r>
            <a:br>
              <a:rPr lang="en-US" b="1" dirty="0">
                <a:solidFill>
                  <a:schemeClr val="accent3">
                    <a:lumMod val="50000"/>
                  </a:schemeClr>
                </a:solidFill>
              </a:rPr>
            </a:br>
            <a:r>
              <a:rPr lang="en-US" b="1" dirty="0">
                <a:solidFill>
                  <a:schemeClr val="accent3">
                    <a:lumMod val="50000"/>
                  </a:schemeClr>
                </a:solidFill>
              </a:rPr>
              <a:t>4. Today is Sunday. I go to the zoo today</a:t>
            </a:r>
            <a:r>
              <a:rPr lang="en-US" dirty="0">
                <a:solidFill>
                  <a:schemeClr val="accent3">
                    <a:lumMod val="50000"/>
                  </a:schemeClr>
                </a:solidFill>
              </a:rPr>
              <a:t>.</a:t>
            </a:r>
            <a:br>
              <a:rPr lang="en-US" dirty="0">
                <a:solidFill>
                  <a:schemeClr val="accent3">
                    <a:lumMod val="50000"/>
                  </a:schemeClr>
                </a:solidFill>
              </a:rPr>
            </a:br>
            <a:r>
              <a:rPr lang="en-US" dirty="0">
                <a:solidFill>
                  <a:schemeClr val="accent3">
                    <a:lumMod val="50000"/>
                  </a:schemeClr>
                </a:solidFill>
              </a:rPr>
              <a:t/>
            </a:r>
            <a:br>
              <a:rPr lang="en-US" dirty="0">
                <a:solidFill>
                  <a:schemeClr val="accent3">
                    <a:lumMod val="50000"/>
                  </a:schemeClr>
                </a:solidFill>
              </a:rPr>
            </a:br>
            <a:r>
              <a:rPr lang="en-US" dirty="0"/>
              <a:t/>
            </a:r>
            <a:br>
              <a:rPr lang="en-US" dirty="0"/>
            </a:b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520505" y="0"/>
            <a:ext cx="11015003" cy="3749040"/>
          </a:xfrm>
        </p:spPr>
      </p:pic>
    </p:spTree>
    <p:extLst>
      <p:ext uri="{BB962C8B-B14F-4D97-AF65-F5344CB8AC3E}">
        <p14:creationId xmlns:p14="http://schemas.microsoft.com/office/powerpoint/2010/main" xmlns="" val="210448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05740" y="-251459"/>
            <a:ext cx="12847320" cy="7566660"/>
          </a:xfrm>
        </p:spPr>
      </p:pic>
      <p:pic>
        <p:nvPicPr>
          <p:cNvPr id="5" name="3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136934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14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endCondLst>
                    <p:cond evt="onStopAudio" delay="0">
                      <p:tgtEl>
                        <p:sldTgt/>
                      </p:tgtEl>
                    </p:cond>
                  </p:end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147538" y="-408901"/>
            <a:ext cx="16111893" cy="9314688"/>
          </a:xfrm>
        </p:spPr>
      </p:pic>
      <p:sp>
        <p:nvSpPr>
          <p:cNvPr id="2" name="Title 1"/>
          <p:cNvSpPr>
            <a:spLocks noGrp="1"/>
          </p:cNvSpPr>
          <p:nvPr>
            <p:ph type="title"/>
          </p:nvPr>
        </p:nvSpPr>
        <p:spPr>
          <a:xfrm>
            <a:off x="1842868" y="1871003"/>
            <a:ext cx="9117037" cy="4797085"/>
          </a:xfrm>
        </p:spPr>
        <p:txBody>
          <a:bodyPr>
            <a:normAutofit fontScale="90000"/>
          </a:bodyPr>
          <a:lstStyle/>
          <a:p>
            <a:r>
              <a:rPr lang="en-US" sz="3600" b="1" dirty="0">
                <a:solidFill>
                  <a:schemeClr val="accent4"/>
                </a:solidFill>
                <a:latin typeface="Times New Roman" panose="02020603050405020304" pitchFamily="18" charset="0"/>
                <a:cs typeface="Times New Roman" panose="02020603050405020304" pitchFamily="18" charset="0"/>
              </a:rPr>
              <a:t>Unit 3: What day is it today?</a:t>
            </a:r>
            <a:br>
              <a:rPr lang="en-US" sz="3600" b="1" dirty="0">
                <a:solidFill>
                  <a:schemeClr val="accent4"/>
                </a:solidFill>
                <a:latin typeface="Times New Roman" panose="02020603050405020304" pitchFamily="18" charset="0"/>
                <a:cs typeface="Times New Roman" panose="02020603050405020304" pitchFamily="18" charset="0"/>
              </a:rPr>
            </a:br>
            <a:r>
              <a:rPr lang="en-US" sz="3600" b="1" dirty="0">
                <a:solidFill>
                  <a:schemeClr val="accent4"/>
                </a:solidFill>
                <a:latin typeface="Times New Roman" panose="02020603050405020304" pitchFamily="18" charset="0"/>
                <a:cs typeface="Times New Roman" panose="02020603050405020304" pitchFamily="18" charset="0"/>
              </a:rPr>
              <a:t>Lesson </a:t>
            </a:r>
            <a:r>
              <a:rPr lang="en-US" sz="3600" b="1" dirty="0" smtClean="0">
                <a:solidFill>
                  <a:schemeClr val="accent4"/>
                </a:solidFill>
                <a:latin typeface="Times New Roman" panose="02020603050405020304" pitchFamily="18" charset="0"/>
                <a:cs typeface="Times New Roman" panose="02020603050405020304" pitchFamily="18" charset="0"/>
              </a:rPr>
              <a:t>2:</a:t>
            </a:r>
            <a:br>
              <a:rPr lang="en-US" sz="3600" b="1" dirty="0" smtClean="0">
                <a:solidFill>
                  <a:schemeClr val="accent4"/>
                </a:solidFill>
                <a:latin typeface="Times New Roman" panose="02020603050405020304" pitchFamily="18" charset="0"/>
                <a:cs typeface="Times New Roman" panose="02020603050405020304" pitchFamily="18" charset="0"/>
              </a:rPr>
            </a:br>
            <a:r>
              <a:rPr lang="en-US" sz="3600" b="1" u="sng" dirty="0" smtClean="0">
                <a:solidFill>
                  <a:schemeClr val="accent1">
                    <a:lumMod val="75000"/>
                  </a:schemeClr>
                </a:solidFill>
                <a:latin typeface="Times New Roman" panose="02020603050405020304" pitchFamily="18" charset="0"/>
                <a:cs typeface="Times New Roman" panose="02020603050405020304" pitchFamily="18" charset="0"/>
              </a:rPr>
              <a:t>I. New words:</a:t>
            </a:r>
            <a:r>
              <a:rPr lang="en-US" sz="3600" b="1" dirty="0" smtClean="0">
                <a:solidFill>
                  <a:schemeClr val="accent4"/>
                </a:solidFill>
                <a:latin typeface="Times New Roman" panose="02020603050405020304" pitchFamily="18" charset="0"/>
                <a:cs typeface="Times New Roman" panose="02020603050405020304" pitchFamily="18" charset="0"/>
              </a:rPr>
              <a:t/>
            </a:r>
            <a:br>
              <a:rPr lang="en-US" sz="3600" b="1" dirty="0" smtClean="0">
                <a:solidFill>
                  <a:schemeClr val="accent4"/>
                </a:solidFill>
                <a:latin typeface="Times New Roman" panose="02020603050405020304" pitchFamily="18" charset="0"/>
                <a:cs typeface="Times New Roman" panose="02020603050405020304" pitchFamily="18" charset="0"/>
              </a:rPr>
            </a:br>
            <a:r>
              <a:rPr lang="en-US" sz="3600" b="1" dirty="0" smtClean="0">
                <a:solidFill>
                  <a:schemeClr val="accent4"/>
                </a:solidFill>
                <a:latin typeface="Times New Roman" panose="02020603050405020304" pitchFamily="18" charset="0"/>
                <a:cs typeface="Times New Roman" panose="02020603050405020304" pitchFamily="18" charset="0"/>
              </a:rPr>
              <a:t>Go swimming</a:t>
            </a:r>
            <a:br>
              <a:rPr lang="en-US" sz="3600" b="1" dirty="0" smtClean="0">
                <a:solidFill>
                  <a:schemeClr val="accent4"/>
                </a:solidFill>
                <a:latin typeface="Times New Roman" panose="02020603050405020304" pitchFamily="18" charset="0"/>
                <a:cs typeface="Times New Roman" panose="02020603050405020304" pitchFamily="18" charset="0"/>
              </a:rPr>
            </a:br>
            <a:r>
              <a:rPr lang="en-US" sz="3600" b="1" dirty="0" smtClean="0">
                <a:solidFill>
                  <a:srgbClr val="FFC000"/>
                </a:solidFill>
              </a:rPr>
              <a:t>Play football</a:t>
            </a:r>
            <a:br>
              <a:rPr lang="en-US" sz="3600" b="1" dirty="0" smtClean="0">
                <a:solidFill>
                  <a:srgbClr val="FFC000"/>
                </a:solidFill>
              </a:rPr>
            </a:br>
            <a:r>
              <a:rPr lang="en-US" sz="3600" b="1" dirty="0">
                <a:solidFill>
                  <a:srgbClr val="FFC000"/>
                </a:solidFill>
              </a:rPr>
              <a:t>Listen to </a:t>
            </a:r>
            <a:r>
              <a:rPr lang="en-US" sz="3600" b="1" dirty="0" smtClean="0">
                <a:solidFill>
                  <a:srgbClr val="FFC000"/>
                </a:solidFill>
              </a:rPr>
              <a:t>music</a:t>
            </a:r>
            <a:br>
              <a:rPr lang="en-US" sz="3600" b="1" dirty="0" smtClean="0">
                <a:solidFill>
                  <a:srgbClr val="FFC000"/>
                </a:solidFill>
              </a:rPr>
            </a:br>
            <a:r>
              <a:rPr lang="en-US" sz="3600" b="1" dirty="0" smtClean="0">
                <a:solidFill>
                  <a:srgbClr val="FFC000"/>
                </a:solidFill>
              </a:rPr>
              <a:t>Watch TV</a:t>
            </a:r>
            <a:br>
              <a:rPr lang="en-US" sz="3600" b="1" dirty="0" smtClean="0">
                <a:solidFill>
                  <a:srgbClr val="FFC000"/>
                </a:solidFill>
              </a:rPr>
            </a:br>
            <a:r>
              <a:rPr lang="en-US" sz="3600" b="1" dirty="0">
                <a:solidFill>
                  <a:srgbClr val="FFC000"/>
                </a:solidFill>
              </a:rPr>
              <a:t>Visit my </a:t>
            </a:r>
            <a:r>
              <a:rPr lang="en-US" sz="3600" b="1" dirty="0" smtClean="0">
                <a:solidFill>
                  <a:srgbClr val="FFC000"/>
                </a:solidFill>
              </a:rPr>
              <a:t>grandparents</a:t>
            </a:r>
            <a:br>
              <a:rPr lang="en-US" sz="3600" b="1" dirty="0" smtClean="0">
                <a:solidFill>
                  <a:srgbClr val="FFC000"/>
                </a:solidFill>
              </a:rPr>
            </a:br>
            <a:r>
              <a:rPr lang="en-US" sz="3600" b="1" dirty="0">
                <a:solidFill>
                  <a:srgbClr val="FFC000"/>
                </a:solidFill>
              </a:rPr>
              <a:t>Help my </a:t>
            </a:r>
            <a:r>
              <a:rPr lang="en-US" sz="3600" b="1" dirty="0" smtClean="0">
                <a:solidFill>
                  <a:srgbClr val="FFC000"/>
                </a:solidFill>
              </a:rPr>
              <a:t>parents</a:t>
            </a:r>
            <a:br>
              <a:rPr lang="en-US" sz="3600" b="1" dirty="0" smtClean="0">
                <a:solidFill>
                  <a:srgbClr val="FFC000"/>
                </a:solidFill>
              </a:rPr>
            </a:br>
            <a:r>
              <a:rPr lang="en-US" sz="3600" b="1" dirty="0">
                <a:solidFill>
                  <a:srgbClr val="FFC000"/>
                </a:solidFill>
              </a:rPr>
              <a:t>Visit my </a:t>
            </a:r>
            <a:r>
              <a:rPr lang="en-US" sz="3600" b="1" dirty="0" smtClean="0">
                <a:solidFill>
                  <a:srgbClr val="FFC000"/>
                </a:solidFill>
              </a:rPr>
              <a:t>grandparents</a:t>
            </a:r>
            <a:br>
              <a:rPr lang="en-US" sz="3600" b="1" dirty="0" smtClean="0">
                <a:solidFill>
                  <a:srgbClr val="FFC000"/>
                </a:solidFill>
              </a:rPr>
            </a:br>
            <a:r>
              <a:rPr lang="en-US" sz="3600" b="1" dirty="0">
                <a:solidFill>
                  <a:srgbClr val="FFC000"/>
                </a:solidFill>
              </a:rPr>
              <a:t>Play the </a:t>
            </a:r>
            <a:r>
              <a:rPr lang="en-US" sz="3600" b="1" dirty="0" smtClean="0">
                <a:solidFill>
                  <a:srgbClr val="FFC000"/>
                </a:solidFill>
              </a:rPr>
              <a:t>guitar</a:t>
            </a:r>
            <a:br>
              <a:rPr lang="en-US" sz="3600" b="1" dirty="0" smtClean="0">
                <a:solidFill>
                  <a:srgbClr val="FFC000"/>
                </a:solidFill>
              </a:rPr>
            </a:br>
            <a:r>
              <a:rPr lang="en-US" sz="3600" b="1" dirty="0" smtClean="0">
                <a:solidFill>
                  <a:srgbClr val="FFC000"/>
                </a:solidFill>
              </a:rPr>
              <a:t/>
            </a:r>
            <a:br>
              <a:rPr lang="en-US" sz="3600" b="1" dirty="0" smtClean="0">
                <a:solidFill>
                  <a:srgbClr val="FFC000"/>
                </a:solidFill>
              </a:rPr>
            </a:br>
            <a:r>
              <a:rPr lang="en-US" sz="3600" b="1" u="sng" dirty="0" err="1" smtClean="0">
                <a:solidFill>
                  <a:schemeClr val="accent1">
                    <a:lumMod val="75000"/>
                  </a:schemeClr>
                </a:solidFill>
              </a:rPr>
              <a:t>II.Structures</a:t>
            </a:r>
            <a:r>
              <a:rPr lang="en-US" sz="3600" b="1" u="sng" dirty="0" smtClean="0">
                <a:solidFill>
                  <a:schemeClr val="accent1">
                    <a:lumMod val="75000"/>
                  </a:schemeClr>
                </a:solidFill>
              </a:rPr>
              <a:t>:</a:t>
            </a:r>
            <a:r>
              <a:rPr lang="en-US" sz="3600" b="1" dirty="0" smtClean="0">
                <a:solidFill>
                  <a:srgbClr val="FFC000"/>
                </a:solidFill>
              </a:rPr>
              <a:t/>
            </a:r>
            <a:br>
              <a:rPr lang="en-US" sz="3600" b="1" dirty="0" smtClean="0">
                <a:solidFill>
                  <a:srgbClr val="FFC000"/>
                </a:solidFill>
              </a:rPr>
            </a:br>
            <a:r>
              <a:rPr lang="en-US" sz="3600" b="1" dirty="0" smtClean="0">
                <a:solidFill>
                  <a:srgbClr val="FFC000"/>
                </a:solidFill>
              </a:rPr>
              <a:t>Qs : </a:t>
            </a:r>
            <a:r>
              <a:rPr lang="en-US" sz="3600" b="1" i="1" dirty="0" smtClean="0">
                <a:solidFill>
                  <a:srgbClr val="FFC000"/>
                </a:solidFill>
              </a:rPr>
              <a:t>What do you do on/in….?</a:t>
            </a:r>
            <a:br>
              <a:rPr lang="en-US" sz="3600" b="1" i="1" dirty="0" smtClean="0">
                <a:solidFill>
                  <a:srgbClr val="FFC000"/>
                </a:solidFill>
              </a:rPr>
            </a:br>
            <a:r>
              <a:rPr lang="en-US" sz="3600" b="1" dirty="0" err="1" smtClean="0">
                <a:solidFill>
                  <a:srgbClr val="FFC000"/>
                </a:solidFill>
              </a:rPr>
              <a:t>Ans</a:t>
            </a:r>
            <a:r>
              <a:rPr lang="en-US" sz="3600" b="1" dirty="0" smtClean="0">
                <a:solidFill>
                  <a:srgbClr val="FFC000"/>
                </a:solidFill>
              </a:rPr>
              <a:t>: </a:t>
            </a:r>
            <a:r>
              <a:rPr lang="en-US" sz="3600" b="1" i="1" dirty="0" smtClean="0">
                <a:solidFill>
                  <a:srgbClr val="FFC000"/>
                </a:solidFill>
              </a:rPr>
              <a:t>I + </a:t>
            </a:r>
            <a:r>
              <a:rPr lang="en-US" sz="3600" b="1" i="1" dirty="0" err="1" smtClean="0">
                <a:solidFill>
                  <a:srgbClr val="FFC000"/>
                </a:solidFill>
              </a:rPr>
              <a:t>động</a:t>
            </a:r>
            <a:r>
              <a:rPr lang="en-US" sz="3600" b="1" i="1" dirty="0" smtClean="0">
                <a:solidFill>
                  <a:srgbClr val="FFC000"/>
                </a:solidFill>
              </a:rPr>
              <a:t> </a:t>
            </a:r>
            <a:r>
              <a:rPr lang="en-US" sz="3600" b="1" i="1" dirty="0" err="1" smtClean="0">
                <a:solidFill>
                  <a:srgbClr val="FFC000"/>
                </a:solidFill>
              </a:rPr>
              <a:t>từ</a:t>
            </a:r>
            <a:r>
              <a:rPr lang="en-US" sz="3600" b="1" i="1" dirty="0" smtClean="0">
                <a:solidFill>
                  <a:srgbClr val="FFC000"/>
                </a:solidFill>
              </a:rPr>
              <a:t> ….</a:t>
            </a:r>
            <a:r>
              <a:rPr lang="en-US" sz="4800" b="1" i="1" dirty="0" smtClean="0">
                <a:solidFill>
                  <a:srgbClr val="FFC000"/>
                </a:solidFill>
                <a:latin typeface="Times New Roman" panose="02020603050405020304" pitchFamily="18" charset="0"/>
                <a:cs typeface="Times New Roman" panose="02020603050405020304" pitchFamily="18" charset="0"/>
              </a:rPr>
              <a:t/>
            </a:r>
            <a:br>
              <a:rPr lang="en-US" sz="4800" b="1" i="1" dirty="0" smtClean="0">
                <a:solidFill>
                  <a:srgbClr val="FFC000"/>
                </a:solidFill>
                <a:latin typeface="Times New Roman" panose="02020603050405020304" pitchFamily="18" charset="0"/>
                <a:cs typeface="Times New Roman" panose="02020603050405020304" pitchFamily="18" charset="0"/>
              </a:rPr>
            </a:br>
            <a:r>
              <a:rPr lang="en-US" sz="4800" b="1" i="1" dirty="0" smtClean="0">
                <a:solidFill>
                  <a:srgbClr val="FFC000"/>
                </a:solidFill>
                <a:latin typeface="Times New Roman" panose="02020603050405020304" pitchFamily="18" charset="0"/>
                <a:cs typeface="Times New Roman" panose="02020603050405020304" pitchFamily="18" charset="0"/>
              </a:rPr>
              <a:t/>
            </a:r>
            <a:br>
              <a:rPr lang="en-US" sz="4800" b="1" i="1" dirty="0" smtClean="0">
                <a:solidFill>
                  <a:srgbClr val="FFC000"/>
                </a:solidFill>
                <a:latin typeface="Times New Roman" panose="02020603050405020304" pitchFamily="18" charset="0"/>
                <a:cs typeface="Times New Roman" panose="02020603050405020304" pitchFamily="18" charset="0"/>
              </a:rPr>
            </a:br>
            <a:r>
              <a:rPr lang="en-US" sz="4800" b="1" dirty="0" smtClean="0">
                <a:solidFill>
                  <a:schemeClr val="accent4"/>
                </a:solidFill>
                <a:latin typeface="Times New Roman" panose="02020603050405020304" pitchFamily="18" charset="0"/>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
            </a:r>
            <a:br>
              <a:rPr lang="en-US" sz="4800" b="1" dirty="0">
                <a:solidFill>
                  <a:prstClr val="black"/>
                </a:solidFill>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xmlns="" val="3198805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Nội</a:t>
            </a:r>
            <a:r>
              <a:rPr lang="en-US" dirty="0" smtClean="0"/>
              <a:t> </a:t>
            </a:r>
            <a:r>
              <a:rPr lang="en-US" dirty="0" err="1" smtClean="0"/>
              <a:t>quy</a:t>
            </a:r>
            <a:r>
              <a:rPr lang="en-US" dirty="0" smtClean="0"/>
              <a:t> </a:t>
            </a:r>
            <a:r>
              <a:rPr lang="en-US" dirty="0" err="1" smtClean="0"/>
              <a:t>lớp</a:t>
            </a:r>
            <a:r>
              <a:rPr lang="en-US" dirty="0" smtClean="0"/>
              <a:t> </a:t>
            </a:r>
            <a:r>
              <a:rPr lang="en-US" dirty="0" err="1" smtClean="0"/>
              <a:t>học</a:t>
            </a:r>
            <a:r>
              <a:rPr lang="en-US" dirty="0" smtClean="0"/>
              <a:t>:</a:t>
            </a:r>
            <a:endParaRPr lang="en-US" dirty="0"/>
          </a:p>
        </p:txBody>
      </p:sp>
      <p:pic>
        <p:nvPicPr>
          <p:cNvPr id="4" name="Content Placeholder 3">
            <a:extLst>
              <a:ext uri="{FF2B5EF4-FFF2-40B4-BE49-F238E27FC236}">
                <a16:creationId xmlns:a16="http://schemas.microsoft.com/office/drawing/2014/main" xmlns="" id="{E40B0F7E-2248-4C6F-8982-88BA2E60EE26}"/>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815340" y="1334453"/>
            <a:ext cx="10538460" cy="5239703"/>
          </a:xfrm>
          <a:prstGeom prst="rect">
            <a:avLst/>
          </a:prstGeom>
          <a:ln>
            <a:solidFill>
              <a:schemeClr val="accent1"/>
            </a:solidFill>
          </a:ln>
        </p:spPr>
      </p:pic>
    </p:spTree>
    <p:extLst>
      <p:ext uri="{BB962C8B-B14F-4D97-AF65-F5344CB8AC3E}">
        <p14:creationId xmlns:p14="http://schemas.microsoft.com/office/powerpoint/2010/main" xmlns="" val="329761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hp\Desktop\b1.JPG"/>
          <p:cNvPicPr>
            <a:picLocks noChangeAspect="1" noChangeArrowheads="1"/>
          </p:cNvPicPr>
          <p:nvPr/>
        </p:nvPicPr>
        <p:blipFill>
          <a:blip r:embed="rId2"/>
          <a:srcRect/>
          <a:stretch>
            <a:fillRect/>
          </a:stretch>
        </p:blipFill>
        <p:spPr bwMode="auto">
          <a:xfrm>
            <a:off x="-292101" y="0"/>
            <a:ext cx="12484101" cy="6985000"/>
          </a:xfrm>
          <a:prstGeom prst="rect">
            <a:avLst/>
          </a:prstGeom>
          <a:noFill/>
          <a:ln w="9525">
            <a:noFill/>
            <a:miter lim="800000"/>
            <a:headEnd/>
            <a:tailEnd/>
          </a:ln>
        </p:spPr>
      </p:pic>
      <p:sp>
        <p:nvSpPr>
          <p:cNvPr id="5" name="Text Box 7"/>
          <p:cNvSpPr txBox="1">
            <a:spLocks noChangeArrowheads="1"/>
          </p:cNvSpPr>
          <p:nvPr/>
        </p:nvSpPr>
        <p:spPr bwMode="auto">
          <a:xfrm>
            <a:off x="0" y="228601"/>
            <a:ext cx="12192000" cy="1626076"/>
          </a:xfrm>
          <a:prstGeom prst="rect">
            <a:avLst/>
          </a:prstGeom>
          <a:noFill/>
          <a:ln w="9525">
            <a:noFill/>
            <a:miter lim="800000"/>
            <a:headEnd/>
            <a:tailEnd/>
          </a:ln>
        </p:spPr>
        <p:txBody>
          <a:bodyPr wrap="square" lIns="162552" tIns="81275" rIns="162552" bIns="81275">
            <a:spAutoFit/>
          </a:bodyPr>
          <a:lstStyle/>
          <a:p>
            <a:pPr algn="ctr"/>
            <a:r>
              <a:rPr lang="en-US" altLang="en-US" sz="3200" b="1" dirty="0" smtClean="0">
                <a:solidFill>
                  <a:schemeClr val="bg1"/>
                </a:solidFill>
                <a:latin typeface="Times New Roman" pitchFamily="18" charset="0"/>
                <a:cs typeface="Times New Roman" pitchFamily="18" charset="0"/>
              </a:rPr>
              <a:t>Tuesday, </a:t>
            </a:r>
            <a:r>
              <a:rPr lang="en-US" altLang="en-US" sz="3200" b="1" dirty="0" smtClean="0">
                <a:solidFill>
                  <a:schemeClr val="bg1"/>
                </a:solidFill>
                <a:latin typeface="Times New Roman" pitchFamily="18" charset="0"/>
                <a:cs typeface="Times New Roman" pitchFamily="18" charset="0"/>
              </a:rPr>
              <a:t>October 5</a:t>
            </a:r>
            <a:r>
              <a:rPr lang="en-US" altLang="en-US" sz="3200" b="1" baseline="30000" dirty="0" smtClean="0">
                <a:solidFill>
                  <a:schemeClr val="bg1"/>
                </a:solidFill>
                <a:latin typeface="Times New Roman" pitchFamily="18" charset="0"/>
                <a:cs typeface="Times New Roman" pitchFamily="18" charset="0"/>
              </a:rPr>
              <a:t>th</a:t>
            </a:r>
            <a:r>
              <a:rPr lang="en-US" altLang="en-US" sz="3200" b="1" dirty="0" smtClean="0">
                <a:solidFill>
                  <a:schemeClr val="bg1"/>
                </a:solidFill>
                <a:latin typeface="Times New Roman" pitchFamily="18" charset="0"/>
                <a:cs typeface="Times New Roman" pitchFamily="18" charset="0"/>
              </a:rPr>
              <a:t> </a:t>
            </a:r>
            <a:r>
              <a:rPr lang="en-US" altLang="en-US" sz="3200" b="1" dirty="0" smtClean="0">
                <a:solidFill>
                  <a:schemeClr val="bg1"/>
                </a:solidFill>
                <a:latin typeface="Times New Roman" pitchFamily="18" charset="0"/>
                <a:cs typeface="Times New Roman" pitchFamily="18" charset="0"/>
              </a:rPr>
              <a:t>2021</a:t>
            </a:r>
            <a:endParaRPr lang="en-US" altLang="en-US" sz="3200" b="1" dirty="0">
              <a:solidFill>
                <a:schemeClr val="bg1"/>
              </a:solidFill>
              <a:latin typeface="Times New Roman" pitchFamily="18" charset="0"/>
              <a:cs typeface="Times New Roman" pitchFamily="18" charset="0"/>
            </a:endParaRPr>
          </a:p>
          <a:p>
            <a:pPr algn="ctr"/>
            <a:r>
              <a:rPr lang="en-US" altLang="en-US" b="1" dirty="0" smtClean="0">
                <a:solidFill>
                  <a:schemeClr val="bg1"/>
                </a:solidFill>
                <a:latin typeface="Times New Roman" pitchFamily="18" charset="0"/>
                <a:cs typeface="Times New Roman" pitchFamily="18" charset="0"/>
              </a:rPr>
              <a:t>Unit </a:t>
            </a:r>
            <a:r>
              <a:rPr lang="en-US" altLang="en-US" b="1" dirty="0" smtClean="0">
                <a:solidFill>
                  <a:schemeClr val="bg1"/>
                </a:solidFill>
                <a:latin typeface="Times New Roman" pitchFamily="18" charset="0"/>
                <a:cs typeface="Times New Roman" pitchFamily="18" charset="0"/>
              </a:rPr>
              <a:t>3: </a:t>
            </a:r>
            <a:r>
              <a:rPr lang="en-US" altLang="en-US" b="1" dirty="0" smtClean="0">
                <a:solidFill>
                  <a:schemeClr val="bg1"/>
                </a:solidFill>
                <a:latin typeface="Times New Roman" pitchFamily="18" charset="0"/>
                <a:cs typeface="Times New Roman" pitchFamily="18" charset="0"/>
              </a:rPr>
              <a:t>Lesson 2,3(P.20,22)</a:t>
            </a:r>
            <a:endParaRPr lang="en-US" altLang="en-US" b="1" dirty="0">
              <a:solidFill>
                <a:schemeClr val="bg1"/>
              </a:solidFill>
              <a:latin typeface="Times New Roman" pitchFamily="18" charset="0"/>
              <a:cs typeface="Times New Roman" pitchFamily="18" charset="0"/>
            </a:endParaRPr>
          </a:p>
          <a:p>
            <a:r>
              <a:rPr lang="en-US" altLang="en-US" sz="4300" b="1" dirty="0">
                <a:solidFill>
                  <a:srgbClr val="0000FF"/>
                </a:solidFill>
                <a:latin typeface="Arial" pitchFamily="34" charset="0"/>
              </a:rPr>
              <a:t>        </a:t>
            </a:r>
            <a:endParaRPr lang="en-US" altLang="en-US" sz="4300" b="1" dirty="0">
              <a:solidFill>
                <a:srgbClr val="FF0000"/>
              </a:solidFill>
              <a:latin typeface="Arial" pitchFamily="34" charset="0"/>
            </a:endParaRPr>
          </a:p>
        </p:txBody>
      </p:sp>
      <p:sp>
        <p:nvSpPr>
          <p:cNvPr id="7" name="AutoShape 3"/>
          <p:cNvSpPr>
            <a:spLocks noChangeArrowheads="1"/>
          </p:cNvSpPr>
          <p:nvPr/>
        </p:nvSpPr>
        <p:spPr bwMode="auto">
          <a:xfrm>
            <a:off x="450274" y="4258372"/>
            <a:ext cx="2765611" cy="337671"/>
          </a:xfrm>
          <a:prstGeom prst="flowChartTerminator">
            <a:avLst/>
          </a:prstGeom>
          <a:solidFill>
            <a:srgbClr val="FF0066"/>
          </a:solidFill>
          <a:ln w="76200">
            <a:solidFill>
              <a:srgbClr val="FF9900"/>
            </a:solidFill>
            <a:miter lim="800000"/>
            <a:headEnd/>
            <a:tailEnd/>
          </a:ln>
        </p:spPr>
        <p:txBody>
          <a:bodyPr wrap="none" lIns="121917" tIns="60958" rIns="121917" bIns="6095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800" b="1" kern="0" dirty="0" smtClean="0">
                <a:latin typeface="Poor Richard" pitchFamily="18" charset="0"/>
              </a:rPr>
              <a:t>I. </a:t>
            </a:r>
            <a:r>
              <a:rPr lang="fr-FR" altLang="fr-FR" sz="2800" b="1" kern="0" dirty="0" err="1" smtClean="0">
                <a:latin typeface="Poor Richard" pitchFamily="18" charset="0"/>
              </a:rPr>
              <a:t>Phonics</a:t>
            </a:r>
            <a:r>
              <a:rPr lang="fr-FR" altLang="fr-FR" sz="2800" b="1" kern="0" dirty="0" smtClean="0">
                <a:latin typeface="Poor Richard" pitchFamily="18" charset="0"/>
              </a:rPr>
              <a:t>: </a:t>
            </a:r>
            <a:r>
              <a:rPr lang="fr-FR" altLang="fr-FR" sz="2400" b="1" kern="0" dirty="0" err="1" smtClean="0">
                <a:latin typeface="Poor Richard" pitchFamily="18" charset="0"/>
              </a:rPr>
              <a:t>ngữ</a:t>
            </a:r>
            <a:r>
              <a:rPr lang="fr-FR" altLang="fr-FR" sz="2400" b="1" kern="0" dirty="0" smtClean="0">
                <a:latin typeface="Poor Richard" pitchFamily="18" charset="0"/>
              </a:rPr>
              <a:t> </a:t>
            </a:r>
            <a:r>
              <a:rPr lang="fr-FR" altLang="fr-FR" sz="2400" b="1" kern="0" dirty="0" err="1" smtClean="0">
                <a:latin typeface="Poor Richard" pitchFamily="18" charset="0"/>
              </a:rPr>
              <a:t>âm</a:t>
            </a:r>
            <a:endParaRPr lang="fr-FR" altLang="fr-FR" sz="2400" b="1" kern="0" dirty="0">
              <a:latin typeface="Poor Richard" pitchFamily="18" charset="0"/>
            </a:endParaRPr>
          </a:p>
        </p:txBody>
      </p:sp>
      <p:sp>
        <p:nvSpPr>
          <p:cNvPr id="11" name="AutoShape 5"/>
          <p:cNvSpPr>
            <a:spLocks noChangeArrowheads="1"/>
          </p:cNvSpPr>
          <p:nvPr/>
        </p:nvSpPr>
        <p:spPr bwMode="auto">
          <a:xfrm>
            <a:off x="5570147" y="3961643"/>
            <a:ext cx="3240530" cy="402130"/>
          </a:xfrm>
          <a:prstGeom prst="flowChartTerminator">
            <a:avLst/>
          </a:prstGeom>
          <a:solidFill>
            <a:srgbClr val="FF9900"/>
          </a:solidFill>
          <a:ln w="76200">
            <a:solidFill>
              <a:srgbClr val="0000FF"/>
            </a:solidFill>
            <a:miter lim="800000"/>
            <a:headEnd/>
            <a:tailEnd/>
          </a:ln>
        </p:spPr>
        <p:txBody>
          <a:bodyPr wrap="none" lIns="121917" tIns="60958" rIns="121917" bIns="6095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400" b="1" kern="0" dirty="0" smtClean="0">
                <a:latin typeface="Poor Richard" pitchFamily="18" charset="0"/>
              </a:rPr>
              <a:t>IV. </a:t>
            </a:r>
            <a:r>
              <a:rPr lang="fr-FR" altLang="fr-FR" sz="2400" b="1" kern="0" dirty="0" err="1" smtClean="0">
                <a:latin typeface="Poor Richard" pitchFamily="18" charset="0"/>
              </a:rPr>
              <a:t>Homelink</a:t>
            </a:r>
            <a:r>
              <a:rPr lang="fr-FR" altLang="fr-FR" sz="2400" b="1" kern="0" dirty="0" smtClean="0">
                <a:latin typeface="Poor Richard" pitchFamily="18" charset="0"/>
              </a:rPr>
              <a:t>: BTVN</a:t>
            </a:r>
            <a:endParaRPr lang="fr-FR" altLang="fr-FR" sz="2400" b="1" kern="0" dirty="0">
              <a:latin typeface="Poor Richard" pitchFamily="18" charset="0"/>
            </a:endParaRPr>
          </a:p>
        </p:txBody>
      </p:sp>
      <p:sp>
        <p:nvSpPr>
          <p:cNvPr id="12" name="Rectangle 11"/>
          <p:cNvSpPr/>
          <p:nvPr/>
        </p:nvSpPr>
        <p:spPr>
          <a:xfrm>
            <a:off x="5334001" y="4303887"/>
            <a:ext cx="6347012" cy="1969766"/>
          </a:xfrm>
          <a:prstGeom prst="rect">
            <a:avLst/>
          </a:prstGeom>
        </p:spPr>
        <p:txBody>
          <a:bodyPr wrap="square" lIns="121917" tIns="60958" rIns="121917" bIns="60958">
            <a:spAutoFit/>
          </a:bodyPr>
          <a:lstStyle/>
          <a:p>
            <a:r>
              <a:rPr lang="en-US" sz="2400" b="1" dirty="0" smtClean="0">
                <a:solidFill>
                  <a:schemeClr val="bg1"/>
                </a:solidFill>
              </a:rPr>
              <a:t>1-Luyện </a:t>
            </a:r>
            <a:r>
              <a:rPr lang="en-US" sz="2400" b="1" dirty="0" err="1" smtClean="0">
                <a:solidFill>
                  <a:schemeClr val="bg1"/>
                </a:solidFill>
              </a:rPr>
              <a:t>đọc</a:t>
            </a:r>
            <a:r>
              <a:rPr lang="en-US" sz="2400" b="1" dirty="0" smtClean="0">
                <a:solidFill>
                  <a:schemeClr val="bg1"/>
                </a:solidFill>
              </a:rPr>
              <a:t> </a:t>
            </a:r>
            <a:r>
              <a:rPr lang="en-US" sz="2400" b="1" dirty="0" err="1" smtClean="0">
                <a:solidFill>
                  <a:schemeClr val="bg1"/>
                </a:solidFill>
              </a:rPr>
              <a:t>hội</a:t>
            </a:r>
            <a:r>
              <a:rPr lang="en-US" sz="2400" b="1" dirty="0" smtClean="0">
                <a:solidFill>
                  <a:schemeClr val="bg1"/>
                </a:solidFill>
              </a:rPr>
              <a:t> </a:t>
            </a:r>
            <a:r>
              <a:rPr lang="en-US" sz="2400" b="1" dirty="0" err="1" smtClean="0">
                <a:solidFill>
                  <a:schemeClr val="bg1"/>
                </a:solidFill>
              </a:rPr>
              <a:t>thoại</a:t>
            </a:r>
            <a:r>
              <a:rPr lang="en-US" sz="2400" b="1" dirty="0" smtClean="0">
                <a:solidFill>
                  <a:schemeClr val="bg1"/>
                </a:solidFill>
              </a:rPr>
              <a:t> </a:t>
            </a:r>
            <a:r>
              <a:rPr lang="en-US" sz="2400" b="1" dirty="0" smtClean="0">
                <a:solidFill>
                  <a:schemeClr val="bg1"/>
                </a:solidFill>
              </a:rPr>
              <a:t>P20, </a:t>
            </a:r>
            <a:r>
              <a:rPr lang="en-US" sz="2400" b="1" dirty="0" err="1" smtClean="0">
                <a:solidFill>
                  <a:schemeClr val="bg1"/>
                </a:solidFill>
              </a:rPr>
              <a:t>viết</a:t>
            </a:r>
            <a:r>
              <a:rPr lang="en-US" sz="2400" b="1" dirty="0" smtClean="0">
                <a:solidFill>
                  <a:schemeClr val="bg1"/>
                </a:solidFill>
              </a:rPr>
              <a:t> </a:t>
            </a:r>
            <a:r>
              <a:rPr lang="en-US" sz="2400" b="1" dirty="0" err="1" smtClean="0">
                <a:solidFill>
                  <a:schemeClr val="bg1"/>
                </a:solidFill>
              </a:rPr>
              <a:t>từ</a:t>
            </a:r>
            <a:r>
              <a:rPr lang="en-US" sz="2400" b="1" dirty="0" smtClean="0">
                <a:solidFill>
                  <a:schemeClr val="bg1"/>
                </a:solidFill>
              </a:rPr>
              <a:t> </a:t>
            </a:r>
            <a:r>
              <a:rPr lang="en-US" sz="2400" b="1" dirty="0" err="1" smtClean="0">
                <a:solidFill>
                  <a:schemeClr val="bg1"/>
                </a:solidFill>
              </a:rPr>
              <a:t>mới</a:t>
            </a:r>
            <a:r>
              <a:rPr lang="en-US" sz="2400" b="1" dirty="0" smtClean="0">
                <a:solidFill>
                  <a:schemeClr val="bg1"/>
                </a:solidFill>
              </a:rPr>
              <a:t> 2 </a:t>
            </a:r>
            <a:r>
              <a:rPr lang="en-US" sz="2400" b="1" dirty="0" err="1" smtClean="0">
                <a:solidFill>
                  <a:schemeClr val="bg1"/>
                </a:solidFill>
              </a:rPr>
              <a:t>dòng</a:t>
            </a:r>
            <a:r>
              <a:rPr lang="en-US" sz="2400" b="1" dirty="0" smtClean="0">
                <a:solidFill>
                  <a:schemeClr val="bg1"/>
                </a:solidFill>
              </a:rPr>
              <a:t>+</a:t>
            </a:r>
          </a:p>
          <a:p>
            <a:r>
              <a:rPr lang="en-US" sz="2400" b="1" dirty="0" smtClean="0">
                <a:solidFill>
                  <a:schemeClr val="bg1"/>
                </a:solidFill>
              </a:rPr>
              <a:t> </a:t>
            </a:r>
            <a:r>
              <a:rPr lang="en-US" sz="2400" b="1" dirty="0" err="1" smtClean="0">
                <a:solidFill>
                  <a:schemeClr val="bg1"/>
                </a:solidFill>
              </a:rPr>
              <a:t>Mẫu</a:t>
            </a:r>
            <a:r>
              <a:rPr lang="en-US" sz="2400" b="1" dirty="0" smtClean="0">
                <a:solidFill>
                  <a:schemeClr val="bg1"/>
                </a:solidFill>
              </a:rPr>
              <a:t> </a:t>
            </a:r>
            <a:r>
              <a:rPr lang="en-US" sz="2400" b="1" dirty="0" err="1" smtClean="0">
                <a:solidFill>
                  <a:schemeClr val="bg1"/>
                </a:solidFill>
              </a:rPr>
              <a:t>câu</a:t>
            </a:r>
            <a:r>
              <a:rPr lang="en-US" sz="2400" b="1" dirty="0" smtClean="0">
                <a:solidFill>
                  <a:schemeClr val="bg1"/>
                </a:solidFill>
              </a:rPr>
              <a:t>(2d), </a:t>
            </a:r>
            <a:r>
              <a:rPr lang="en-US" sz="2400" b="1" dirty="0" err="1" smtClean="0">
                <a:solidFill>
                  <a:schemeClr val="bg1"/>
                </a:solidFill>
              </a:rPr>
              <a:t>chụp</a:t>
            </a:r>
            <a:r>
              <a:rPr lang="en-US" sz="2400" b="1" dirty="0" smtClean="0">
                <a:solidFill>
                  <a:schemeClr val="bg1"/>
                </a:solidFill>
              </a:rPr>
              <a:t> </a:t>
            </a:r>
            <a:r>
              <a:rPr lang="en-US" sz="2400" b="1" dirty="0" err="1" smtClean="0">
                <a:solidFill>
                  <a:schemeClr val="bg1"/>
                </a:solidFill>
              </a:rPr>
              <a:t>vở</a:t>
            </a:r>
            <a:r>
              <a:rPr lang="en-US" sz="2400" b="1" dirty="0" smtClean="0">
                <a:solidFill>
                  <a:schemeClr val="bg1"/>
                </a:solidFill>
              </a:rPr>
              <a:t> +SBT </a:t>
            </a:r>
            <a:r>
              <a:rPr lang="en-US" sz="2400" b="1" dirty="0" err="1" smtClean="0">
                <a:solidFill>
                  <a:schemeClr val="bg1"/>
                </a:solidFill>
              </a:rPr>
              <a:t>gửi</a:t>
            </a:r>
            <a:r>
              <a:rPr lang="en-US" sz="2400" b="1" dirty="0" smtClean="0">
                <a:solidFill>
                  <a:schemeClr val="bg1"/>
                </a:solidFill>
              </a:rPr>
              <a:t> </a:t>
            </a:r>
            <a:r>
              <a:rPr lang="en-US" sz="2400" b="1" dirty="0" err="1" smtClean="0">
                <a:solidFill>
                  <a:schemeClr val="bg1"/>
                </a:solidFill>
              </a:rPr>
              <a:t>vào</a:t>
            </a:r>
            <a:r>
              <a:rPr lang="en-US" sz="2400" b="1" dirty="0" smtClean="0">
                <a:solidFill>
                  <a:schemeClr val="bg1"/>
                </a:solidFill>
              </a:rPr>
              <a:t> </a:t>
            </a:r>
            <a:r>
              <a:rPr lang="en-US" sz="2400" b="1" dirty="0" err="1" smtClean="0">
                <a:solidFill>
                  <a:schemeClr val="bg1"/>
                </a:solidFill>
              </a:rPr>
              <a:t>nhóm</a:t>
            </a:r>
            <a:r>
              <a:rPr lang="en-US" sz="2400" b="1" dirty="0" smtClean="0">
                <a:solidFill>
                  <a:schemeClr val="bg1"/>
                </a:solidFill>
              </a:rPr>
              <a:t>, </a:t>
            </a:r>
            <a:r>
              <a:rPr lang="en-US" sz="2400" b="1" dirty="0" err="1" smtClean="0">
                <a:solidFill>
                  <a:schemeClr val="bg1"/>
                </a:solidFill>
              </a:rPr>
              <a:t>lưu</a:t>
            </a:r>
            <a:r>
              <a:rPr lang="en-US" sz="2400" b="1" dirty="0" smtClean="0">
                <a:solidFill>
                  <a:schemeClr val="bg1"/>
                </a:solidFill>
              </a:rPr>
              <a:t>   ý </a:t>
            </a:r>
            <a:r>
              <a:rPr lang="en-US" sz="2400" b="1" dirty="0" err="1" smtClean="0">
                <a:solidFill>
                  <a:schemeClr val="bg1"/>
                </a:solidFill>
              </a:rPr>
              <a:t>chính</a:t>
            </a:r>
            <a:r>
              <a:rPr lang="en-US" sz="2400" b="1" dirty="0" smtClean="0">
                <a:solidFill>
                  <a:schemeClr val="bg1"/>
                </a:solidFill>
              </a:rPr>
              <a:t> </a:t>
            </a:r>
            <a:r>
              <a:rPr lang="en-US" sz="2400" b="1" dirty="0" err="1" smtClean="0">
                <a:solidFill>
                  <a:schemeClr val="bg1"/>
                </a:solidFill>
              </a:rPr>
              <a:t>tả</a:t>
            </a:r>
            <a:r>
              <a:rPr lang="en-US" sz="2400" b="1" dirty="0" smtClean="0">
                <a:solidFill>
                  <a:schemeClr val="bg1"/>
                </a:solidFill>
              </a:rPr>
              <a:t>, </a:t>
            </a:r>
            <a:r>
              <a:rPr lang="en-US" sz="2400" b="1" dirty="0" err="1" smtClean="0">
                <a:solidFill>
                  <a:schemeClr val="bg1"/>
                </a:solidFill>
              </a:rPr>
              <a:t>chữ</a:t>
            </a:r>
            <a:r>
              <a:rPr lang="en-US" sz="2400" b="1" dirty="0" smtClean="0">
                <a:solidFill>
                  <a:schemeClr val="bg1"/>
                </a:solidFill>
              </a:rPr>
              <a:t> </a:t>
            </a:r>
            <a:r>
              <a:rPr lang="en-US" sz="2400" b="1" dirty="0" err="1" smtClean="0">
                <a:solidFill>
                  <a:schemeClr val="bg1"/>
                </a:solidFill>
              </a:rPr>
              <a:t>viết</a:t>
            </a:r>
            <a:r>
              <a:rPr lang="en-US" sz="2400" b="1" dirty="0" smtClean="0">
                <a:solidFill>
                  <a:schemeClr val="bg1"/>
                </a:solidFill>
              </a:rPr>
              <a:t> </a:t>
            </a:r>
            <a:r>
              <a:rPr lang="en-US" sz="2400" b="1" dirty="0" err="1" smtClean="0">
                <a:solidFill>
                  <a:schemeClr val="bg1"/>
                </a:solidFill>
              </a:rPr>
              <a:t>sạch</a:t>
            </a:r>
            <a:r>
              <a:rPr lang="en-US" sz="2400" b="1" dirty="0" smtClean="0">
                <a:solidFill>
                  <a:schemeClr val="bg1"/>
                </a:solidFill>
              </a:rPr>
              <a:t> </a:t>
            </a:r>
            <a:r>
              <a:rPr lang="en-US" sz="2400" b="1" dirty="0" err="1" smtClean="0">
                <a:solidFill>
                  <a:schemeClr val="bg1"/>
                </a:solidFill>
              </a:rPr>
              <a:t>đẹp</a:t>
            </a:r>
            <a:r>
              <a:rPr lang="en-US" sz="2400" b="1" dirty="0" smtClean="0">
                <a:solidFill>
                  <a:schemeClr val="bg1"/>
                </a:solidFill>
              </a:rPr>
              <a:t> +PH </a:t>
            </a:r>
            <a:r>
              <a:rPr lang="en-US" sz="2400" b="1" dirty="0" err="1" smtClean="0">
                <a:solidFill>
                  <a:schemeClr val="bg1"/>
                </a:solidFill>
              </a:rPr>
              <a:t>kí</a:t>
            </a:r>
            <a:endParaRPr lang="en-US" sz="2400" b="1" dirty="0" smtClean="0">
              <a:solidFill>
                <a:schemeClr val="bg1"/>
              </a:solidFill>
            </a:endParaRPr>
          </a:p>
          <a:p>
            <a:r>
              <a:rPr lang="en-US" sz="2400" b="1" dirty="0" smtClean="0">
                <a:solidFill>
                  <a:schemeClr val="bg1"/>
                </a:solidFill>
              </a:rPr>
              <a:t>2- </a:t>
            </a:r>
            <a:r>
              <a:rPr lang="en-US" sz="2400" b="1" dirty="0" err="1" smtClean="0">
                <a:solidFill>
                  <a:schemeClr val="bg1"/>
                </a:solidFill>
              </a:rPr>
              <a:t>Làm</a:t>
            </a:r>
            <a:r>
              <a:rPr lang="en-US" sz="2400" b="1" dirty="0" smtClean="0">
                <a:solidFill>
                  <a:schemeClr val="bg1"/>
                </a:solidFill>
              </a:rPr>
              <a:t> SBT </a:t>
            </a:r>
            <a:r>
              <a:rPr lang="en-US" sz="2400" b="1" dirty="0" smtClean="0">
                <a:solidFill>
                  <a:schemeClr val="bg1"/>
                </a:solidFill>
              </a:rPr>
              <a:t>P14,15, </a:t>
            </a:r>
            <a:r>
              <a:rPr lang="en-US" sz="2400" b="1" dirty="0" err="1" smtClean="0">
                <a:solidFill>
                  <a:schemeClr val="bg1"/>
                </a:solidFill>
              </a:rPr>
              <a:t>làm</a:t>
            </a:r>
            <a:r>
              <a:rPr lang="en-US" sz="2400" b="1" dirty="0" smtClean="0">
                <a:solidFill>
                  <a:schemeClr val="bg1"/>
                </a:solidFill>
              </a:rPr>
              <a:t> link </a:t>
            </a:r>
            <a:r>
              <a:rPr lang="en-US" sz="2400" b="1" dirty="0" err="1" smtClean="0">
                <a:solidFill>
                  <a:schemeClr val="bg1"/>
                </a:solidFill>
              </a:rPr>
              <a:t>bài</a:t>
            </a:r>
            <a:r>
              <a:rPr lang="en-US" sz="2400" b="1" dirty="0" smtClean="0">
                <a:solidFill>
                  <a:schemeClr val="bg1"/>
                </a:solidFill>
              </a:rPr>
              <a:t> Test </a:t>
            </a:r>
            <a:r>
              <a:rPr lang="en-US" sz="2400" b="1" dirty="0" smtClean="0">
                <a:solidFill>
                  <a:schemeClr val="bg1"/>
                </a:solidFill>
              </a:rPr>
              <a:t>+ </a:t>
            </a:r>
            <a:r>
              <a:rPr lang="en-US" sz="2400" b="1" dirty="0" err="1" smtClean="0">
                <a:solidFill>
                  <a:schemeClr val="bg1"/>
                </a:solidFill>
              </a:rPr>
              <a:t>Luyện</a:t>
            </a:r>
            <a:r>
              <a:rPr lang="en-US" sz="2400" b="1" dirty="0" smtClean="0">
                <a:solidFill>
                  <a:schemeClr val="bg1"/>
                </a:solidFill>
              </a:rPr>
              <a:t> </a:t>
            </a:r>
            <a:r>
              <a:rPr lang="en-US" sz="2400" b="1" dirty="0" err="1" smtClean="0">
                <a:solidFill>
                  <a:schemeClr val="bg1"/>
                </a:solidFill>
              </a:rPr>
              <a:t>tập</a:t>
            </a:r>
            <a:r>
              <a:rPr lang="en-US" sz="2400" b="1" dirty="0" smtClean="0">
                <a:solidFill>
                  <a:schemeClr val="bg1"/>
                </a:solidFill>
              </a:rPr>
              <a:t> </a:t>
            </a:r>
            <a:r>
              <a:rPr lang="en-US" sz="2400" b="1" dirty="0" err="1" smtClean="0">
                <a:solidFill>
                  <a:schemeClr val="bg1"/>
                </a:solidFill>
              </a:rPr>
              <a:t>trên</a:t>
            </a:r>
            <a:r>
              <a:rPr lang="en-US" sz="2400" b="1" dirty="0" smtClean="0">
                <a:solidFill>
                  <a:schemeClr val="bg1"/>
                </a:solidFill>
              </a:rPr>
              <a:t> OLM.VN</a:t>
            </a:r>
            <a:endParaRPr lang="en-US" sz="2400" dirty="0">
              <a:solidFill>
                <a:schemeClr val="bg1"/>
              </a:solidFill>
            </a:endParaRPr>
          </a:p>
        </p:txBody>
      </p:sp>
      <p:sp>
        <p:nvSpPr>
          <p:cNvPr id="14" name="TextBox 13"/>
          <p:cNvSpPr txBox="1"/>
          <p:nvPr/>
        </p:nvSpPr>
        <p:spPr>
          <a:xfrm>
            <a:off x="235880" y="4491736"/>
            <a:ext cx="5344649" cy="1754326"/>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ir</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chemeClr val="bg1"/>
                </a:solidFill>
                <a:latin typeface="Times New Roman" panose="02020603050405020304" pitchFamily="18" charset="0"/>
                <a:cs typeface="Times New Roman" panose="02020603050405020304" pitchFamily="18" charset="0"/>
              </a:rPr>
              <a:t>-</a:t>
            </a:r>
            <a:r>
              <a:rPr lang="en-US" sz="2800" b="1" dirty="0" smtClean="0">
                <a:solidFill>
                  <a:schemeClr val="bg1"/>
                </a:solidFill>
                <a:latin typeface="Times New Roman" panose="02020603050405020304" pitchFamily="18" charset="0"/>
                <a:cs typeface="Times New Roman" panose="02020603050405020304" pitchFamily="18" charset="0"/>
              </a:rPr>
              <a:t> first, bird, shirt,…</a:t>
            </a:r>
            <a:r>
              <a:rPr lang="en-US" sz="2800" b="1" dirty="0" smtClean="0">
                <a:solidFill>
                  <a:schemeClr val="bg1"/>
                </a:solidFill>
                <a:latin typeface="Times New Roman" panose="02020603050405020304" pitchFamily="18" charset="0"/>
                <a:cs typeface="Times New Roman" panose="02020603050405020304" pitchFamily="18" charset="0"/>
              </a:rPr>
              <a:t/>
            </a:r>
            <a:br>
              <a:rPr lang="en-US" sz="2800" b="1" dirty="0" smtClean="0">
                <a:solidFill>
                  <a:schemeClr val="bg1"/>
                </a:solidFill>
                <a:latin typeface="Times New Roman" panose="02020603050405020304" pitchFamily="18" charset="0"/>
                <a:cs typeface="Times New Roman" panose="02020603050405020304" pitchFamily="18" charset="0"/>
              </a:rPr>
            </a:br>
            <a:r>
              <a:rPr lang="en-US" sz="28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ur</a:t>
            </a:r>
            <a:r>
              <a:rPr lang="en-US" sz="2800" b="1" dirty="0" smtClean="0">
                <a:solidFill>
                  <a:schemeClr val="bg1"/>
                </a:solidFill>
                <a:latin typeface="Times New Roman" panose="02020603050405020304" pitchFamily="18" charset="0"/>
                <a:cs typeface="Times New Roman" panose="02020603050405020304" pitchFamily="18" charset="0"/>
              </a:rPr>
              <a:t> – Thursday, curly,…</a:t>
            </a:r>
            <a:r>
              <a:rPr lang="en-US" sz="2800" b="1" dirty="0" smtClean="0">
                <a:solidFill>
                  <a:schemeClr val="bg1"/>
                </a:solidFill>
                <a:latin typeface="Times New Roman" panose="02020603050405020304" pitchFamily="18" charset="0"/>
                <a:cs typeface="Times New Roman" panose="02020603050405020304" pitchFamily="18" charset="0"/>
              </a:rPr>
              <a:t/>
            </a:r>
            <a:br>
              <a:rPr lang="en-US" sz="2800" b="1" dirty="0" smtClean="0">
                <a:solidFill>
                  <a:schemeClr val="bg1"/>
                </a:solidFill>
                <a:latin typeface="Times New Roman" panose="02020603050405020304" pitchFamily="18" charset="0"/>
                <a:cs typeface="Times New Roman" panose="02020603050405020304" pitchFamily="18" charset="0"/>
              </a:rPr>
            </a:br>
            <a:r>
              <a:rPr lang="en-US" sz="28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er</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smtClean="0">
                <a:solidFill>
                  <a:schemeClr val="bg1"/>
                </a:solidFill>
                <a:latin typeface="Times New Roman" panose="02020603050405020304" pitchFamily="18" charset="0"/>
                <a:cs typeface="Times New Roman" panose="02020603050405020304" pitchFamily="18" charset="0"/>
              </a:rPr>
              <a:t> - her, teacher,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8" name="AutoShape 3"/>
          <p:cNvSpPr>
            <a:spLocks noChangeArrowheads="1"/>
          </p:cNvSpPr>
          <p:nvPr/>
        </p:nvSpPr>
        <p:spPr bwMode="auto">
          <a:xfrm>
            <a:off x="366329" y="1008665"/>
            <a:ext cx="3249707" cy="378011"/>
          </a:xfrm>
          <a:prstGeom prst="flowChartTerminator">
            <a:avLst/>
          </a:prstGeom>
          <a:solidFill>
            <a:schemeClr val="accent1"/>
          </a:solidFill>
          <a:ln w="76200">
            <a:solidFill>
              <a:srgbClr val="FF9900"/>
            </a:solidFill>
            <a:miter lim="800000"/>
            <a:headEnd/>
            <a:tailEnd/>
          </a:ln>
        </p:spPr>
        <p:txBody>
          <a:bodyPr wrap="none" lIns="121917" tIns="60958" rIns="121917" bIns="6095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800" b="1" kern="0" dirty="0" smtClean="0">
                <a:latin typeface="Poor Richard" pitchFamily="18" charset="0"/>
              </a:rPr>
              <a:t>I</a:t>
            </a:r>
            <a:r>
              <a:rPr lang="fr-FR" altLang="fr-FR" sz="2800" b="1" kern="0" dirty="0" smtClean="0">
                <a:latin typeface="Poor Richard" pitchFamily="18" charset="0"/>
              </a:rPr>
              <a:t>. New </a:t>
            </a:r>
            <a:r>
              <a:rPr lang="fr-FR" altLang="fr-FR" sz="2800" b="1" kern="0" dirty="0" err="1" smtClean="0">
                <a:latin typeface="Poor Richard" pitchFamily="18" charset="0"/>
              </a:rPr>
              <a:t>words</a:t>
            </a:r>
            <a:r>
              <a:rPr lang="fr-FR" altLang="fr-FR" sz="2800" b="1" kern="0" dirty="0" smtClean="0">
                <a:latin typeface="Poor Richard" pitchFamily="18" charset="0"/>
              </a:rPr>
              <a:t>: </a:t>
            </a:r>
            <a:r>
              <a:rPr lang="fr-FR" altLang="fr-FR" b="1" kern="0" dirty="0" err="1" smtClean="0">
                <a:latin typeface="Poor Richard" pitchFamily="18" charset="0"/>
              </a:rPr>
              <a:t>từ</a:t>
            </a:r>
            <a:r>
              <a:rPr lang="fr-FR" altLang="fr-FR" b="1" kern="0" dirty="0" smtClean="0">
                <a:latin typeface="Poor Richard" pitchFamily="18" charset="0"/>
              </a:rPr>
              <a:t> </a:t>
            </a:r>
            <a:r>
              <a:rPr lang="fr-FR" altLang="fr-FR" b="1" kern="0" dirty="0" err="1" smtClean="0">
                <a:latin typeface="Poor Richard" pitchFamily="18" charset="0"/>
              </a:rPr>
              <a:t>mới</a:t>
            </a:r>
            <a:endParaRPr lang="fr-FR" altLang="fr-FR" b="1" kern="0" dirty="0">
              <a:latin typeface="Poor Richard" pitchFamily="18" charset="0"/>
            </a:endParaRPr>
          </a:p>
        </p:txBody>
      </p:sp>
      <p:sp>
        <p:nvSpPr>
          <p:cNvPr id="23" name="AutoShape 4"/>
          <p:cNvSpPr>
            <a:spLocks noChangeArrowheads="1"/>
          </p:cNvSpPr>
          <p:nvPr/>
        </p:nvSpPr>
        <p:spPr bwMode="auto">
          <a:xfrm>
            <a:off x="5380454" y="1155611"/>
            <a:ext cx="4343399" cy="411990"/>
          </a:xfrm>
          <a:prstGeom prst="flowChartTerminator">
            <a:avLst/>
          </a:prstGeom>
          <a:solidFill>
            <a:srgbClr val="FFFF00"/>
          </a:solidFill>
          <a:ln w="76200">
            <a:solidFill>
              <a:srgbClr val="FF0000"/>
            </a:solidFill>
            <a:miter lim="800000"/>
            <a:headEnd/>
            <a:tailEnd/>
          </a:ln>
        </p:spPr>
        <p:txBody>
          <a:bodyPr wrap="none" lIns="121917" tIns="60958" rIns="121917" bIns="6095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3200" b="1" kern="0" dirty="0" smtClean="0">
                <a:latin typeface="Poor Richard" pitchFamily="18" charset="0"/>
              </a:rPr>
              <a:t>II. Model sentences</a:t>
            </a:r>
            <a:r>
              <a:rPr lang="fr-FR" altLang="fr-FR" sz="3200" kern="0" dirty="0" smtClean="0">
                <a:latin typeface="Poor Richard" pitchFamily="18" charset="0"/>
              </a:rPr>
              <a:t>: </a:t>
            </a:r>
            <a:r>
              <a:rPr lang="fr-FR" altLang="fr-FR" sz="1400" b="1" kern="0" dirty="0" err="1" smtClean="0">
                <a:latin typeface="Poor Richard" pitchFamily="18" charset="0"/>
              </a:rPr>
              <a:t>mẫu</a:t>
            </a:r>
            <a:r>
              <a:rPr lang="fr-FR" altLang="fr-FR" sz="1400" b="1" kern="0" dirty="0" smtClean="0">
                <a:latin typeface="Poor Richard" pitchFamily="18" charset="0"/>
              </a:rPr>
              <a:t> </a:t>
            </a:r>
            <a:r>
              <a:rPr lang="fr-FR" altLang="fr-FR" sz="1400" b="1" kern="0" dirty="0" err="1" smtClean="0">
                <a:latin typeface="Poor Richard" pitchFamily="18" charset="0"/>
              </a:rPr>
              <a:t>câu</a:t>
            </a:r>
            <a:endParaRPr lang="fr-FR" altLang="fr-FR" sz="1400" b="1" kern="0" dirty="0">
              <a:latin typeface="Poor Richard" pitchFamily="18" charset="0"/>
            </a:endParaRPr>
          </a:p>
        </p:txBody>
      </p:sp>
      <p:sp>
        <p:nvSpPr>
          <p:cNvPr id="24" name="Rectangle 23"/>
          <p:cNvSpPr/>
          <p:nvPr/>
        </p:nvSpPr>
        <p:spPr>
          <a:xfrm>
            <a:off x="4932218" y="1559093"/>
            <a:ext cx="6262255" cy="1785100"/>
          </a:xfrm>
          <a:prstGeom prst="rect">
            <a:avLst/>
          </a:prstGeom>
        </p:spPr>
        <p:txBody>
          <a:bodyPr wrap="square" lIns="121917" tIns="60958" rIns="121917" bIns="60958">
            <a:spAutoFit/>
          </a:bodyPr>
          <a:lstStyle/>
          <a:p>
            <a:r>
              <a:rPr lang="en-US" sz="3600" b="1" dirty="0" smtClean="0">
                <a:solidFill>
                  <a:schemeClr val="bg1"/>
                </a:solidFill>
              </a:rPr>
              <a:t>   </a:t>
            </a:r>
            <a:r>
              <a:rPr lang="en-US" sz="3200" b="1" dirty="0" smtClean="0">
                <a:solidFill>
                  <a:schemeClr val="bg1"/>
                </a:solidFill>
              </a:rPr>
              <a:t>1- What do you do </a:t>
            </a:r>
            <a:r>
              <a:rPr lang="en-US" sz="3200" b="1" dirty="0" smtClean="0">
                <a:solidFill>
                  <a:srgbClr val="FF0000"/>
                </a:solidFill>
              </a:rPr>
              <a:t>on</a:t>
            </a:r>
            <a:r>
              <a:rPr lang="en-US" sz="3200" b="1" dirty="0" smtClean="0">
                <a:solidFill>
                  <a:schemeClr val="bg1"/>
                </a:solidFill>
              </a:rPr>
              <a:t> Saturdays?</a:t>
            </a:r>
            <a:endParaRPr lang="en-US" sz="3200" b="1" dirty="0" smtClean="0">
              <a:solidFill>
                <a:schemeClr val="bg1"/>
              </a:solidFill>
            </a:endParaRPr>
          </a:p>
          <a:p>
            <a:r>
              <a:rPr lang="en-US" sz="2400" b="1" dirty="0" smtClean="0">
                <a:solidFill>
                  <a:schemeClr val="bg1"/>
                </a:solidFill>
              </a:rPr>
              <a:t>        </a:t>
            </a:r>
            <a:r>
              <a:rPr lang="en-US" sz="3600" b="1" dirty="0" smtClean="0">
                <a:solidFill>
                  <a:schemeClr val="bg1"/>
                </a:solidFill>
              </a:rPr>
              <a:t>- </a:t>
            </a:r>
            <a:r>
              <a:rPr lang="en-US" sz="3600" b="1" dirty="0" smtClean="0">
                <a:solidFill>
                  <a:schemeClr val="bg1"/>
                </a:solidFill>
              </a:rPr>
              <a:t>I visit my grandparents.</a:t>
            </a:r>
            <a:endParaRPr lang="en-US" sz="3600" b="1" dirty="0" smtClean="0">
              <a:solidFill>
                <a:schemeClr val="bg1"/>
              </a:solidFill>
            </a:endParaRPr>
          </a:p>
          <a:p>
            <a:r>
              <a:rPr lang="en-US" sz="3600" b="1" dirty="0" smtClean="0">
                <a:solidFill>
                  <a:schemeClr val="bg1"/>
                </a:solidFill>
              </a:rPr>
              <a:t>   </a:t>
            </a:r>
            <a:endParaRPr lang="en-US" sz="3200" b="1" dirty="0">
              <a:solidFill>
                <a:schemeClr val="bg1"/>
              </a:solidFill>
            </a:endParaRPr>
          </a:p>
        </p:txBody>
      </p:sp>
      <p:sp>
        <p:nvSpPr>
          <p:cNvPr id="13" name="Rectangle 12"/>
          <p:cNvSpPr/>
          <p:nvPr/>
        </p:nvSpPr>
        <p:spPr>
          <a:xfrm>
            <a:off x="374072" y="1443564"/>
            <a:ext cx="4849091" cy="2677656"/>
          </a:xfrm>
          <a:prstGeom prst="rect">
            <a:avLst/>
          </a:prstGeom>
        </p:spPr>
        <p:txBody>
          <a:bodyPr wrap="squar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go swimming: </a:t>
            </a:r>
            <a:r>
              <a:rPr lang="en-US" sz="2400" b="1" dirty="0" err="1" smtClean="0">
                <a:solidFill>
                  <a:schemeClr val="bg1"/>
                </a:solidFill>
                <a:latin typeface="Times New Roman" panose="02020603050405020304" pitchFamily="18" charset="0"/>
                <a:cs typeface="Times New Roman" panose="02020603050405020304" pitchFamily="18" charset="0"/>
              </a:rPr>
              <a:t>đi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bơi</a:t>
            </a:r>
            <a:r>
              <a:rPr lang="en-US" sz="2400" b="1" dirty="0" smtClean="0">
                <a:solidFill>
                  <a:schemeClr val="bg1"/>
                </a:solidFill>
                <a:latin typeface="Times New Roman" panose="02020603050405020304" pitchFamily="18" charset="0"/>
                <a:cs typeface="Times New Roman" panose="02020603050405020304" pitchFamily="18" charset="0"/>
              </a:rPr>
              <a:t/>
            </a:r>
            <a:br>
              <a:rPr lang="en-US" sz="2400" b="1" dirty="0" smtClean="0">
                <a:solidFill>
                  <a:schemeClr val="bg1"/>
                </a:solidFill>
                <a:latin typeface="Times New Roman" panose="02020603050405020304" pitchFamily="18" charset="0"/>
                <a:cs typeface="Times New Roman" panose="02020603050405020304" pitchFamily="18" charset="0"/>
              </a:rPr>
            </a:br>
            <a:r>
              <a:rPr lang="en-US" sz="2400" b="1" dirty="0" smtClean="0">
                <a:solidFill>
                  <a:schemeClr val="bg1"/>
                </a:solidFill>
                <a:latin typeface="Times New Roman" panose="02020603050405020304" pitchFamily="18" charset="0"/>
                <a:cs typeface="Times New Roman" panose="02020603050405020304" pitchFamily="18" charset="0"/>
              </a:rPr>
              <a:t>p</a:t>
            </a:r>
            <a:r>
              <a:rPr lang="en-US" sz="2400" b="1" dirty="0" smtClean="0">
                <a:solidFill>
                  <a:schemeClr val="bg1"/>
                </a:solidFill>
              </a:rPr>
              <a:t>lay football: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đá</a:t>
            </a:r>
            <a:r>
              <a:rPr lang="en-US" sz="2400" b="1" dirty="0" smtClean="0">
                <a:solidFill>
                  <a:schemeClr val="bg1"/>
                </a:solidFill>
              </a:rPr>
              <a:t> </a:t>
            </a:r>
            <a:r>
              <a:rPr lang="en-US" sz="2400" b="1" dirty="0" err="1" smtClean="0">
                <a:solidFill>
                  <a:schemeClr val="bg1"/>
                </a:solidFill>
              </a:rPr>
              <a:t>bóng</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listen </a:t>
            </a:r>
            <a:r>
              <a:rPr lang="en-US" sz="2400" b="1" dirty="0" smtClean="0">
                <a:solidFill>
                  <a:schemeClr val="bg1"/>
                </a:solidFill>
              </a:rPr>
              <a:t>to </a:t>
            </a:r>
            <a:r>
              <a:rPr lang="en-US" sz="2400" b="1" dirty="0" smtClean="0">
                <a:solidFill>
                  <a:schemeClr val="bg1"/>
                </a:solidFill>
              </a:rPr>
              <a:t>music: </a:t>
            </a:r>
            <a:r>
              <a:rPr lang="en-US" sz="2400" b="1" dirty="0" err="1" smtClean="0">
                <a:solidFill>
                  <a:schemeClr val="bg1"/>
                </a:solidFill>
              </a:rPr>
              <a:t>nghe</a:t>
            </a:r>
            <a:r>
              <a:rPr lang="en-US" sz="2400" b="1" dirty="0" smtClean="0">
                <a:solidFill>
                  <a:schemeClr val="bg1"/>
                </a:solidFill>
              </a:rPr>
              <a:t> </a:t>
            </a:r>
            <a:r>
              <a:rPr lang="en-US" sz="2400" b="1" dirty="0" err="1" smtClean="0">
                <a:solidFill>
                  <a:schemeClr val="bg1"/>
                </a:solidFill>
              </a:rPr>
              <a:t>nhạc</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w</a:t>
            </a:r>
            <a:r>
              <a:rPr lang="en-US" sz="2400" b="1" dirty="0" smtClean="0">
                <a:solidFill>
                  <a:schemeClr val="bg1"/>
                </a:solidFill>
              </a:rPr>
              <a:t>atch TV: </a:t>
            </a:r>
            <a:r>
              <a:rPr lang="en-US" sz="2400" b="1" dirty="0" err="1" smtClean="0">
                <a:solidFill>
                  <a:schemeClr val="bg1"/>
                </a:solidFill>
              </a:rPr>
              <a:t>xem</a:t>
            </a:r>
            <a:r>
              <a:rPr lang="en-US" sz="2400" b="1" dirty="0" smtClean="0">
                <a:solidFill>
                  <a:schemeClr val="bg1"/>
                </a:solidFill>
              </a:rPr>
              <a:t> TV</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v</a:t>
            </a:r>
            <a:r>
              <a:rPr lang="en-US" sz="2400" b="1" dirty="0" smtClean="0">
                <a:solidFill>
                  <a:schemeClr val="bg1"/>
                </a:solidFill>
              </a:rPr>
              <a:t>isit </a:t>
            </a:r>
            <a:r>
              <a:rPr lang="en-US" sz="2400" b="1" dirty="0" smtClean="0">
                <a:solidFill>
                  <a:schemeClr val="bg1"/>
                </a:solidFill>
              </a:rPr>
              <a:t>my </a:t>
            </a:r>
            <a:r>
              <a:rPr lang="en-US" sz="2400" b="1" dirty="0" smtClean="0">
                <a:solidFill>
                  <a:schemeClr val="bg1"/>
                </a:solidFill>
              </a:rPr>
              <a:t>grandparents: </a:t>
            </a:r>
            <a:r>
              <a:rPr lang="en-US" sz="2400" b="1" dirty="0" err="1" smtClean="0">
                <a:solidFill>
                  <a:schemeClr val="bg1"/>
                </a:solidFill>
              </a:rPr>
              <a:t>thăm</a:t>
            </a:r>
            <a:r>
              <a:rPr lang="en-US" sz="2400" b="1" dirty="0" smtClean="0">
                <a:solidFill>
                  <a:schemeClr val="bg1"/>
                </a:solidFill>
              </a:rPr>
              <a:t> </a:t>
            </a:r>
            <a:r>
              <a:rPr lang="en-US" sz="2400" b="1" dirty="0" err="1" smtClean="0">
                <a:solidFill>
                  <a:schemeClr val="bg1"/>
                </a:solidFill>
              </a:rPr>
              <a:t>ông</a:t>
            </a:r>
            <a:r>
              <a:rPr lang="en-US" sz="2400" b="1" dirty="0" smtClean="0">
                <a:solidFill>
                  <a:schemeClr val="bg1"/>
                </a:solidFill>
              </a:rPr>
              <a:t> </a:t>
            </a:r>
            <a:r>
              <a:rPr lang="en-US" sz="2400" b="1" dirty="0" err="1" smtClean="0">
                <a:solidFill>
                  <a:schemeClr val="bg1"/>
                </a:solidFill>
              </a:rPr>
              <a:t>bà</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help </a:t>
            </a:r>
            <a:r>
              <a:rPr lang="en-US" sz="2400" b="1" dirty="0" smtClean="0">
                <a:solidFill>
                  <a:schemeClr val="bg1"/>
                </a:solidFill>
              </a:rPr>
              <a:t>my </a:t>
            </a:r>
            <a:r>
              <a:rPr lang="en-US" sz="2400" b="1" dirty="0" smtClean="0">
                <a:solidFill>
                  <a:schemeClr val="bg1"/>
                </a:solidFill>
              </a:rPr>
              <a:t>parents: </a:t>
            </a:r>
            <a:r>
              <a:rPr lang="en-US" sz="2400" b="1" dirty="0" err="1" smtClean="0">
                <a:solidFill>
                  <a:schemeClr val="bg1"/>
                </a:solidFill>
              </a:rPr>
              <a:t>giúp</a:t>
            </a:r>
            <a:r>
              <a:rPr lang="en-US" sz="2400" b="1" dirty="0" smtClean="0">
                <a:solidFill>
                  <a:schemeClr val="bg1"/>
                </a:solidFill>
              </a:rPr>
              <a:t> </a:t>
            </a:r>
            <a:r>
              <a:rPr lang="en-US" sz="2400" b="1" dirty="0" err="1" smtClean="0">
                <a:solidFill>
                  <a:schemeClr val="bg1"/>
                </a:solidFill>
              </a:rPr>
              <a:t>đỡ</a:t>
            </a:r>
            <a:r>
              <a:rPr lang="en-US" sz="2400" b="1" dirty="0" smtClean="0">
                <a:solidFill>
                  <a:schemeClr val="bg1"/>
                </a:solidFill>
              </a:rPr>
              <a:t> </a:t>
            </a:r>
            <a:r>
              <a:rPr lang="en-US" sz="2400" b="1" dirty="0" err="1" smtClean="0">
                <a:solidFill>
                  <a:schemeClr val="bg1"/>
                </a:solidFill>
              </a:rPr>
              <a:t>bố</a:t>
            </a:r>
            <a:r>
              <a:rPr lang="en-US" sz="2400" b="1" dirty="0" smtClean="0">
                <a:solidFill>
                  <a:schemeClr val="bg1"/>
                </a:solidFill>
              </a:rPr>
              <a:t> </a:t>
            </a:r>
            <a:r>
              <a:rPr lang="en-US" sz="2400" b="1" dirty="0" err="1" smtClean="0">
                <a:solidFill>
                  <a:schemeClr val="bg1"/>
                </a:solidFill>
              </a:rPr>
              <a:t>mẹ</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play </a:t>
            </a:r>
            <a:r>
              <a:rPr lang="en-US" sz="2400" b="1" dirty="0" smtClean="0">
                <a:solidFill>
                  <a:schemeClr val="bg1"/>
                </a:solidFill>
              </a:rPr>
              <a:t>the </a:t>
            </a:r>
            <a:r>
              <a:rPr lang="en-US" sz="2400" b="1" dirty="0" smtClean="0">
                <a:solidFill>
                  <a:schemeClr val="bg1"/>
                </a:solidFill>
              </a:rPr>
              <a:t>guitar: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đàn</a:t>
            </a:r>
            <a:r>
              <a:rPr lang="en-US" sz="2400" b="1" dirty="0" smtClean="0">
                <a:solidFill>
                  <a:schemeClr val="bg1"/>
                </a:solidFill>
              </a:rPr>
              <a:t> </a:t>
            </a:r>
            <a:r>
              <a:rPr lang="en-US" sz="2400" b="1" dirty="0" err="1" smtClean="0">
                <a:solidFill>
                  <a:schemeClr val="bg1"/>
                </a:solidFill>
              </a:rPr>
              <a:t>ghi-ta</a:t>
            </a:r>
            <a:endParaRPr lang="en-US" sz="2400" dirty="0">
              <a:solidFill>
                <a:schemeClr val="bg1"/>
              </a:solidFill>
            </a:endParaRPr>
          </a:p>
        </p:txBody>
      </p:sp>
      <p:sp>
        <p:nvSpPr>
          <p:cNvPr id="16" name="Rectangle 15"/>
          <p:cNvSpPr/>
          <p:nvPr/>
        </p:nvSpPr>
        <p:spPr>
          <a:xfrm>
            <a:off x="4959927" y="2695166"/>
            <a:ext cx="6844146" cy="1231102"/>
          </a:xfrm>
          <a:prstGeom prst="rect">
            <a:avLst/>
          </a:prstGeom>
        </p:spPr>
        <p:txBody>
          <a:bodyPr wrap="square" lIns="121917" tIns="60958" rIns="121917" bIns="60958">
            <a:spAutoFit/>
          </a:bodyPr>
          <a:lstStyle/>
          <a:p>
            <a:r>
              <a:rPr lang="en-US" sz="3600" b="1" dirty="0" smtClean="0">
                <a:solidFill>
                  <a:schemeClr val="bg1"/>
                </a:solidFill>
              </a:rPr>
              <a:t>   </a:t>
            </a:r>
            <a:r>
              <a:rPr lang="en-US" sz="3200" b="1" dirty="0" smtClean="0">
                <a:solidFill>
                  <a:schemeClr val="bg1"/>
                </a:solidFill>
              </a:rPr>
              <a:t>2</a:t>
            </a:r>
            <a:r>
              <a:rPr lang="en-US" sz="3200" b="1" dirty="0" smtClean="0">
                <a:solidFill>
                  <a:schemeClr val="bg1"/>
                </a:solidFill>
              </a:rPr>
              <a:t>- What do you do </a:t>
            </a:r>
            <a:r>
              <a:rPr lang="en-US" sz="3200" b="1" dirty="0" smtClean="0">
                <a:solidFill>
                  <a:srgbClr val="FF0000"/>
                </a:solidFill>
              </a:rPr>
              <a:t>in</a:t>
            </a:r>
            <a:r>
              <a:rPr lang="en-US" sz="3200" b="1" dirty="0" smtClean="0">
                <a:solidFill>
                  <a:schemeClr val="bg1"/>
                </a:solidFill>
              </a:rPr>
              <a:t> the afternoon?</a:t>
            </a:r>
          </a:p>
          <a:p>
            <a:r>
              <a:rPr lang="en-US" sz="2400" b="1" dirty="0" smtClean="0">
                <a:solidFill>
                  <a:schemeClr val="bg1"/>
                </a:solidFill>
              </a:rPr>
              <a:t>        </a:t>
            </a:r>
            <a:r>
              <a:rPr lang="en-US" sz="3600" b="1" dirty="0" smtClean="0">
                <a:solidFill>
                  <a:schemeClr val="bg1"/>
                </a:solidFill>
              </a:rPr>
              <a:t>- I play football.</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5">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4"/>
                                        </p:tgtEl>
                                        <p:attrNameLst>
                                          <p:attrName>style.visibility</p:attrName>
                                        </p:attrNameLst>
                                      </p:cBhvr>
                                      <p:to>
                                        <p:strVal val="visible"/>
                                      </p:to>
                                    </p:set>
                                    <p:anim calcmode="discrete" valueType="clr">
                                      <p:cBhvr override="childStyle">
                                        <p:cTn id="2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4"/>
                                        </p:tgtEl>
                                        <p:attrNameLst>
                                          <p:attrName>fillcolor</p:attrName>
                                        </p:attrNameLst>
                                      </p:cBhvr>
                                      <p:tavLst>
                                        <p:tav tm="0">
                                          <p:val>
                                            <p:clrVal>
                                              <a:schemeClr val="accent2"/>
                                            </p:clrVal>
                                          </p:val>
                                        </p:tav>
                                        <p:tav tm="50000">
                                          <p:val>
                                            <p:clrVal>
                                              <a:schemeClr val="hlink"/>
                                            </p:clrVal>
                                          </p:val>
                                        </p:tav>
                                      </p:tavLst>
                                    </p:anim>
                                    <p:set>
                                      <p:cBhvr>
                                        <p:cTn id="28" dur="80"/>
                                        <p:tgtEl>
                                          <p:spTgt spid="14"/>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8"/>
                                        </p:tgtEl>
                                        <p:attrNameLst>
                                          <p:attrName>style.visibility</p:attrName>
                                        </p:attrNameLst>
                                      </p:cBhvr>
                                      <p:to>
                                        <p:strVal val="visible"/>
                                      </p:to>
                                    </p:set>
                                    <p:anim calcmode="discrete" valueType="clr">
                                      <p:cBhvr override="childStyle">
                                        <p:cTn id="3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
                                        </p:tgtEl>
                                        <p:attrNameLst>
                                          <p:attrName>fillcolor</p:attrName>
                                        </p:attrNameLst>
                                      </p:cBhvr>
                                      <p:tavLst>
                                        <p:tav tm="0">
                                          <p:val>
                                            <p:clrVal>
                                              <a:schemeClr val="accent2"/>
                                            </p:clrVal>
                                          </p:val>
                                        </p:tav>
                                        <p:tav tm="50000">
                                          <p:val>
                                            <p:clrVal>
                                              <a:schemeClr val="hlink"/>
                                            </p:clrVal>
                                          </p:val>
                                        </p:tav>
                                      </p:tavLst>
                                    </p:anim>
                                    <p:set>
                                      <p:cBhvr>
                                        <p:cTn id="35" dur="80"/>
                                        <p:tgtEl>
                                          <p:spTgt spid="1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iterate type="lt">
                                    <p:tmPct val="0"/>
                                  </p:iterate>
                                  <p:childTnLst>
                                    <p:set>
                                      <p:cBhvr>
                                        <p:cTn id="39" dur="1" fill="hold">
                                          <p:stCondLst>
                                            <p:cond delay="0"/>
                                          </p:stCondLst>
                                        </p:cTn>
                                        <p:tgtEl>
                                          <p:spTgt spid="23"/>
                                        </p:tgtEl>
                                        <p:attrNameLst>
                                          <p:attrName>style.visibility</p:attrName>
                                        </p:attrNameLst>
                                      </p:cBhvr>
                                      <p:to>
                                        <p:strVal val="visible"/>
                                      </p:to>
                                    </p:set>
                                    <p:animEffect transition="in" filter="checkerboard(across)">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24"/>
                                        </p:tgtEl>
                                        <p:attrNameLst>
                                          <p:attrName>style.visibility</p:attrName>
                                        </p:attrNameLst>
                                      </p:cBhvr>
                                      <p:to>
                                        <p:strVal val="visible"/>
                                      </p:to>
                                    </p:set>
                                    <p:anim calcmode="discrete" valueType="clr">
                                      <p:cBhvr override="childStyle">
                                        <p:cTn id="45"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4"/>
                                        </p:tgtEl>
                                        <p:attrNameLst>
                                          <p:attrName>fillcolor</p:attrName>
                                        </p:attrNameLst>
                                      </p:cBhvr>
                                      <p:tavLst>
                                        <p:tav tm="0">
                                          <p:val>
                                            <p:clrVal>
                                              <a:schemeClr val="accent2"/>
                                            </p:clrVal>
                                          </p:val>
                                        </p:tav>
                                        <p:tav tm="50000">
                                          <p:val>
                                            <p:clrVal>
                                              <a:schemeClr val="hlink"/>
                                            </p:clrVal>
                                          </p:val>
                                        </p:tav>
                                      </p:tavLst>
                                    </p:anim>
                                    <p:set>
                                      <p:cBhvr>
                                        <p:cTn id="47" dur="80"/>
                                        <p:tgtEl>
                                          <p:spTgt spid="24"/>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nodeType="clickEffect">
                                  <p:stCondLst>
                                    <p:cond delay="0"/>
                                  </p:stCondLst>
                                  <p:iterate type="lt">
                                    <p:tmPct val="50000"/>
                                  </p:iterate>
                                  <p:childTnLst>
                                    <p:set>
                                      <p:cBhvr>
                                        <p:cTn id="51" dur="1" fill="hold">
                                          <p:stCondLst>
                                            <p:cond delay="0"/>
                                          </p:stCondLst>
                                        </p:cTn>
                                        <p:tgtEl>
                                          <p:spTgt spid="11"/>
                                        </p:tgtEl>
                                        <p:attrNameLst>
                                          <p:attrName>style.visibility</p:attrName>
                                        </p:attrNameLst>
                                      </p:cBhvr>
                                      <p:to>
                                        <p:strVal val="visible"/>
                                      </p:to>
                                    </p:set>
                                    <p:anim calcmode="discrete" valueType="clr">
                                      <p:cBhvr override="childStyle">
                                        <p:cTn id="5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1"/>
                                        </p:tgtEl>
                                        <p:attrNameLst>
                                          <p:attrName>fillcolor</p:attrName>
                                        </p:attrNameLst>
                                      </p:cBhvr>
                                      <p:tavLst>
                                        <p:tav tm="0">
                                          <p:val>
                                            <p:clrVal>
                                              <a:schemeClr val="accent2"/>
                                            </p:clrVal>
                                          </p:val>
                                        </p:tav>
                                        <p:tav tm="50000">
                                          <p:val>
                                            <p:clrVal>
                                              <a:schemeClr val="hlink"/>
                                            </p:clrVal>
                                          </p:val>
                                        </p:tav>
                                      </p:tavLst>
                                    </p:anim>
                                    <p:set>
                                      <p:cBhvr>
                                        <p:cTn id="54" dur="80"/>
                                        <p:tgtEl>
                                          <p:spTgt spid="11"/>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nodeType="clickEffect">
                                  <p:stCondLst>
                                    <p:cond delay="0"/>
                                  </p:stCondLst>
                                  <p:iterate type="lt">
                                    <p:tmPct val="50000"/>
                                  </p:iterate>
                                  <p:childTnLst>
                                    <p:set>
                                      <p:cBhvr>
                                        <p:cTn id="58" dur="1" fill="hold">
                                          <p:stCondLst>
                                            <p:cond delay="0"/>
                                          </p:stCondLst>
                                        </p:cTn>
                                        <p:tgtEl>
                                          <p:spTgt spid="12"/>
                                        </p:tgtEl>
                                        <p:attrNameLst>
                                          <p:attrName>style.visibility</p:attrName>
                                        </p:attrNameLst>
                                      </p:cBhvr>
                                      <p:to>
                                        <p:strVal val="visible"/>
                                      </p:to>
                                    </p:set>
                                    <p:anim calcmode="discrete" valueType="clr">
                                      <p:cBhvr override="childStyle">
                                        <p:cTn id="5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2"/>
                                        </p:tgtEl>
                                        <p:attrNameLst>
                                          <p:attrName>fillcolor</p:attrName>
                                        </p:attrNameLst>
                                      </p:cBhvr>
                                      <p:tavLst>
                                        <p:tav tm="0">
                                          <p:val>
                                            <p:clrVal>
                                              <a:schemeClr val="accent2"/>
                                            </p:clrVal>
                                          </p:val>
                                        </p:tav>
                                        <p:tav tm="50000">
                                          <p:val>
                                            <p:clrVal>
                                              <a:schemeClr val="hlink"/>
                                            </p:clrVal>
                                          </p:val>
                                        </p:tav>
                                      </p:tavLst>
                                    </p:anim>
                                    <p:set>
                                      <p:cBhvr>
                                        <p:cTn id="61" dur="80"/>
                                        <p:tgtEl>
                                          <p:spTgt spid="12"/>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16"/>
                                        </p:tgtEl>
                                        <p:attrNameLst>
                                          <p:attrName>style.visibility</p:attrName>
                                        </p:attrNameLst>
                                      </p:cBhvr>
                                      <p:to>
                                        <p:strVal val="visible"/>
                                      </p:to>
                                    </p:set>
                                    <p:anim calcmode="discrete" valueType="clr">
                                      <p:cBhvr override="childStyle">
                                        <p:cTn id="6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16"/>
                                        </p:tgtEl>
                                        <p:attrNameLst>
                                          <p:attrName>fillcolor</p:attrName>
                                        </p:attrNameLst>
                                      </p:cBhvr>
                                      <p:tavLst>
                                        <p:tav tm="0">
                                          <p:val>
                                            <p:clrVal>
                                              <a:schemeClr val="accent2"/>
                                            </p:clrVal>
                                          </p:val>
                                        </p:tav>
                                        <p:tav tm="50000">
                                          <p:val>
                                            <p:clrVal>
                                              <a:schemeClr val="hlink"/>
                                            </p:clrVal>
                                          </p:val>
                                        </p:tav>
                                      </p:tavLst>
                                    </p:anim>
                                    <p:set>
                                      <p:cBhvr>
                                        <p:cTn id="68"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3" grpId="0" animBg="1"/>
      <p:bldP spid="2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dirty="0" smtClean="0">
                <a:solidFill>
                  <a:srgbClr val="FFC000"/>
                </a:solidFill>
              </a:rPr>
              <a:t>Vocabulary:</a:t>
            </a:r>
            <a:endParaRPr lang="en-US" sz="8000" b="1" dirty="0">
              <a:solidFill>
                <a:srgbClr val="FFC000"/>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13434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swimming : </a:t>
            </a:r>
            <a:r>
              <a:rPr lang="en-US" dirty="0" err="1" smtClean="0"/>
              <a:t>Đi</a:t>
            </a:r>
            <a:r>
              <a:rPr lang="en-US" dirty="0" smtClean="0"/>
              <a:t> </a:t>
            </a:r>
            <a:r>
              <a:rPr lang="en-US" dirty="0" err="1" smtClean="0"/>
              <a:t>bơi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900269" y="1590613"/>
            <a:ext cx="5594032" cy="5049044"/>
          </a:xfrm>
        </p:spPr>
      </p:pic>
    </p:spTree>
    <p:extLst>
      <p:ext uri="{BB962C8B-B14F-4D97-AF65-F5344CB8AC3E}">
        <p14:creationId xmlns:p14="http://schemas.microsoft.com/office/powerpoint/2010/main" xmlns="" val="327841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football : </a:t>
            </a:r>
            <a:r>
              <a:rPr lang="en-US" dirty="0" err="1" smtClean="0"/>
              <a:t>Chơi</a:t>
            </a:r>
            <a:r>
              <a:rPr lang="en-US" dirty="0" smtClean="0"/>
              <a:t> </a:t>
            </a:r>
            <a:r>
              <a:rPr lang="en-US" dirty="0" err="1" smtClean="0"/>
              <a:t>đá</a:t>
            </a:r>
            <a:r>
              <a:rPr lang="en-US" dirty="0" smtClean="0"/>
              <a:t> </a:t>
            </a:r>
            <a:r>
              <a:rPr lang="en-US" dirty="0" err="1" smtClean="0"/>
              <a:t>bóng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28800" y="1364566"/>
            <a:ext cx="8696838" cy="4903442"/>
          </a:xfrm>
        </p:spPr>
      </p:pic>
    </p:spTree>
    <p:extLst>
      <p:ext uri="{BB962C8B-B14F-4D97-AF65-F5344CB8AC3E}">
        <p14:creationId xmlns:p14="http://schemas.microsoft.com/office/powerpoint/2010/main" xmlns="" val="423976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a:t>
            </a:r>
            <a:r>
              <a:rPr lang="en-US" dirty="0" err="1" smtClean="0"/>
              <a:t>Tv</a:t>
            </a:r>
            <a:r>
              <a:rPr lang="en-US" dirty="0" smtClean="0"/>
              <a:t> : </a:t>
            </a:r>
            <a:r>
              <a:rPr lang="en-US" dirty="0" err="1" smtClean="0"/>
              <a:t>Xem</a:t>
            </a:r>
            <a:r>
              <a:rPr lang="en-US" dirty="0" smtClean="0"/>
              <a:t> TV</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252025" y="2039815"/>
            <a:ext cx="9355016" cy="4273563"/>
          </a:xfrm>
        </p:spPr>
      </p:pic>
    </p:spTree>
    <p:extLst>
      <p:ext uri="{BB962C8B-B14F-4D97-AF65-F5344CB8AC3E}">
        <p14:creationId xmlns:p14="http://schemas.microsoft.com/office/powerpoint/2010/main" xmlns="" val="20754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 to music : </a:t>
            </a:r>
            <a:r>
              <a:rPr lang="en-US" dirty="0" err="1" smtClean="0"/>
              <a:t>Nghe</a:t>
            </a:r>
            <a:r>
              <a:rPr lang="en-US" dirty="0" smtClean="0"/>
              <a:t> </a:t>
            </a:r>
            <a:r>
              <a:rPr lang="en-US" dirty="0" err="1" smtClean="0"/>
              <a:t>nhạc</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322363" y="1690688"/>
            <a:ext cx="8553157" cy="4161679"/>
          </a:xfrm>
        </p:spPr>
      </p:pic>
    </p:spTree>
    <p:extLst>
      <p:ext uri="{BB962C8B-B14F-4D97-AF65-F5344CB8AC3E}">
        <p14:creationId xmlns:p14="http://schemas.microsoft.com/office/powerpoint/2010/main" xmlns="" val="19590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my grandparents: </a:t>
            </a:r>
            <a:r>
              <a:rPr lang="en-US" dirty="0" err="1" smtClean="0"/>
              <a:t>Thăm</a:t>
            </a:r>
            <a:r>
              <a:rPr lang="en-US" dirty="0" smtClean="0"/>
              <a:t> </a:t>
            </a:r>
            <a:r>
              <a:rPr lang="en-US" dirty="0" err="1" smtClean="0"/>
              <a:t>ông</a:t>
            </a:r>
            <a:r>
              <a:rPr lang="en-US" dirty="0" smtClean="0"/>
              <a:t> </a:t>
            </a:r>
            <a:r>
              <a:rPr lang="en-US" dirty="0" err="1" smtClean="0"/>
              <a:t>bà</a:t>
            </a:r>
            <a:r>
              <a:rPr lang="en-US" dirty="0" smtClean="0"/>
              <a:t> </a:t>
            </a:r>
            <a:r>
              <a:rPr lang="en-US" dirty="0" err="1" smtClean="0"/>
              <a:t>của</a:t>
            </a:r>
            <a:r>
              <a:rPr lang="en-US" dirty="0" smtClean="0"/>
              <a:t> </a:t>
            </a:r>
            <a:r>
              <a:rPr lang="en-US" dirty="0" err="1" smtClean="0"/>
              <a:t>tôi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703246" y="1477107"/>
            <a:ext cx="7650554" cy="5537091"/>
          </a:xfrm>
        </p:spPr>
      </p:pic>
    </p:spTree>
    <p:extLst>
      <p:ext uri="{BB962C8B-B14F-4D97-AF65-F5344CB8AC3E}">
        <p14:creationId xmlns:p14="http://schemas.microsoft.com/office/powerpoint/2010/main" xmlns="" val="10877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my friends : </a:t>
            </a:r>
            <a:r>
              <a:rPr lang="en-US" dirty="0" err="1" smtClean="0"/>
              <a:t>Thăm</a:t>
            </a:r>
            <a:r>
              <a:rPr lang="en-US" dirty="0" smtClean="0"/>
              <a:t> </a:t>
            </a:r>
            <a:r>
              <a:rPr lang="en-US" dirty="0" err="1" smtClean="0"/>
              <a:t>bạn</a:t>
            </a:r>
            <a:r>
              <a:rPr lang="en-US" dirty="0" smtClean="0"/>
              <a:t> </a:t>
            </a:r>
            <a:r>
              <a:rPr lang="en-US" dirty="0" err="1" smtClean="0"/>
              <a:t>bè</a:t>
            </a:r>
            <a:r>
              <a:rPr lang="en-US" dirty="0" smtClean="0"/>
              <a:t> </a:t>
            </a:r>
            <a:r>
              <a:rPr lang="en-US" dirty="0" err="1" smtClean="0"/>
              <a:t>của</a:t>
            </a:r>
            <a:r>
              <a:rPr lang="en-US" dirty="0" smtClean="0"/>
              <a:t> </a:t>
            </a:r>
            <a:r>
              <a:rPr lang="en-US" dirty="0" err="1" smtClean="0"/>
              <a:t>tôi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40523" y="1392702"/>
            <a:ext cx="8510953" cy="4951828"/>
          </a:xfrm>
        </p:spPr>
      </p:pic>
    </p:spTree>
    <p:extLst>
      <p:ext uri="{BB962C8B-B14F-4D97-AF65-F5344CB8AC3E}">
        <p14:creationId xmlns:p14="http://schemas.microsoft.com/office/powerpoint/2010/main" xmlns="" val="7096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the guitar :</a:t>
            </a:r>
            <a:r>
              <a:rPr lang="en-US" dirty="0" err="1" smtClean="0"/>
              <a:t>Chơi</a:t>
            </a:r>
            <a:r>
              <a:rPr lang="en-US" dirty="0" smtClean="0"/>
              <a:t> </a:t>
            </a:r>
            <a:r>
              <a:rPr lang="en-US" dirty="0" err="1" smtClean="0"/>
              <a:t>đàn</a:t>
            </a:r>
            <a:r>
              <a:rPr lang="en-US" dirty="0" smtClean="0"/>
              <a:t> </a:t>
            </a:r>
            <a:r>
              <a:rPr lang="en-US" dirty="0" err="1" smtClean="0"/>
              <a:t>ghi</a:t>
            </a:r>
            <a:r>
              <a:rPr lang="en-US" dirty="0" smtClean="0"/>
              <a:t> 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910819" y="2000178"/>
            <a:ext cx="5831131" cy="4470960"/>
          </a:xfrm>
        </p:spPr>
      </p:pic>
    </p:spTree>
    <p:extLst>
      <p:ext uri="{BB962C8B-B14F-4D97-AF65-F5344CB8AC3E}">
        <p14:creationId xmlns:p14="http://schemas.microsoft.com/office/powerpoint/2010/main" xmlns="" val="10943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my parents : </a:t>
            </a:r>
            <a:r>
              <a:rPr lang="en-US" dirty="0" err="1" smtClean="0"/>
              <a:t>Giúp</a:t>
            </a:r>
            <a:r>
              <a:rPr lang="en-US" dirty="0" smtClean="0"/>
              <a:t> </a:t>
            </a:r>
            <a:r>
              <a:rPr lang="en-US" dirty="0" err="1" smtClean="0"/>
              <a:t>đỡ</a:t>
            </a:r>
            <a:r>
              <a:rPr lang="en-US" dirty="0" smtClean="0"/>
              <a:t> </a:t>
            </a:r>
            <a:r>
              <a:rPr lang="en-US" dirty="0" err="1" smtClean="0"/>
              <a:t>bố</a:t>
            </a:r>
            <a:r>
              <a:rPr lang="en-US" dirty="0" smtClean="0"/>
              <a:t> </a:t>
            </a:r>
            <a:r>
              <a:rPr lang="en-US" dirty="0" err="1" smtClean="0"/>
              <a:t>mẹ</a:t>
            </a:r>
            <a:r>
              <a:rPr lang="en-US" dirty="0" smtClean="0"/>
              <a:t> </a:t>
            </a:r>
            <a:r>
              <a:rPr lang="en-US" dirty="0" err="1" smtClean="0"/>
              <a:t>của</a:t>
            </a:r>
            <a:r>
              <a:rPr lang="en-US" dirty="0" smtClean="0"/>
              <a:t> </a:t>
            </a:r>
            <a:r>
              <a:rPr lang="en-US" dirty="0" err="1" smtClean="0"/>
              <a:t>tôi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38200" y="1690688"/>
            <a:ext cx="10036126" cy="4909624"/>
          </a:xfrm>
        </p:spPr>
      </p:pic>
    </p:spTree>
    <p:extLst>
      <p:ext uri="{BB962C8B-B14F-4D97-AF65-F5344CB8AC3E}">
        <p14:creationId xmlns:p14="http://schemas.microsoft.com/office/powerpoint/2010/main" xmlns="" val="6155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1533" y="-114302"/>
            <a:ext cx="13328715" cy="7143751"/>
          </a:xfrm>
          <a:prstGeom prst="rect">
            <a:avLst/>
          </a:prstGeom>
        </p:spPr>
      </p:pic>
      <p:sp>
        <p:nvSpPr>
          <p:cNvPr id="2" name="Title 1"/>
          <p:cNvSpPr>
            <a:spLocks noGrp="1"/>
          </p:cNvSpPr>
          <p:nvPr>
            <p:ph type="title"/>
          </p:nvPr>
        </p:nvSpPr>
        <p:spPr>
          <a:xfrm>
            <a:off x="838200" y="365126"/>
            <a:ext cx="10515600" cy="1729462"/>
          </a:xfrm>
        </p:spPr>
        <p:txBody>
          <a:bodyPr>
            <a:normAutofit fontScale="90000"/>
          </a:bodyPr>
          <a:lstStyle/>
          <a:p>
            <a:pPr lvl="0">
              <a:lnSpc>
                <a:spcPct val="100000"/>
              </a:lnSpc>
              <a:spcBef>
                <a:spcPts val="0"/>
              </a:spcBef>
            </a:pPr>
            <a:r>
              <a:rPr lang="en-US" sz="3500" b="1" dirty="0">
                <a:solidFill>
                  <a:schemeClr val="accent4"/>
                </a:solidFill>
                <a:latin typeface="Times New Roman" panose="02020603050405020304" pitchFamily="18" charset="0"/>
                <a:ea typeface="+mn-ea"/>
                <a:cs typeface="Times New Roman" panose="02020603050405020304" pitchFamily="18" charset="0"/>
              </a:rPr>
              <a:t>Tuesday, September </a:t>
            </a:r>
            <a:r>
              <a:rPr lang="en-US" sz="3500" b="1" dirty="0" smtClean="0">
                <a:solidFill>
                  <a:schemeClr val="accent4"/>
                </a:solidFill>
                <a:latin typeface="Times New Roman" panose="02020603050405020304" pitchFamily="18" charset="0"/>
                <a:ea typeface="+mn-ea"/>
                <a:cs typeface="Times New Roman" panose="02020603050405020304" pitchFamily="18" charset="0"/>
              </a:rPr>
              <a:t>21</a:t>
            </a:r>
            <a:r>
              <a:rPr lang="en-US" sz="3500" b="1" baseline="30000" dirty="0" smtClean="0">
                <a:solidFill>
                  <a:schemeClr val="accent4"/>
                </a:solidFill>
                <a:latin typeface="Times New Roman" panose="02020603050405020304" pitchFamily="18" charset="0"/>
                <a:ea typeface="+mn-ea"/>
                <a:cs typeface="Times New Roman" panose="02020603050405020304" pitchFamily="18" charset="0"/>
              </a:rPr>
              <a:t>st</a:t>
            </a:r>
            <a:r>
              <a:rPr lang="en-US" sz="3500" b="1" dirty="0" smtClean="0">
                <a:solidFill>
                  <a:schemeClr val="accent4"/>
                </a:solidFill>
                <a:latin typeface="Times New Roman" panose="02020603050405020304" pitchFamily="18" charset="0"/>
                <a:ea typeface="+mn-ea"/>
                <a:cs typeface="Times New Roman" panose="02020603050405020304" pitchFamily="18" charset="0"/>
              </a:rPr>
              <a:t> </a:t>
            </a:r>
            <a:r>
              <a:rPr lang="en-US" sz="3500" b="1" dirty="0">
                <a:solidFill>
                  <a:schemeClr val="accent4"/>
                </a:solidFill>
                <a:latin typeface="Times New Roman" panose="02020603050405020304" pitchFamily="18" charset="0"/>
                <a:ea typeface="+mn-ea"/>
                <a:cs typeface="Times New Roman" panose="02020603050405020304" pitchFamily="18" charset="0"/>
              </a:rPr>
              <a:t>2021</a:t>
            </a:r>
            <a:br>
              <a:rPr lang="en-US" sz="3500" b="1" dirty="0">
                <a:solidFill>
                  <a:schemeClr val="accent4"/>
                </a:solidFill>
                <a:latin typeface="Times New Roman" panose="02020603050405020304" pitchFamily="18" charset="0"/>
                <a:ea typeface="+mn-ea"/>
                <a:cs typeface="Times New Roman" panose="02020603050405020304" pitchFamily="18" charset="0"/>
              </a:rPr>
            </a:br>
            <a:r>
              <a:rPr lang="en-US" sz="3000" b="1" dirty="0">
                <a:solidFill>
                  <a:schemeClr val="accent4"/>
                </a:solidFill>
                <a:latin typeface="Times New Roman" panose="02020603050405020304" pitchFamily="18" charset="0"/>
                <a:ea typeface="+mn-ea"/>
                <a:cs typeface="Times New Roman" panose="02020603050405020304" pitchFamily="18" charset="0"/>
              </a:rPr>
              <a:t>Unit </a:t>
            </a:r>
            <a:r>
              <a:rPr lang="en-US" sz="3000" b="1" dirty="0" smtClean="0">
                <a:solidFill>
                  <a:schemeClr val="accent4"/>
                </a:solidFill>
                <a:latin typeface="Times New Roman" panose="02020603050405020304" pitchFamily="18" charset="0"/>
                <a:ea typeface="+mn-ea"/>
                <a:cs typeface="Times New Roman" panose="02020603050405020304" pitchFamily="18" charset="0"/>
              </a:rPr>
              <a:t>3: What day is it today?</a:t>
            </a:r>
            <a:r>
              <a:rPr lang="en-US" sz="3000" b="1" dirty="0">
                <a:solidFill>
                  <a:schemeClr val="accent4"/>
                </a:solidFill>
                <a:latin typeface="Times New Roman" panose="02020603050405020304" pitchFamily="18" charset="0"/>
                <a:ea typeface="+mn-ea"/>
                <a:cs typeface="Times New Roman" panose="02020603050405020304" pitchFamily="18" charset="0"/>
              </a:rPr>
              <a:t/>
            </a:r>
            <a:br>
              <a:rPr lang="en-US" sz="3000" b="1" dirty="0">
                <a:solidFill>
                  <a:schemeClr val="accent4"/>
                </a:solidFill>
                <a:latin typeface="Times New Roman" panose="02020603050405020304" pitchFamily="18" charset="0"/>
                <a:ea typeface="+mn-ea"/>
                <a:cs typeface="Times New Roman" panose="02020603050405020304" pitchFamily="18" charset="0"/>
              </a:rPr>
            </a:br>
            <a:r>
              <a:rPr lang="en-US" sz="3500" b="1" dirty="0">
                <a:solidFill>
                  <a:schemeClr val="accent4"/>
                </a:solidFill>
                <a:latin typeface="Times New Roman" panose="02020603050405020304" pitchFamily="18" charset="0"/>
                <a:ea typeface="+mn-ea"/>
                <a:cs typeface="Times New Roman" panose="02020603050405020304" pitchFamily="18" charset="0"/>
              </a:rPr>
              <a:t>Lesson 1 </a:t>
            </a:r>
            <a:r>
              <a:rPr lang="en-US" sz="3500" b="1" dirty="0">
                <a:solidFill>
                  <a:prstClr val="black"/>
                </a:solidFill>
                <a:latin typeface="Times New Roman" panose="02020603050405020304" pitchFamily="18" charset="0"/>
                <a:ea typeface="+mn-ea"/>
                <a:cs typeface="Times New Roman" panose="02020603050405020304" pitchFamily="18" charset="0"/>
              </a:rPr>
              <a:t/>
            </a:r>
            <a:br>
              <a:rPr lang="en-US" sz="3500" b="1" dirty="0">
                <a:solidFill>
                  <a:prstClr val="black"/>
                </a:solidFill>
                <a:latin typeface="Times New Roman" panose="02020603050405020304" pitchFamily="18" charset="0"/>
                <a:ea typeface="+mn-ea"/>
                <a:cs typeface="Times New Roman" panose="02020603050405020304" pitchFamily="18" charset="0"/>
              </a:rPr>
            </a:br>
            <a:endParaRPr lang="en-US" dirty="0"/>
          </a:p>
        </p:txBody>
      </p:sp>
      <p:sp>
        <p:nvSpPr>
          <p:cNvPr id="3" name="Content Placeholder 2"/>
          <p:cNvSpPr>
            <a:spLocks noGrp="1"/>
          </p:cNvSpPr>
          <p:nvPr>
            <p:ph idx="1"/>
          </p:nvPr>
        </p:nvSpPr>
        <p:spPr>
          <a:xfrm>
            <a:off x="1857375" y="1229857"/>
            <a:ext cx="13144498" cy="5428118"/>
          </a:xfrm>
        </p:spPr>
        <p:txBody>
          <a:bodyPr>
            <a:normAutofit fontScale="77500" lnSpcReduction="20000"/>
          </a:bodyPr>
          <a:lstStyle/>
          <a:p>
            <a:pPr marL="571500" indent="-571500">
              <a:buAutoNum type="romanUcPeriod"/>
            </a:pPr>
            <a:endParaRPr lang="en-US" dirty="0" smtClean="0">
              <a:solidFill>
                <a:schemeClr val="accent4"/>
              </a:solidFill>
            </a:endParaRPr>
          </a:p>
          <a:p>
            <a:pPr marL="571500" indent="-571500">
              <a:buAutoNum type="romanUcPeriod"/>
            </a:pPr>
            <a:endParaRPr lang="en-US" dirty="0">
              <a:solidFill>
                <a:schemeClr val="accent4"/>
              </a:solidFill>
            </a:endParaRPr>
          </a:p>
          <a:p>
            <a:pPr marL="0" indent="0">
              <a:buNone/>
            </a:pPr>
            <a:r>
              <a:rPr lang="en-US" sz="4000" b="1" dirty="0" err="1" smtClean="0">
                <a:solidFill>
                  <a:schemeClr val="accent1"/>
                </a:solidFill>
              </a:rPr>
              <a:t>I.New</a:t>
            </a:r>
            <a:r>
              <a:rPr lang="en-US" sz="4000" b="1" dirty="0" smtClean="0">
                <a:solidFill>
                  <a:schemeClr val="accent1"/>
                </a:solidFill>
              </a:rPr>
              <a:t> words:</a:t>
            </a:r>
            <a:endParaRPr lang="en-US" sz="4000" b="1" dirty="0" smtClean="0">
              <a:solidFill>
                <a:schemeClr val="accent4"/>
              </a:solidFill>
            </a:endParaRPr>
          </a:p>
          <a:p>
            <a:pPr marL="0" indent="0">
              <a:buNone/>
            </a:pPr>
            <a:r>
              <a:rPr lang="en-US" sz="2900" i="1" dirty="0" smtClean="0">
                <a:solidFill>
                  <a:schemeClr val="accent4"/>
                </a:solidFill>
              </a:rPr>
              <a:t>Monday: </a:t>
            </a:r>
            <a:r>
              <a:rPr lang="en-US" sz="2900" i="1" dirty="0" err="1" smtClean="0">
                <a:solidFill>
                  <a:schemeClr val="accent4"/>
                </a:solidFill>
              </a:rPr>
              <a:t>Thứ</a:t>
            </a:r>
            <a:r>
              <a:rPr lang="en-US" sz="2900" i="1" dirty="0" smtClean="0">
                <a:solidFill>
                  <a:schemeClr val="accent4"/>
                </a:solidFill>
              </a:rPr>
              <a:t> 2</a:t>
            </a:r>
          </a:p>
          <a:p>
            <a:pPr marL="0" indent="0">
              <a:buNone/>
            </a:pPr>
            <a:r>
              <a:rPr lang="en-US" sz="2900" i="1" dirty="0" smtClean="0">
                <a:solidFill>
                  <a:schemeClr val="accent4"/>
                </a:solidFill>
              </a:rPr>
              <a:t>Tuesday : </a:t>
            </a:r>
            <a:r>
              <a:rPr lang="en-US" sz="2900" i="1" dirty="0" err="1" smtClean="0">
                <a:solidFill>
                  <a:schemeClr val="accent4"/>
                </a:solidFill>
              </a:rPr>
              <a:t>Thứ</a:t>
            </a:r>
            <a:r>
              <a:rPr lang="en-US" sz="2900" i="1" dirty="0" smtClean="0">
                <a:solidFill>
                  <a:schemeClr val="accent4"/>
                </a:solidFill>
              </a:rPr>
              <a:t> 3</a:t>
            </a:r>
          </a:p>
          <a:p>
            <a:pPr marL="0" indent="0">
              <a:buNone/>
            </a:pPr>
            <a:r>
              <a:rPr lang="en-US" sz="2900" i="1" dirty="0" smtClean="0">
                <a:solidFill>
                  <a:schemeClr val="accent4"/>
                </a:solidFill>
              </a:rPr>
              <a:t>Wednesday </a:t>
            </a:r>
            <a:r>
              <a:rPr lang="en-US" sz="2900" i="1" dirty="0" err="1" smtClean="0">
                <a:solidFill>
                  <a:schemeClr val="accent4"/>
                </a:solidFill>
              </a:rPr>
              <a:t>Thứ</a:t>
            </a:r>
            <a:r>
              <a:rPr lang="en-US" sz="2900" i="1" dirty="0" smtClean="0">
                <a:solidFill>
                  <a:schemeClr val="accent4"/>
                </a:solidFill>
              </a:rPr>
              <a:t> 4</a:t>
            </a:r>
          </a:p>
          <a:p>
            <a:pPr marL="0" indent="0">
              <a:buNone/>
            </a:pPr>
            <a:r>
              <a:rPr lang="en-US" sz="2900" i="1" dirty="0" smtClean="0">
                <a:solidFill>
                  <a:schemeClr val="accent4"/>
                </a:solidFill>
              </a:rPr>
              <a:t>Thursday : </a:t>
            </a:r>
            <a:r>
              <a:rPr lang="en-US" sz="2900" i="1" dirty="0" err="1" smtClean="0">
                <a:solidFill>
                  <a:schemeClr val="accent4"/>
                </a:solidFill>
              </a:rPr>
              <a:t>Thứ</a:t>
            </a:r>
            <a:r>
              <a:rPr lang="en-US" sz="2900" i="1" dirty="0" smtClean="0">
                <a:solidFill>
                  <a:schemeClr val="accent4"/>
                </a:solidFill>
              </a:rPr>
              <a:t> 5</a:t>
            </a:r>
          </a:p>
          <a:p>
            <a:pPr marL="0" indent="0">
              <a:buNone/>
            </a:pPr>
            <a:r>
              <a:rPr lang="en-US" sz="2900" i="1" dirty="0" smtClean="0">
                <a:solidFill>
                  <a:schemeClr val="accent4"/>
                </a:solidFill>
              </a:rPr>
              <a:t>Friday : </a:t>
            </a:r>
            <a:r>
              <a:rPr lang="en-US" sz="2900" i="1" dirty="0" err="1" smtClean="0">
                <a:solidFill>
                  <a:schemeClr val="accent4"/>
                </a:solidFill>
              </a:rPr>
              <a:t>Thứ</a:t>
            </a:r>
            <a:r>
              <a:rPr lang="en-US" sz="2900" i="1" dirty="0" smtClean="0">
                <a:solidFill>
                  <a:schemeClr val="accent4"/>
                </a:solidFill>
              </a:rPr>
              <a:t> 6</a:t>
            </a:r>
          </a:p>
          <a:p>
            <a:pPr marL="0" indent="0">
              <a:buNone/>
            </a:pPr>
            <a:r>
              <a:rPr lang="en-US" sz="2900" i="1" dirty="0" smtClean="0">
                <a:solidFill>
                  <a:schemeClr val="accent4"/>
                </a:solidFill>
              </a:rPr>
              <a:t>Saturday : </a:t>
            </a:r>
            <a:r>
              <a:rPr lang="en-US" sz="2900" i="1" dirty="0" err="1" smtClean="0">
                <a:solidFill>
                  <a:schemeClr val="accent4"/>
                </a:solidFill>
              </a:rPr>
              <a:t>Thứ</a:t>
            </a:r>
            <a:r>
              <a:rPr lang="en-US" sz="2900" i="1" dirty="0" smtClean="0">
                <a:solidFill>
                  <a:schemeClr val="accent4"/>
                </a:solidFill>
              </a:rPr>
              <a:t> 7</a:t>
            </a:r>
          </a:p>
          <a:p>
            <a:pPr marL="0" indent="0">
              <a:buNone/>
            </a:pPr>
            <a:r>
              <a:rPr lang="en-US" sz="2900" i="1" dirty="0" smtClean="0">
                <a:solidFill>
                  <a:schemeClr val="accent4"/>
                </a:solidFill>
              </a:rPr>
              <a:t>Sunday : </a:t>
            </a:r>
            <a:r>
              <a:rPr lang="en-US" sz="2900" i="1" dirty="0" err="1" smtClean="0">
                <a:solidFill>
                  <a:schemeClr val="accent4"/>
                </a:solidFill>
              </a:rPr>
              <a:t>Chủ</a:t>
            </a:r>
            <a:r>
              <a:rPr lang="en-US" sz="2900" i="1" dirty="0" smtClean="0">
                <a:solidFill>
                  <a:schemeClr val="accent4"/>
                </a:solidFill>
              </a:rPr>
              <a:t> </a:t>
            </a:r>
            <a:r>
              <a:rPr lang="en-US" sz="2900" i="1" dirty="0" err="1" smtClean="0">
                <a:solidFill>
                  <a:schemeClr val="accent4"/>
                </a:solidFill>
              </a:rPr>
              <a:t>nhật</a:t>
            </a:r>
            <a:endParaRPr lang="en-US" sz="2900" i="1" dirty="0" smtClean="0">
              <a:solidFill>
                <a:schemeClr val="accent4"/>
              </a:solidFill>
            </a:endParaRPr>
          </a:p>
          <a:p>
            <a:pPr marL="0" indent="0">
              <a:buNone/>
            </a:pPr>
            <a:endParaRPr lang="en-US" i="1" dirty="0" smtClean="0">
              <a:solidFill>
                <a:schemeClr val="accent4"/>
              </a:solidFill>
            </a:endParaRPr>
          </a:p>
          <a:p>
            <a:pPr marL="0" indent="0">
              <a:buNone/>
            </a:pPr>
            <a:r>
              <a:rPr lang="en-US" sz="4000" b="1" dirty="0" smtClean="0">
                <a:solidFill>
                  <a:schemeClr val="accent1"/>
                </a:solidFill>
              </a:rPr>
              <a:t>II. Structures:</a:t>
            </a:r>
          </a:p>
          <a:p>
            <a:pPr marL="0" indent="0">
              <a:buNone/>
            </a:pPr>
            <a:r>
              <a:rPr lang="en-US" sz="2900" dirty="0" smtClean="0">
                <a:solidFill>
                  <a:schemeClr val="accent4"/>
                </a:solidFill>
              </a:rPr>
              <a:t>What day is it today ?</a:t>
            </a:r>
          </a:p>
          <a:p>
            <a:pPr marL="0" indent="0">
              <a:buNone/>
            </a:pPr>
            <a:r>
              <a:rPr lang="en-US" sz="2900" dirty="0" smtClean="0">
                <a:solidFill>
                  <a:schemeClr val="accent4"/>
                </a:solidFill>
              </a:rPr>
              <a:t>It’s = It is….+ (</a:t>
            </a:r>
            <a:r>
              <a:rPr lang="en-US" sz="2900" dirty="0" err="1" smtClean="0">
                <a:solidFill>
                  <a:schemeClr val="accent4"/>
                </a:solidFill>
              </a:rPr>
              <a:t>Danh</a:t>
            </a:r>
            <a:r>
              <a:rPr lang="en-US" sz="2900" dirty="0" smtClean="0">
                <a:solidFill>
                  <a:schemeClr val="accent4"/>
                </a:solidFill>
              </a:rPr>
              <a:t> </a:t>
            </a:r>
            <a:r>
              <a:rPr lang="en-US" sz="2900" dirty="0" err="1" smtClean="0">
                <a:solidFill>
                  <a:schemeClr val="accent4"/>
                </a:solidFill>
              </a:rPr>
              <a:t>từ</a:t>
            </a:r>
            <a:r>
              <a:rPr lang="en-US" sz="2900" dirty="0" smtClean="0">
                <a:solidFill>
                  <a:schemeClr val="accent4"/>
                </a:solidFill>
              </a:rPr>
              <a:t> </a:t>
            </a:r>
            <a:r>
              <a:rPr lang="en-US" sz="2900" dirty="0" err="1" smtClean="0">
                <a:solidFill>
                  <a:schemeClr val="accent4"/>
                </a:solidFill>
              </a:rPr>
              <a:t>ngày</a:t>
            </a:r>
            <a:r>
              <a:rPr lang="en-US" sz="2900" dirty="0" smtClean="0"/>
              <a:t>)</a:t>
            </a:r>
          </a:p>
          <a:p>
            <a:pPr marL="571500" indent="-571500">
              <a:buAutoNum type="romanUcPeriod"/>
            </a:pPr>
            <a:endParaRPr lang="en-US" dirty="0"/>
          </a:p>
        </p:txBody>
      </p:sp>
    </p:spTree>
    <p:extLst>
      <p:ext uri="{BB962C8B-B14F-4D97-AF65-F5344CB8AC3E}">
        <p14:creationId xmlns:p14="http://schemas.microsoft.com/office/powerpoint/2010/main" xmlns="" val="3498329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118145" cy="6697468"/>
          </a:xfrm>
        </p:spPr>
      </p:pic>
      <p:pic>
        <p:nvPicPr>
          <p:cNvPr id="7" name="Recorded Sound">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40589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026" fill="hold"/>
                                        <p:tgtEl>
                                          <p:spTgt spid="7"/>
                                        </p:tgtEl>
                                      </p:cBhvr>
                                    </p:cmd>
                                  </p:childTnLst>
                                </p:cTn>
                              </p:par>
                            </p:childTnLst>
                          </p:cTn>
                        </p:par>
                      </p:childTnLst>
                    </p:cTn>
                  </p:par>
                </p:childTnLst>
              </p:cTn>
              <p:nextCondLst>
                <p:cond evt="onClick" delay="0">
                  <p:tgtEl>
                    <p:spTgt spid="7"/>
                  </p:tgtEl>
                </p:cond>
              </p:nextCondLst>
            </p:seq>
            <p:video>
              <p:cMediaNode vol="100000">
                <p:cTn id="15" fill="hold" display="0">
                  <p:stCondLst>
                    <p:cond delay="indefinite"/>
                  </p:stCondLst>
                  <p:endCondLst>
                    <p:cond evt="onStopAudio" delay="0">
                      <p:tgtEl>
                        <p:sldTgt/>
                      </p:tgtEl>
                    </p:cond>
                  </p:end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228600" y="0"/>
            <a:ext cx="9090661" cy="1218377"/>
          </a:xfrm>
          <a:prstGeom prst="wedgeRoundRectCallout">
            <a:avLst>
              <a:gd name="adj1" fmla="val -28484"/>
              <a:gd name="adj2" fmla="val 81255"/>
              <a:gd name="adj3" fmla="val 16667"/>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kern="0" dirty="0" smtClean="0">
                <a:solidFill>
                  <a:prstClr val="black"/>
                </a:solidFill>
              </a:rPr>
              <a:t>2. Point and say</a:t>
            </a:r>
          </a:p>
          <a:p>
            <a:pPr>
              <a:defRPr/>
            </a:pPr>
            <a:r>
              <a:rPr lang="en-US" sz="4000" b="1" kern="0" dirty="0" smtClean="0">
                <a:solidFill>
                  <a:prstClr val="black"/>
                </a:solidFill>
              </a:rPr>
              <a:t>What do you do on_________ ?</a:t>
            </a:r>
            <a:endParaRPr lang="en-US" sz="4000" b="1" kern="0" dirty="0">
              <a:solidFill>
                <a:prstClr val="black"/>
              </a:solidFill>
            </a:endParaRPr>
          </a:p>
        </p:txBody>
      </p:sp>
      <p:sp>
        <p:nvSpPr>
          <p:cNvPr id="11" name="Rounded Rectangular Callout 10"/>
          <p:cNvSpPr/>
          <p:nvPr/>
        </p:nvSpPr>
        <p:spPr>
          <a:xfrm>
            <a:off x="2627630" y="5028312"/>
            <a:ext cx="4297681" cy="1203088"/>
          </a:xfrm>
          <a:prstGeom prst="wedgeRoundRectCallout">
            <a:avLst>
              <a:gd name="adj1" fmla="val 86873"/>
              <a:gd name="adj2" fmla="val -101949"/>
              <a:gd name="adj3" fmla="val 16667"/>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267" b="1" kern="0" dirty="0" smtClean="0">
                <a:solidFill>
                  <a:prstClr val="black"/>
                </a:solidFill>
              </a:rPr>
              <a:t>I__________.</a:t>
            </a:r>
            <a:endParaRPr lang="en-US" sz="4267" b="1" kern="0" dirty="0">
              <a:solidFill>
                <a:prstClr val="black"/>
              </a:solidFill>
            </a:endParaRPr>
          </a:p>
          <a:p>
            <a:pPr>
              <a:defRPr/>
            </a:pPr>
            <a:r>
              <a:rPr lang="en-US" sz="4267" b="1" kern="0" dirty="0" smtClean="0">
                <a:solidFill>
                  <a:prstClr val="black"/>
                </a:solidFill>
              </a:rPr>
              <a:t> ____</a:t>
            </a:r>
            <a:endParaRPr lang="en-US" sz="4267" b="1" kern="0" dirty="0">
              <a:solidFill>
                <a:prstClr val="black"/>
              </a:solidFill>
            </a:endParaRPr>
          </a:p>
        </p:txBody>
      </p:sp>
      <p:sp>
        <p:nvSpPr>
          <p:cNvPr id="8" name="TextBox 7"/>
          <p:cNvSpPr txBox="1">
            <a:spLocks noChangeArrowheads="1"/>
          </p:cNvSpPr>
          <p:nvPr/>
        </p:nvSpPr>
        <p:spPr bwMode="auto">
          <a:xfrm>
            <a:off x="2809242" y="4927036"/>
            <a:ext cx="8232138" cy="1405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4267" b="1" kern="0" dirty="0" smtClean="0">
                <a:solidFill>
                  <a:srgbClr val="FF0000"/>
                </a:solidFill>
                <a:latin typeface="Calibri"/>
              </a:rPr>
              <a:t>  Go to school </a:t>
            </a:r>
          </a:p>
          <a:p>
            <a:pPr>
              <a:spcBef>
                <a:spcPct val="0"/>
              </a:spcBef>
              <a:buNone/>
              <a:defRPr/>
            </a:pPr>
            <a:r>
              <a:rPr lang="en-US" altLang="en-US" sz="4267" b="1" kern="0" dirty="0" smtClean="0">
                <a:solidFill>
                  <a:srgbClr val="FF0000"/>
                </a:solidFill>
                <a:latin typeface="Calibri"/>
              </a:rPr>
              <a:t>in the morning</a:t>
            </a:r>
            <a:endParaRPr lang="en-US" altLang="en-US" sz="4267" b="1" kern="0" dirty="0">
              <a:solidFill>
                <a:srgbClr val="FF0000"/>
              </a:solidFill>
              <a:latin typeface="Calibri"/>
            </a:endParaRPr>
          </a:p>
        </p:txBody>
      </p:sp>
      <p:sp>
        <p:nvSpPr>
          <p:cNvPr id="12" name="TextBox 11"/>
          <p:cNvSpPr txBox="1">
            <a:spLocks noChangeArrowheads="1"/>
          </p:cNvSpPr>
          <p:nvPr/>
        </p:nvSpPr>
        <p:spPr bwMode="auto">
          <a:xfrm>
            <a:off x="4669792" y="544287"/>
            <a:ext cx="2311399"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4267" b="1" kern="0" dirty="0" smtClean="0">
                <a:solidFill>
                  <a:srgbClr val="FF0000"/>
                </a:solidFill>
                <a:latin typeface="Calibri"/>
              </a:rPr>
              <a:t>Monday</a:t>
            </a:r>
            <a:endParaRPr lang="en-US" altLang="en-US" sz="4267" b="1" kern="0" dirty="0">
              <a:solidFill>
                <a:srgbClr val="FF0000"/>
              </a:solidFill>
              <a:latin typeface="Calibri"/>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xmlns="" val="0"/>
              </a:ext>
            </a:extLst>
          </a:blip>
          <a:srcRect l="7474" t="15626" r="80095" b="54477"/>
          <a:stretch/>
        </p:blipFill>
        <p:spPr>
          <a:xfrm>
            <a:off x="-482598" y="1449182"/>
            <a:ext cx="3291840" cy="1765305"/>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xmlns="" val="0"/>
              </a:ext>
            </a:extLst>
          </a:blip>
          <a:srcRect l="79314" b="46583"/>
          <a:stretch/>
        </p:blipFill>
        <p:spPr>
          <a:xfrm>
            <a:off x="8128000" y="1318450"/>
            <a:ext cx="5234940" cy="2682049"/>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xmlns="" val="0"/>
              </a:ext>
            </a:extLst>
          </a:blip>
          <a:srcRect l="3347" t="47428" r="7094" b="13514"/>
          <a:stretch/>
        </p:blipFill>
        <p:spPr>
          <a:xfrm>
            <a:off x="0" y="3188110"/>
            <a:ext cx="7051040" cy="1664028"/>
          </a:xfrm>
          <a:prstGeom prst="rect">
            <a:avLst/>
          </a:prstGeom>
        </p:spPr>
      </p:pic>
      <p:pic>
        <p:nvPicPr>
          <p:cNvPr id="3" name="3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0135870" y="5325056"/>
            <a:ext cx="609600" cy="609600"/>
          </a:xfrm>
          <a:prstGeom prst="rect">
            <a:avLst/>
          </a:prstGeom>
        </p:spPr>
      </p:pic>
    </p:spTree>
    <p:extLst>
      <p:ext uri="{BB962C8B-B14F-4D97-AF65-F5344CB8AC3E}">
        <p14:creationId xmlns:p14="http://schemas.microsoft.com/office/powerpoint/2010/main" xmlns="" val="340983060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233"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103635" y="-636834"/>
            <a:ext cx="15141000" cy="8622594"/>
          </a:xfrm>
        </p:spPr>
      </p:pic>
      <p:sp>
        <p:nvSpPr>
          <p:cNvPr id="2" name="Title 1"/>
          <p:cNvSpPr>
            <a:spLocks noGrp="1"/>
          </p:cNvSpPr>
          <p:nvPr>
            <p:ph type="title"/>
          </p:nvPr>
        </p:nvSpPr>
        <p:spPr>
          <a:xfrm>
            <a:off x="838200" y="365125"/>
            <a:ext cx="10515600" cy="4901819"/>
          </a:xfrm>
        </p:spPr>
        <p:txBody>
          <a:bodyPr>
            <a:normAutofit fontScale="90000"/>
          </a:bodyPr>
          <a:lstStyle/>
          <a:p>
            <a:r>
              <a:rPr lang="en-US" sz="4900" b="1" u="sng" dirty="0" smtClean="0">
                <a:solidFill>
                  <a:schemeClr val="accent1"/>
                </a:solidFill>
              </a:rPr>
              <a:t>II. Structures:</a:t>
            </a:r>
            <a:r>
              <a:rPr lang="en-US" u="sng" dirty="0" smtClean="0">
                <a:solidFill>
                  <a:schemeClr val="accent2">
                    <a:lumMod val="60000"/>
                    <a:lumOff val="40000"/>
                  </a:schemeClr>
                </a:solidFill>
              </a:rPr>
              <a:t/>
            </a:r>
            <a:br>
              <a:rPr lang="en-US" u="sng" dirty="0" smtClean="0">
                <a:solidFill>
                  <a:schemeClr val="accent2">
                    <a:lumMod val="60000"/>
                    <a:lumOff val="40000"/>
                  </a:schemeClr>
                </a:solidFill>
              </a:rPr>
            </a:br>
            <a:r>
              <a:rPr lang="en-US" sz="3100" b="1" i="1" u="sng" dirty="0" smtClean="0">
                <a:solidFill>
                  <a:schemeClr val="accent2">
                    <a:lumMod val="60000"/>
                    <a:lumOff val="40000"/>
                  </a:schemeClr>
                </a:solidFill>
              </a:rPr>
              <a:t>Question : </a:t>
            </a:r>
            <a:r>
              <a:rPr lang="en-US" dirty="0" smtClean="0">
                <a:solidFill>
                  <a:schemeClr val="accent2">
                    <a:lumMod val="60000"/>
                    <a:lumOff val="40000"/>
                  </a:schemeClr>
                </a:solidFill>
              </a:rPr>
              <a:t/>
            </a:r>
            <a:br>
              <a:rPr lang="en-US" dirty="0" smtClean="0">
                <a:solidFill>
                  <a:schemeClr val="accent2">
                    <a:lumMod val="60000"/>
                    <a:lumOff val="40000"/>
                  </a:schemeClr>
                </a:solidFill>
              </a:rPr>
            </a:br>
            <a:r>
              <a:rPr lang="en-US" b="1" dirty="0" smtClean="0">
                <a:solidFill>
                  <a:schemeClr val="accent1"/>
                </a:solidFill>
                <a:latin typeface="Times New Roman" panose="02020603050405020304" pitchFamily="18" charset="0"/>
                <a:cs typeface="Times New Roman" panose="02020603050405020304" pitchFamily="18" charset="0"/>
              </a:rPr>
              <a:t>What do you do </a:t>
            </a:r>
            <a:r>
              <a:rPr lang="en-US" dirty="0" smtClean="0">
                <a:solidFill>
                  <a:schemeClr val="accent2">
                    <a:lumMod val="60000"/>
                    <a:lumOff val="40000"/>
                  </a:schemeClr>
                </a:solidFill>
              </a:rPr>
              <a:t>+on …( Day) ?</a:t>
            </a:r>
            <a:br>
              <a:rPr lang="en-US" dirty="0" smtClean="0">
                <a:solidFill>
                  <a:schemeClr val="accent2">
                    <a:lumMod val="60000"/>
                    <a:lumOff val="40000"/>
                  </a:schemeClr>
                </a:solidFill>
              </a:rPr>
            </a:br>
            <a:r>
              <a:rPr lang="en-US" dirty="0">
                <a:solidFill>
                  <a:schemeClr val="accent2">
                    <a:lumMod val="60000"/>
                    <a:lumOff val="40000"/>
                  </a:schemeClr>
                </a:solidFill>
              </a:rPr>
              <a:t> </a:t>
            </a:r>
            <a:r>
              <a:rPr lang="en-US" dirty="0" smtClean="0">
                <a:solidFill>
                  <a:schemeClr val="accent2">
                    <a:lumMod val="60000"/>
                    <a:lumOff val="40000"/>
                  </a:schemeClr>
                </a:solidFill>
              </a:rPr>
              <a:t>                               + In …( Month ,Year..) ?     </a:t>
            </a:r>
            <a:br>
              <a:rPr lang="en-US" dirty="0" smtClean="0">
                <a:solidFill>
                  <a:schemeClr val="accent2">
                    <a:lumMod val="60000"/>
                    <a:lumOff val="40000"/>
                  </a:schemeClr>
                </a:solidFill>
              </a:rPr>
            </a:br>
            <a:r>
              <a:rPr lang="en-US" dirty="0" smtClean="0">
                <a:solidFill>
                  <a:schemeClr val="accent2">
                    <a:lumMod val="60000"/>
                    <a:lumOff val="40000"/>
                  </a:schemeClr>
                </a:solidFill>
              </a:rPr>
              <a:t> </a:t>
            </a:r>
            <a:r>
              <a:rPr lang="en-US" dirty="0" err="1" smtClean="0">
                <a:solidFill>
                  <a:schemeClr val="accent2">
                    <a:lumMod val="60000"/>
                    <a:lumOff val="40000"/>
                  </a:schemeClr>
                </a:solidFill>
              </a:rPr>
              <a:t>Bạn</a:t>
            </a:r>
            <a:r>
              <a:rPr lang="en-US" dirty="0" smtClean="0">
                <a:solidFill>
                  <a:schemeClr val="accent2">
                    <a:lumMod val="60000"/>
                    <a:lumOff val="40000"/>
                  </a:schemeClr>
                </a:solidFill>
              </a:rPr>
              <a:t> </a:t>
            </a:r>
            <a:r>
              <a:rPr lang="en-US" dirty="0" err="1" smtClean="0">
                <a:solidFill>
                  <a:schemeClr val="accent2">
                    <a:lumMod val="60000"/>
                    <a:lumOff val="40000"/>
                  </a:schemeClr>
                </a:solidFill>
              </a:rPr>
              <a:t>làm</a:t>
            </a:r>
            <a:r>
              <a:rPr lang="en-US" dirty="0" smtClean="0">
                <a:solidFill>
                  <a:schemeClr val="accent2">
                    <a:lumMod val="60000"/>
                    <a:lumOff val="40000"/>
                  </a:schemeClr>
                </a:solidFill>
              </a:rPr>
              <a:t> </a:t>
            </a:r>
            <a:r>
              <a:rPr lang="en-US" dirty="0" err="1" smtClean="0">
                <a:solidFill>
                  <a:schemeClr val="accent2">
                    <a:lumMod val="60000"/>
                    <a:lumOff val="40000"/>
                  </a:schemeClr>
                </a:solidFill>
              </a:rPr>
              <a:t>cái</a:t>
            </a:r>
            <a:r>
              <a:rPr lang="en-US" dirty="0" smtClean="0">
                <a:solidFill>
                  <a:schemeClr val="accent2">
                    <a:lumMod val="60000"/>
                    <a:lumOff val="40000"/>
                  </a:schemeClr>
                </a:solidFill>
              </a:rPr>
              <a:t> </a:t>
            </a:r>
            <a:r>
              <a:rPr lang="en-US" dirty="0" err="1" smtClean="0">
                <a:solidFill>
                  <a:schemeClr val="accent2">
                    <a:lumMod val="60000"/>
                    <a:lumOff val="40000"/>
                  </a:schemeClr>
                </a:solidFill>
              </a:rPr>
              <a:t>gì</a:t>
            </a:r>
            <a:r>
              <a:rPr lang="en-US" dirty="0" smtClean="0">
                <a:solidFill>
                  <a:schemeClr val="accent2">
                    <a:lumMod val="60000"/>
                    <a:lumOff val="40000"/>
                  </a:schemeClr>
                </a:solidFill>
              </a:rPr>
              <a:t> </a:t>
            </a:r>
            <a:r>
              <a:rPr lang="en-US" dirty="0" err="1" smtClean="0">
                <a:solidFill>
                  <a:schemeClr val="accent2">
                    <a:lumMod val="60000"/>
                    <a:lumOff val="40000"/>
                  </a:schemeClr>
                </a:solidFill>
              </a:rPr>
              <a:t>vào</a:t>
            </a:r>
            <a:r>
              <a:rPr lang="en-US" dirty="0" smtClean="0">
                <a:solidFill>
                  <a:schemeClr val="accent2">
                    <a:lumMod val="60000"/>
                    <a:lumOff val="40000"/>
                  </a:schemeClr>
                </a:solidFill>
              </a:rPr>
              <a:t> ….?</a:t>
            </a:r>
            <a:br>
              <a:rPr lang="en-US" dirty="0" smtClean="0">
                <a:solidFill>
                  <a:schemeClr val="accent2">
                    <a:lumMod val="60000"/>
                    <a:lumOff val="40000"/>
                  </a:schemeClr>
                </a:solidFill>
              </a:rPr>
            </a:br>
            <a:r>
              <a:rPr lang="en-US" dirty="0">
                <a:solidFill>
                  <a:schemeClr val="accent2">
                    <a:lumMod val="60000"/>
                    <a:lumOff val="40000"/>
                  </a:schemeClr>
                </a:solidFill>
              </a:rPr>
              <a:t/>
            </a:r>
            <a:br>
              <a:rPr lang="en-US" dirty="0">
                <a:solidFill>
                  <a:schemeClr val="accent2">
                    <a:lumMod val="60000"/>
                    <a:lumOff val="40000"/>
                  </a:schemeClr>
                </a:solidFill>
              </a:rPr>
            </a:br>
            <a:r>
              <a:rPr lang="en-US" sz="3100" i="1" u="sng" dirty="0" smtClean="0">
                <a:solidFill>
                  <a:schemeClr val="accent2">
                    <a:lumMod val="60000"/>
                    <a:lumOff val="40000"/>
                  </a:schemeClr>
                </a:solidFill>
              </a:rPr>
              <a:t>Answer:</a:t>
            </a:r>
            <a:r>
              <a:rPr lang="en-US" dirty="0" smtClean="0">
                <a:solidFill>
                  <a:schemeClr val="accent2">
                    <a:lumMod val="60000"/>
                    <a:lumOff val="40000"/>
                  </a:schemeClr>
                </a:solidFill>
              </a:rPr>
              <a:t/>
            </a:r>
            <a:br>
              <a:rPr lang="en-US" dirty="0" smtClean="0">
                <a:solidFill>
                  <a:schemeClr val="accent2">
                    <a:lumMod val="60000"/>
                    <a:lumOff val="40000"/>
                  </a:schemeClr>
                </a:solidFill>
              </a:rPr>
            </a:br>
            <a:r>
              <a:rPr lang="en-US" b="1" dirty="0" smtClean="0">
                <a:solidFill>
                  <a:schemeClr val="accent1"/>
                </a:solidFill>
                <a:latin typeface="Times New Roman" panose="02020603050405020304" pitchFamily="18" charset="0"/>
                <a:cs typeface="Times New Roman" panose="02020603050405020304" pitchFamily="18" charset="0"/>
              </a:rPr>
              <a:t>I + ( </a:t>
            </a:r>
            <a:r>
              <a:rPr lang="en-US" b="1" dirty="0" err="1" smtClean="0">
                <a:solidFill>
                  <a:schemeClr val="accent1"/>
                </a:solidFill>
                <a:latin typeface="Times New Roman" panose="02020603050405020304" pitchFamily="18" charset="0"/>
                <a:cs typeface="Times New Roman" panose="02020603050405020304" pitchFamily="18" charset="0"/>
              </a:rPr>
              <a:t>động</a:t>
            </a:r>
            <a:r>
              <a:rPr lang="en-US" b="1" dirty="0" smtClean="0">
                <a:solidFill>
                  <a:schemeClr val="accent1"/>
                </a:solidFill>
                <a:latin typeface="Times New Roman" panose="02020603050405020304" pitchFamily="18" charset="0"/>
                <a:cs typeface="Times New Roman" panose="02020603050405020304" pitchFamily="18" charset="0"/>
              </a:rPr>
              <a:t> </a:t>
            </a:r>
            <a:r>
              <a:rPr lang="en-US" b="1" dirty="0" err="1" smtClean="0">
                <a:solidFill>
                  <a:schemeClr val="accent1"/>
                </a:solidFill>
                <a:latin typeface="Times New Roman" panose="02020603050405020304" pitchFamily="18" charset="0"/>
                <a:cs typeface="Times New Roman" panose="02020603050405020304" pitchFamily="18" charset="0"/>
              </a:rPr>
              <a:t>từ</a:t>
            </a:r>
            <a:r>
              <a:rPr lang="en-US" b="1" dirty="0" smtClean="0">
                <a:solidFill>
                  <a:schemeClr val="accent1"/>
                </a:solidFill>
                <a:latin typeface="Times New Roman" panose="02020603050405020304" pitchFamily="18" charset="0"/>
                <a:cs typeface="Times New Roman" panose="02020603050405020304" pitchFamily="18" charset="0"/>
              </a:rPr>
              <a:t> ) </a:t>
            </a:r>
            <a:r>
              <a:rPr lang="en-US" dirty="0" smtClean="0">
                <a:solidFill>
                  <a:schemeClr val="accent2">
                    <a:lumMod val="60000"/>
                    <a:lumOff val="40000"/>
                  </a:schemeClr>
                </a:solidFill>
              </a:rPr>
              <a:t>: </a:t>
            </a:r>
            <a:r>
              <a:rPr lang="en-US" dirty="0" err="1" smtClean="0">
                <a:solidFill>
                  <a:schemeClr val="accent2">
                    <a:lumMod val="60000"/>
                    <a:lumOff val="40000"/>
                  </a:schemeClr>
                </a:solidFill>
              </a:rPr>
              <a:t>Tôi</a:t>
            </a:r>
            <a:r>
              <a:rPr lang="en-US" dirty="0" smtClean="0">
                <a:solidFill>
                  <a:schemeClr val="accent2">
                    <a:lumMod val="60000"/>
                    <a:lumOff val="40000"/>
                  </a:schemeClr>
                </a:solidFill>
              </a:rPr>
              <a:t>  ….</a:t>
            </a:r>
            <a:r>
              <a:rPr lang="en-US" dirty="0">
                <a:solidFill>
                  <a:schemeClr val="accent2">
                    <a:lumMod val="60000"/>
                    <a:lumOff val="40000"/>
                  </a:schemeClr>
                </a:solidFill>
              </a:rPr>
              <a:t/>
            </a:r>
            <a:br>
              <a:rPr lang="en-US" dirty="0">
                <a:solidFill>
                  <a:schemeClr val="accent2">
                    <a:lumMod val="60000"/>
                    <a:lumOff val="40000"/>
                  </a:schemeClr>
                </a:solidFill>
              </a:rPr>
            </a:br>
            <a:r>
              <a:rPr lang="en-US" dirty="0" smtClean="0">
                <a:solidFill>
                  <a:schemeClr val="accent2">
                    <a:lumMod val="60000"/>
                    <a:lumOff val="40000"/>
                  </a:schemeClr>
                </a:solidFill>
              </a:rPr>
              <a:t>                                              </a:t>
            </a:r>
            <a:endParaRPr lang="en-US" dirty="0">
              <a:solidFill>
                <a:schemeClr val="accent2">
                  <a:lumMod val="60000"/>
                  <a:lumOff val="40000"/>
                </a:schemeClr>
              </a:solidFill>
            </a:endParaRPr>
          </a:p>
        </p:txBody>
      </p:sp>
    </p:spTree>
    <p:extLst>
      <p:ext uri="{BB962C8B-B14F-4D97-AF65-F5344CB8AC3E}">
        <p14:creationId xmlns:p14="http://schemas.microsoft.com/office/powerpoint/2010/main" xmlns="" val="144761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Ans</a:t>
            </a:r>
            <a:r>
              <a:rPr lang="en-US" b="1" dirty="0" smtClean="0">
                <a:solidFill>
                  <a:schemeClr val="accent1">
                    <a:lumMod val="75000"/>
                  </a:schemeClr>
                </a:solidFill>
              </a:rPr>
              <a:t>: It’s Monday</a:t>
            </a:r>
            <a:br>
              <a:rPr lang="en-US" b="1" dirty="0" smtClean="0">
                <a:solidFill>
                  <a:schemeClr val="accent1">
                    <a:lumMod val="75000"/>
                  </a:schemeClr>
                </a:solidFill>
              </a:rPr>
            </a:br>
            <a:r>
              <a:rPr lang="en-US" b="1" dirty="0">
                <a:solidFill>
                  <a:schemeClr val="accent1">
                    <a:lumMod val="75000"/>
                  </a:schemeClr>
                </a:solidFill>
              </a:rPr>
              <a:t> </a:t>
            </a:r>
            <a:r>
              <a:rPr lang="en-US" b="1" dirty="0" smtClean="0">
                <a:solidFill>
                  <a:schemeClr val="accent1">
                    <a:lumMod val="75000"/>
                  </a:schemeClr>
                </a:solidFill>
              </a:rPr>
              <a:t>       I go to school in the morning …</a:t>
            </a:r>
            <a:endParaRPr lang="en-US" b="1" dirty="0">
              <a:solidFill>
                <a:schemeClr val="accent1">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25161" y="1696121"/>
            <a:ext cx="11426870" cy="5161879"/>
          </a:xfrm>
        </p:spPr>
      </p:pic>
    </p:spTree>
    <p:extLst>
      <p:ext uri="{BB962C8B-B14F-4D97-AF65-F5344CB8AC3E}">
        <p14:creationId xmlns:p14="http://schemas.microsoft.com/office/powerpoint/2010/main" xmlns="" val="8996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0246"/>
            <a:ext cx="10515600" cy="600442"/>
          </a:xfrm>
        </p:spPr>
        <p:txBody>
          <a:bodyPr>
            <a:normAutofit fontScale="90000"/>
          </a:bodyPr>
          <a:lstStyle/>
          <a:p>
            <a:r>
              <a:rPr lang="pt-BR" sz="4900" b="1" dirty="0" smtClean="0">
                <a:solidFill>
                  <a:schemeClr val="accent1">
                    <a:lumMod val="75000"/>
                  </a:schemeClr>
                </a:solidFill>
              </a:rPr>
              <a:t>Ans :  a</a:t>
            </a:r>
            <a:r>
              <a:rPr lang="pt-BR" sz="4900" b="1" dirty="0">
                <a:solidFill>
                  <a:schemeClr val="accent1">
                    <a:lumMod val="75000"/>
                  </a:schemeClr>
                </a:solidFill>
              </a:rPr>
              <a:t>. 3              b. 2              c. 4              d. 1</a:t>
            </a:r>
            <a:br>
              <a:rPr lang="pt-BR" sz="4900" b="1" dirty="0">
                <a:solidFill>
                  <a:schemeClr val="accent1">
                    <a:lumMod val="75000"/>
                  </a:schemeClr>
                </a:solidFill>
              </a:rPr>
            </a:br>
            <a:r>
              <a:rPr lang="pt-BR" sz="4900" b="1" dirty="0">
                <a:solidFill>
                  <a:schemeClr val="accent1">
                    <a:lumMod val="75000"/>
                  </a:schemeClr>
                </a:solidFill>
              </a:rPr>
              <a:t/>
            </a:r>
            <a:br>
              <a:rPr lang="pt-BR" sz="4900" b="1" dirty="0">
                <a:solidFill>
                  <a:schemeClr val="accent1">
                    <a:lumMod val="75000"/>
                  </a:schemeClr>
                </a:solidFill>
              </a:rPr>
            </a:br>
            <a:r>
              <a:rPr lang="pt-BR" dirty="0"/>
              <a:t/>
            </a:r>
            <a:br>
              <a:rPr lang="pt-BR"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53218" y="1871003"/>
            <a:ext cx="11938782" cy="4767304"/>
          </a:xfrm>
        </p:spPr>
      </p:pic>
      <p:pic>
        <p:nvPicPr>
          <p:cNvPr id="5" name="36">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25757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4360" fill="hold"/>
                                        <p:tgtEl>
                                          <p:spTgt spid="5"/>
                                        </p:tgtEl>
                                      </p:cBhvr>
                                    </p:cmd>
                                  </p:childTnLst>
                                </p:cTn>
                              </p:par>
                            </p:childTnLst>
                          </p:cTn>
                        </p:par>
                      </p:childTnLst>
                    </p:cTn>
                  </p:par>
                </p:childTnLst>
              </p:cTn>
              <p:nextCondLst>
                <p:cond evt="onClick" delay="0">
                  <p:tgtEl>
                    <p:spTgt spid="5"/>
                  </p:tgtEl>
                </p:cond>
              </p:nextCondLst>
            </p:seq>
            <p:video>
              <p:cMediaNode vol="28788">
                <p:cTn id="22" fill="hold" display="0">
                  <p:stCondLst>
                    <p:cond delay="indefinite"/>
                  </p:stCondLst>
                  <p:endCondLst>
                    <p:cond evt="onStopAudio" delay="0">
                      <p:tgtEl>
                        <p:sldTgt/>
                      </p:tgtEl>
                    </p:cond>
                  </p:endCondLst>
                </p:cTn>
                <p:tgtEl>
                  <p:spTgt spid="5"/>
                </p:tgtEl>
              </p:cMediaNode>
            </p:video>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79072"/>
          </a:xfrm>
        </p:spPr>
        <p:txBody>
          <a:bodyPr>
            <a:normAutofit/>
          </a:bodyPr>
          <a:lstStyle/>
          <a:p>
            <a:r>
              <a:rPr lang="en-US" sz="2400" b="1" dirty="0" err="1" smtClean="0">
                <a:solidFill>
                  <a:schemeClr val="accent1">
                    <a:lumMod val="75000"/>
                  </a:schemeClr>
                </a:solidFill>
                <a:latin typeface="Times New Roman" panose="02020603050405020304" pitchFamily="18" charset="0"/>
                <a:cs typeface="Times New Roman" panose="02020603050405020304" pitchFamily="18" charset="0"/>
              </a:rPr>
              <a:t>Ans</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 </a:t>
            </a:r>
            <a:b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Today </a:t>
            </a:r>
            <a:r>
              <a:rPr lang="vi-VN" sz="2400" b="1" dirty="0">
                <a:solidFill>
                  <a:schemeClr val="accent1">
                    <a:lumMod val="75000"/>
                  </a:schemeClr>
                </a:solidFill>
                <a:latin typeface="Times New Roman" panose="02020603050405020304" pitchFamily="18" charset="0"/>
                <a:cs typeface="Times New Roman" panose="02020603050405020304" pitchFamily="18" charset="0"/>
              </a:rPr>
              <a:t>is (1) </a:t>
            </a:r>
            <a:r>
              <a:rPr lang="vi-VN" sz="2400" b="1" u="sng" dirty="0">
                <a:solidFill>
                  <a:schemeClr val="accent2"/>
                </a:solidFill>
                <a:latin typeface="Times New Roman" panose="02020603050405020304" pitchFamily="18" charset="0"/>
                <a:cs typeface="Times New Roman" panose="02020603050405020304" pitchFamily="18" charset="0"/>
              </a:rPr>
              <a:t>Friday</a:t>
            </a:r>
            <a:r>
              <a:rPr lang="vi-VN" sz="2400" b="1" dirty="0" smtClean="0">
                <a:solidFill>
                  <a:schemeClr val="accent2"/>
                </a:solidFill>
                <a:latin typeface="Times New Roman" panose="02020603050405020304" pitchFamily="18" charset="0"/>
                <a:cs typeface="Times New Roman" panose="02020603050405020304" pitchFamily="18" charset="0"/>
              </a:rPr>
              <a:t>.</a:t>
            </a:r>
            <a:r>
              <a:rPr lang="vi-VN" sz="2400" b="1" dirty="0">
                <a:solidFill>
                  <a:schemeClr val="accent1">
                    <a:lumMod val="75000"/>
                  </a:schemeClr>
                </a:solidFill>
                <a:latin typeface="Times New Roman" panose="02020603050405020304" pitchFamily="18" charset="0"/>
                <a:cs typeface="Times New Roman" panose="02020603050405020304" pitchFamily="18" charset="0"/>
              </a:rPr>
              <a:t/>
            </a:r>
            <a:br>
              <a:rPr lang="vi-VN" sz="2400" b="1" dirty="0">
                <a:solidFill>
                  <a:schemeClr val="accent1">
                    <a:lumMod val="75000"/>
                  </a:schemeClr>
                </a:solidFill>
                <a:latin typeface="Times New Roman" panose="02020603050405020304" pitchFamily="18" charset="0"/>
                <a:cs typeface="Times New Roman" panose="02020603050405020304" pitchFamily="18" charset="0"/>
              </a:rPr>
            </a:br>
            <a:r>
              <a:rPr lang="vi-VN" sz="2400" b="1" dirty="0">
                <a:solidFill>
                  <a:schemeClr val="accent1">
                    <a:lumMod val="75000"/>
                  </a:schemeClr>
                </a:solidFill>
                <a:latin typeface="Times New Roman" panose="02020603050405020304" pitchFamily="18" charset="0"/>
                <a:cs typeface="Times New Roman" panose="02020603050405020304" pitchFamily="18" charset="0"/>
              </a:rPr>
              <a:t>I (2) </a:t>
            </a:r>
            <a:r>
              <a:rPr lang="vi-VN" sz="2400" b="1" u="sng" dirty="0">
                <a:solidFill>
                  <a:schemeClr val="accent2"/>
                </a:solidFill>
                <a:latin typeface="Times New Roman" panose="02020603050405020304" pitchFamily="18" charset="0"/>
                <a:cs typeface="Times New Roman" panose="02020603050405020304" pitchFamily="18" charset="0"/>
              </a:rPr>
              <a:t>go to school</a:t>
            </a:r>
            <a:r>
              <a:rPr lang="vi-VN" sz="2400" b="1" dirty="0">
                <a:solidFill>
                  <a:schemeClr val="accent1">
                    <a:lumMod val="75000"/>
                  </a:schemeClr>
                </a:solidFill>
                <a:latin typeface="Times New Roman" panose="02020603050405020304" pitchFamily="18" charset="0"/>
                <a:cs typeface="Times New Roman" panose="02020603050405020304" pitchFamily="18" charset="0"/>
              </a:rPr>
              <a:t> in the morning</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a:t>
            </a:r>
            <a:r>
              <a:rPr lang="vi-VN" sz="2400" b="1" dirty="0">
                <a:solidFill>
                  <a:schemeClr val="accent1">
                    <a:lumMod val="75000"/>
                  </a:schemeClr>
                </a:solidFill>
                <a:latin typeface="Times New Roman" panose="02020603050405020304" pitchFamily="18" charset="0"/>
                <a:cs typeface="Times New Roman" panose="02020603050405020304" pitchFamily="18" charset="0"/>
              </a:rPr>
              <a:t/>
            </a:r>
            <a:br>
              <a:rPr lang="vi-VN" sz="2400" b="1" dirty="0">
                <a:solidFill>
                  <a:schemeClr val="accent1">
                    <a:lumMod val="75000"/>
                  </a:schemeClr>
                </a:solidFill>
                <a:latin typeface="Times New Roman" panose="02020603050405020304" pitchFamily="18" charset="0"/>
                <a:cs typeface="Times New Roman" panose="02020603050405020304" pitchFamily="18" charset="0"/>
              </a:rPr>
            </a:br>
            <a:r>
              <a:rPr lang="vi-VN" sz="2400" b="1" dirty="0">
                <a:solidFill>
                  <a:schemeClr val="accent1">
                    <a:lumMod val="75000"/>
                  </a:schemeClr>
                </a:solidFill>
                <a:latin typeface="Times New Roman" panose="02020603050405020304" pitchFamily="18" charset="0"/>
                <a:cs typeface="Times New Roman" panose="02020603050405020304" pitchFamily="18" charset="0"/>
              </a:rPr>
              <a:t>I (3) </a:t>
            </a:r>
            <a:r>
              <a:rPr lang="vi-VN" sz="2400" b="1" u="sng" dirty="0">
                <a:solidFill>
                  <a:schemeClr val="accent2"/>
                </a:solidFill>
                <a:latin typeface="Times New Roman" panose="02020603050405020304" pitchFamily="18" charset="0"/>
                <a:cs typeface="Times New Roman" panose="02020603050405020304" pitchFamily="18" charset="0"/>
              </a:rPr>
              <a:t>go swimming</a:t>
            </a:r>
            <a:r>
              <a:rPr lang="vi-VN" sz="2400" b="1" dirty="0">
                <a:solidFill>
                  <a:schemeClr val="accent1">
                    <a:lumMod val="75000"/>
                  </a:schemeClr>
                </a:solidFill>
                <a:latin typeface="Times New Roman" panose="02020603050405020304" pitchFamily="18" charset="0"/>
                <a:cs typeface="Times New Roman" panose="02020603050405020304" pitchFamily="18" charset="0"/>
              </a:rPr>
              <a:t> in the afternoon</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a:t>
            </a:r>
            <a:r>
              <a:rPr lang="vi-VN" sz="2400" b="1" dirty="0">
                <a:solidFill>
                  <a:schemeClr val="accent1">
                    <a:lumMod val="75000"/>
                  </a:schemeClr>
                </a:solidFill>
                <a:latin typeface="Times New Roman" panose="02020603050405020304" pitchFamily="18" charset="0"/>
                <a:cs typeface="Times New Roman" panose="02020603050405020304" pitchFamily="18" charset="0"/>
              </a:rPr>
              <a:t/>
            </a:r>
            <a:br>
              <a:rPr lang="vi-VN" sz="2400" b="1" dirty="0">
                <a:solidFill>
                  <a:schemeClr val="accent1">
                    <a:lumMod val="75000"/>
                  </a:schemeClr>
                </a:solidFill>
                <a:latin typeface="Times New Roman" panose="02020603050405020304" pitchFamily="18" charset="0"/>
                <a:cs typeface="Times New Roman" panose="02020603050405020304" pitchFamily="18" charset="0"/>
              </a:rPr>
            </a:br>
            <a:r>
              <a:rPr lang="vi-VN" sz="2400" b="1" dirty="0">
                <a:solidFill>
                  <a:schemeClr val="accent1">
                    <a:lumMod val="75000"/>
                  </a:schemeClr>
                </a:solidFill>
                <a:latin typeface="Times New Roman" panose="02020603050405020304" pitchFamily="18" charset="0"/>
                <a:cs typeface="Times New Roman" panose="02020603050405020304" pitchFamily="18" charset="0"/>
              </a:rPr>
              <a:t>Tomorrow is (4) </a:t>
            </a:r>
            <a:r>
              <a:rPr lang="vi-VN" sz="2400" b="1" u="sng" dirty="0" smtClean="0">
                <a:solidFill>
                  <a:schemeClr val="accent2"/>
                </a:solidFill>
                <a:latin typeface="Times New Roman" panose="02020603050405020304" pitchFamily="18" charset="0"/>
                <a:cs typeface="Times New Roman" panose="02020603050405020304" pitchFamily="18" charset="0"/>
              </a:rPr>
              <a:t>Saturday</a:t>
            </a:r>
            <a:r>
              <a:rPr lang="vi-VN" sz="2400" b="1" dirty="0">
                <a:solidFill>
                  <a:schemeClr val="accent1">
                    <a:lumMod val="75000"/>
                  </a:schemeClr>
                </a:solidFill>
                <a:latin typeface="Times New Roman" panose="02020603050405020304" pitchFamily="18" charset="0"/>
                <a:cs typeface="Times New Roman" panose="02020603050405020304" pitchFamily="18" charset="0"/>
              </a:rPr>
              <a:t/>
            </a:r>
            <a:br>
              <a:rPr lang="vi-VN" sz="2400" b="1" dirty="0">
                <a:solidFill>
                  <a:schemeClr val="accent1">
                    <a:lumMod val="75000"/>
                  </a:schemeClr>
                </a:solidFill>
                <a:latin typeface="Times New Roman" panose="02020603050405020304" pitchFamily="18" charset="0"/>
                <a:cs typeface="Times New Roman" panose="02020603050405020304" pitchFamily="18" charset="0"/>
              </a:rPr>
            </a:br>
            <a:r>
              <a:rPr lang="vi-VN" sz="2400" b="1" dirty="0">
                <a:solidFill>
                  <a:schemeClr val="accent1">
                    <a:lumMod val="75000"/>
                  </a:schemeClr>
                </a:solidFill>
                <a:latin typeface="Times New Roman" panose="02020603050405020304" pitchFamily="18" charset="0"/>
                <a:cs typeface="Times New Roman" panose="02020603050405020304" pitchFamily="18" charset="0"/>
              </a:rPr>
              <a:t>I do not (5) </a:t>
            </a:r>
            <a:r>
              <a:rPr lang="vi-VN" sz="2400" b="1" u="sng" dirty="0">
                <a:solidFill>
                  <a:schemeClr val="accent2"/>
                </a:solidFill>
                <a:latin typeface="Times New Roman" panose="02020603050405020304" pitchFamily="18" charset="0"/>
                <a:cs typeface="Times New Roman" panose="02020603050405020304" pitchFamily="18" charset="0"/>
              </a:rPr>
              <a:t>go to school</a:t>
            </a:r>
            <a:r>
              <a:rPr lang="vi-VN" sz="2400" b="1" dirty="0">
                <a:solidFill>
                  <a:schemeClr val="accent1">
                    <a:lumMod val="75000"/>
                  </a:schemeClr>
                </a:solidFill>
                <a:latin typeface="Times New Roman" panose="02020603050405020304" pitchFamily="18" charset="0"/>
                <a:cs typeface="Times New Roman" panose="02020603050405020304" pitchFamily="18" charset="0"/>
              </a:rPr>
              <a:t> on Saturdays. I go to the zoo.</a:t>
            </a:r>
            <a:r>
              <a:rPr lang="vi-VN" sz="1600" dirty="0"/>
              <a:t/>
            </a:r>
            <a:br>
              <a:rPr lang="vi-VN" sz="1600" dirty="0"/>
            </a:br>
            <a:r>
              <a:rPr lang="vi-VN" sz="1600" dirty="0"/>
              <a:t/>
            </a:r>
            <a:br>
              <a:rPr lang="vi-VN" sz="1600" dirty="0"/>
            </a:br>
            <a:r>
              <a:rPr lang="vi-VN" dirty="0"/>
              <a:t/>
            </a:r>
            <a:br>
              <a:rPr lang="vi-VN" dirty="0"/>
            </a:br>
            <a:r>
              <a:rPr lang="vi-VN" dirty="0"/>
              <a:t/>
            </a:r>
            <a:br>
              <a:rPr lang="vi-VN" dirty="0"/>
            </a:br>
            <a:r>
              <a:rPr lang="vi-VN" dirty="0"/>
              <a:t/>
            </a:r>
            <a:br>
              <a:rPr lang="vi-VN"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38577" y="2904661"/>
            <a:ext cx="11174459" cy="3597309"/>
          </a:xfrm>
        </p:spPr>
      </p:pic>
    </p:spTree>
    <p:extLst>
      <p:ext uri="{BB962C8B-B14F-4D97-AF65-F5344CB8AC3E}">
        <p14:creationId xmlns:p14="http://schemas.microsoft.com/office/powerpoint/2010/main" xmlns="" val="249902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1"/>
            <a:ext cx="14032523" cy="6759002"/>
          </a:xfrm>
        </p:spPr>
      </p:pic>
    </p:spTree>
    <p:extLst>
      <p:ext uri="{BB962C8B-B14F-4D97-AF65-F5344CB8AC3E}">
        <p14:creationId xmlns:p14="http://schemas.microsoft.com/office/powerpoint/2010/main" xmlns="" val="3418128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rPr>
              <a:t>1.Summary :</a:t>
            </a:r>
            <a:br>
              <a:rPr lang="en-US" dirty="0" smtClean="0">
                <a:solidFill>
                  <a:schemeClr val="accent1">
                    <a:lumMod val="75000"/>
                  </a:schemeClr>
                </a:solidFill>
                <a:latin typeface="Times New Roman" panose="02020603050405020304" pitchFamily="18" charset="0"/>
                <a:cs typeface="Times New Roman" panose="02020603050405020304" pitchFamily="18" charset="0"/>
              </a:rPr>
            </a:br>
            <a:r>
              <a:rPr lang="en-US" dirty="0" smtClean="0">
                <a:solidFill>
                  <a:schemeClr val="accent1">
                    <a:lumMod val="75000"/>
                  </a:schemeClr>
                </a:solidFill>
                <a:latin typeface="Times New Roman" panose="02020603050405020304" pitchFamily="18" charset="0"/>
                <a:cs typeface="Times New Roman" panose="02020603050405020304" pitchFamily="18" charset="0"/>
              </a:rPr>
              <a:t>2.Homework:  (link)</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4785755"/>
            <a:ext cx="10515600" cy="1391207"/>
          </a:xfrm>
        </p:spPr>
        <p:txBody>
          <a:bodyPr>
            <a:normAutofit lnSpcReduction="10000"/>
          </a:bodyPr>
          <a:lstStyle/>
          <a:p>
            <a:pPr algn="ctr"/>
            <a:endParaRPr lang="en-US" sz="4400" b="1" dirty="0" smtClean="0">
              <a:solidFill>
                <a:schemeClr val="accent1">
                  <a:lumMod val="60000"/>
                  <a:lumOff val="40000"/>
                </a:schemeClr>
              </a:solidFill>
            </a:endParaRPr>
          </a:p>
          <a:p>
            <a:pPr algn="ctr"/>
            <a:r>
              <a:rPr lang="en-US" sz="4400" b="1" dirty="0" smtClean="0">
                <a:solidFill>
                  <a:schemeClr val="accent1">
                    <a:lumMod val="60000"/>
                    <a:lumOff val="40000"/>
                  </a:schemeClr>
                </a:solidFill>
              </a:rPr>
              <a:t>Thank you for listening</a:t>
            </a:r>
            <a:endParaRPr lang="en-US" sz="4400" b="1" dirty="0">
              <a:solidFill>
                <a:schemeClr val="accent1">
                  <a:lumMod val="60000"/>
                  <a:lumOff val="4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0842" y="1613294"/>
            <a:ext cx="5494316" cy="34099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23709" y="1613294"/>
            <a:ext cx="5767449" cy="3409968"/>
          </a:xfrm>
          <a:prstGeom prst="rect">
            <a:avLst/>
          </a:prstGeom>
        </p:spPr>
      </p:pic>
    </p:spTree>
    <p:extLst>
      <p:ext uri="{BB962C8B-B14F-4D97-AF65-F5344CB8AC3E}">
        <p14:creationId xmlns:p14="http://schemas.microsoft.com/office/powerpoint/2010/main" xmlns="" val="13409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6032" y="-1198880"/>
            <a:ext cx="13313663" cy="9574783"/>
          </a:xfrm>
        </p:spPr>
      </p:pic>
      <p:sp>
        <p:nvSpPr>
          <p:cNvPr id="2" name="Title 1"/>
          <p:cNvSpPr>
            <a:spLocks noGrp="1"/>
          </p:cNvSpPr>
          <p:nvPr>
            <p:ph type="title"/>
          </p:nvPr>
        </p:nvSpPr>
        <p:spPr>
          <a:xfrm>
            <a:off x="838200" y="365125"/>
            <a:ext cx="10515600" cy="5191613"/>
          </a:xfrm>
        </p:spPr>
        <p:txBody>
          <a:bodyPr>
            <a:normAutofit fontScale="90000"/>
          </a:bodyPr>
          <a:lstStyle/>
          <a:p>
            <a:r>
              <a:rPr lang="en-US" b="1" dirty="0">
                <a:solidFill>
                  <a:schemeClr val="accent4"/>
                </a:solidFill>
                <a:latin typeface="Times New Roman" panose="02020603050405020304" pitchFamily="18" charset="0"/>
                <a:cs typeface="Times New Roman" panose="02020603050405020304" pitchFamily="18" charset="0"/>
              </a:rPr>
              <a:t>Tuesday, September </a:t>
            </a:r>
            <a:r>
              <a:rPr lang="en-US" b="1" dirty="0" smtClean="0">
                <a:solidFill>
                  <a:schemeClr val="accent4"/>
                </a:solidFill>
                <a:latin typeface="Times New Roman" panose="02020603050405020304" pitchFamily="18" charset="0"/>
                <a:cs typeface="Times New Roman" panose="02020603050405020304" pitchFamily="18" charset="0"/>
              </a:rPr>
              <a:t>28</a:t>
            </a:r>
            <a:r>
              <a:rPr lang="en-US" b="1" baseline="30000" dirty="0" smtClean="0">
                <a:solidFill>
                  <a:schemeClr val="accent4"/>
                </a:solidFill>
                <a:latin typeface="Times New Roman" panose="02020603050405020304" pitchFamily="18" charset="0"/>
                <a:cs typeface="Times New Roman" panose="02020603050405020304" pitchFamily="18" charset="0"/>
              </a:rPr>
              <a:t>th</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a:solidFill>
                  <a:schemeClr val="accent4"/>
                </a:solidFill>
                <a:latin typeface="Times New Roman" panose="02020603050405020304" pitchFamily="18" charset="0"/>
                <a:cs typeface="Times New Roman" panose="02020603050405020304" pitchFamily="18" charset="0"/>
              </a:rPr>
              <a:t>2021</a:t>
            </a:r>
            <a:br>
              <a:rPr lang="en-US" b="1" dirty="0">
                <a:solidFill>
                  <a:schemeClr val="accent4"/>
                </a:solidFill>
                <a:latin typeface="Times New Roman" panose="02020603050405020304" pitchFamily="18" charset="0"/>
                <a:cs typeface="Times New Roman" panose="02020603050405020304" pitchFamily="18" charset="0"/>
              </a:rPr>
            </a:br>
            <a:r>
              <a:rPr lang="en-US" sz="4000" b="1" dirty="0">
                <a:solidFill>
                  <a:schemeClr val="accent4"/>
                </a:solidFill>
                <a:latin typeface="Times New Roman" panose="02020603050405020304" pitchFamily="18" charset="0"/>
                <a:cs typeface="Times New Roman" panose="02020603050405020304" pitchFamily="18" charset="0"/>
              </a:rPr>
              <a:t>Unit 3: What day is it today?</a:t>
            </a:r>
            <a:br>
              <a:rPr lang="en-US" sz="4000" b="1" dirty="0">
                <a:solidFill>
                  <a:schemeClr val="accent4"/>
                </a:solidFill>
                <a:latin typeface="Times New Roman" panose="02020603050405020304" pitchFamily="18" charset="0"/>
                <a:cs typeface="Times New Roman" panose="02020603050405020304" pitchFamily="18" charset="0"/>
              </a:rPr>
            </a:br>
            <a:r>
              <a:rPr lang="en-US" sz="4000" b="1" dirty="0" smtClean="0">
                <a:solidFill>
                  <a:schemeClr val="accent4"/>
                </a:solidFill>
                <a:latin typeface="Times New Roman" panose="02020603050405020304" pitchFamily="18" charset="0"/>
                <a:cs typeface="Times New Roman" panose="02020603050405020304" pitchFamily="18" charset="0"/>
              </a:rPr>
              <a:t>      </a:t>
            </a:r>
            <a:r>
              <a:rPr lang="en-US" b="1" dirty="0" smtClean="0">
                <a:solidFill>
                  <a:schemeClr val="accent4"/>
                </a:solidFill>
                <a:latin typeface="Times New Roman" panose="02020603050405020304" pitchFamily="18" charset="0"/>
                <a:cs typeface="Times New Roman" panose="02020603050405020304" pitchFamily="18" charset="0"/>
              </a:rPr>
              <a:t>Lesson 3:</a:t>
            </a:r>
            <a:r>
              <a:rPr lang="en-US"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Pronunciation and </a:t>
            </a:r>
            <a:r>
              <a:rPr lang="en-US"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Practise</a:t>
            </a:r>
            <a:r>
              <a:rPr lang="en-US" b="1" dirty="0">
                <a:solidFill>
                  <a:schemeClr val="accent4"/>
                </a:solidFill>
                <a:latin typeface="Times New Roman" panose="02020603050405020304" pitchFamily="18" charset="0"/>
                <a:cs typeface="Times New Roman" panose="02020603050405020304" pitchFamily="18" charset="0"/>
              </a:rPr>
              <a:t/>
            </a:r>
            <a:br>
              <a:rPr lang="en-US" b="1" dirty="0">
                <a:solidFill>
                  <a:schemeClr val="accent4"/>
                </a:solidFill>
                <a:latin typeface="Times New Roman" panose="02020603050405020304" pitchFamily="18" charset="0"/>
                <a:cs typeface="Times New Roman" panose="02020603050405020304" pitchFamily="18" charset="0"/>
              </a:rPr>
            </a:br>
            <a:r>
              <a:rPr lang="en-US" b="1" dirty="0" smtClean="0">
                <a:solidFill>
                  <a:schemeClr val="accent4"/>
                </a:solidFill>
                <a:latin typeface="Times New Roman" panose="02020603050405020304" pitchFamily="18" charset="0"/>
                <a:cs typeface="Times New Roman" panose="02020603050405020304" pitchFamily="18" charset="0"/>
              </a:rPr>
              <a:t/>
            </a:r>
            <a:br>
              <a:rPr lang="en-US" b="1" dirty="0" smtClean="0">
                <a:solidFill>
                  <a:schemeClr val="accent4"/>
                </a:solidFill>
                <a:latin typeface="Times New Roman" panose="02020603050405020304" pitchFamily="18" charset="0"/>
                <a:cs typeface="Times New Roman" panose="02020603050405020304" pitchFamily="18" charset="0"/>
              </a:rPr>
            </a:b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IR –F</a:t>
            </a:r>
            <a:r>
              <a:rPr lang="en-US" b="1" dirty="0" smtClean="0">
                <a:solidFill>
                  <a:schemeClr val="accent4"/>
                </a:solidFill>
                <a:latin typeface="Times New Roman" panose="02020603050405020304" pitchFamily="18" charset="0"/>
                <a:cs typeface="Times New Roman" panose="02020603050405020304" pitchFamily="18" charset="0"/>
              </a:rPr>
              <a:t>ir</a:t>
            </a: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st</a:t>
            </a:r>
            <a:b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b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UR-Th</a:t>
            </a:r>
            <a:r>
              <a:rPr lang="en-US" b="1" dirty="0" smtClean="0">
                <a:solidFill>
                  <a:schemeClr val="accent4"/>
                </a:solidFill>
                <a:latin typeface="Times New Roman" panose="02020603050405020304" pitchFamily="18" charset="0"/>
                <a:cs typeface="Times New Roman" panose="02020603050405020304" pitchFamily="18" charset="0"/>
              </a:rPr>
              <a:t>ur</a:t>
            </a: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sday</a:t>
            </a:r>
            <a:b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b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ER-H</a:t>
            </a:r>
            <a:r>
              <a:rPr lang="en-US" b="1" dirty="0" smtClean="0">
                <a:solidFill>
                  <a:schemeClr val="accent4"/>
                </a:solidFill>
                <a:latin typeface="Times New Roman" panose="02020603050405020304" pitchFamily="18" charset="0"/>
                <a:cs typeface="Times New Roman" panose="02020603050405020304" pitchFamily="18" charset="0"/>
              </a:rPr>
              <a:t>er</a:t>
            </a:r>
            <a: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t/>
            </a:r>
            <a:br>
              <a:rPr lang="en-US" b="1" dirty="0" smtClean="0">
                <a:solidFill>
                  <a:schemeClr val="accent1">
                    <a:lumMod val="60000"/>
                    <a:lumOff val="40000"/>
                  </a:schemeClr>
                </a:solidFill>
                <a:latin typeface="Times New Roman" panose="02020603050405020304" pitchFamily="18" charset="0"/>
                <a:cs typeface="Times New Roman" panose="02020603050405020304" pitchFamily="18" charset="0"/>
              </a:rPr>
            </a:br>
            <a:r>
              <a:rPr lang="en-US" b="1" dirty="0">
                <a:solidFill>
                  <a:schemeClr val="accent4"/>
                </a:solidFill>
                <a:latin typeface="Times New Roman" panose="02020603050405020304" pitchFamily="18" charset="0"/>
                <a:cs typeface="Times New Roman" panose="02020603050405020304" pitchFamily="18" charset="0"/>
              </a:rPr>
              <a:t/>
            </a:r>
            <a:br>
              <a:rPr lang="en-US" b="1" dirty="0">
                <a:solidFill>
                  <a:schemeClr val="accent4"/>
                </a:solidFill>
                <a:latin typeface="Times New Roman" panose="02020603050405020304" pitchFamily="18" charset="0"/>
                <a:cs typeface="Times New Roman" panose="02020603050405020304" pitchFamily="18" charset="0"/>
              </a:rPr>
            </a:b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
            </a:r>
            <a:br>
              <a:rPr lang="en-US" b="1" dirty="0">
                <a:solidFill>
                  <a:prstClr val="black"/>
                </a:solidFill>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xmlns="" val="28091389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dirty="0" smtClean="0">
                <a:solidFill>
                  <a:schemeClr val="accent1">
                    <a:lumMod val="60000"/>
                    <a:lumOff val="40000"/>
                  </a:schemeClr>
                </a:solidFill>
              </a:rPr>
              <a:t>Warm up</a:t>
            </a:r>
            <a:endParaRPr lang="en-US" sz="8000" dirty="0">
              <a:solidFill>
                <a:schemeClr val="accent1">
                  <a:lumMod val="60000"/>
                  <a:lumOff val="40000"/>
                </a:schemeClr>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178098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1009651"/>
          </a:xfrm>
        </p:spPr>
        <p:txBody>
          <a:bodyPr>
            <a:normAutofit fontScale="90000"/>
          </a:bodyPr>
          <a:lstStyle/>
          <a:p>
            <a:pPr lvl="0">
              <a:lnSpc>
                <a:spcPct val="100000"/>
              </a:lnSpc>
              <a:spcBef>
                <a:spcPts val="0"/>
              </a:spcBef>
            </a:pPr>
            <a:r>
              <a:rPr lang="en-US" sz="3500" b="1" dirty="0">
                <a:solidFill>
                  <a:prstClr val="black"/>
                </a:solidFill>
                <a:latin typeface="Times New Roman" panose="02020603050405020304" pitchFamily="18" charset="0"/>
                <a:ea typeface="+mn-ea"/>
                <a:cs typeface="Times New Roman" panose="02020603050405020304" pitchFamily="18" charset="0"/>
              </a:rPr>
              <a:t/>
            </a:r>
            <a:br>
              <a:rPr lang="en-US" sz="3500" b="1" dirty="0">
                <a:solidFill>
                  <a:prstClr val="black"/>
                </a:solidFill>
                <a:latin typeface="Times New Roman" panose="02020603050405020304" pitchFamily="18" charset="0"/>
                <a:ea typeface="+mn-ea"/>
                <a:cs typeface="Times New Roman" panose="02020603050405020304" pitchFamily="18" charset="0"/>
              </a:rPr>
            </a:br>
            <a:endParaRPr lang="en-US" dirty="0"/>
          </a:p>
        </p:txBody>
      </p:sp>
      <p:sp>
        <p:nvSpPr>
          <p:cNvPr id="3" name="Content Placeholder 2"/>
          <p:cNvSpPr>
            <a:spLocks noGrp="1"/>
          </p:cNvSpPr>
          <p:nvPr>
            <p:ph idx="1"/>
          </p:nvPr>
        </p:nvSpPr>
        <p:spPr>
          <a:xfrm>
            <a:off x="518160" y="454025"/>
            <a:ext cx="10515600" cy="4351338"/>
          </a:xfrm>
        </p:spPr>
        <p:txBody>
          <a:bodyPr>
            <a:normAutofit/>
          </a:bodyPr>
          <a:lstStyle/>
          <a:p>
            <a:pPr algn="ctr"/>
            <a:r>
              <a:rPr lang="en-US" sz="8800" dirty="0" smtClean="0">
                <a:solidFill>
                  <a:schemeClr val="accent4"/>
                </a:solidFill>
                <a:latin typeface="Times New Roman" panose="02020603050405020304" pitchFamily="18" charset="0"/>
                <a:cs typeface="Times New Roman" panose="02020603050405020304" pitchFamily="18" charset="0"/>
              </a:rPr>
              <a:t>Warm up:</a:t>
            </a:r>
            <a:endParaRPr lang="en-US" sz="8800" dirty="0">
              <a:solidFill>
                <a:schemeClr val="accent4"/>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01648" y="3244334"/>
            <a:ext cx="2988703" cy="369332"/>
          </a:xfrm>
          <a:prstGeom prst="rect">
            <a:avLst/>
          </a:prstGeom>
        </p:spPr>
        <p:txBody>
          <a:bodyPr wrap="none">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Tuesday, September 7</a:t>
            </a:r>
            <a:r>
              <a:rPr lang="en-US" b="1" baseline="30000" dirty="0">
                <a:solidFill>
                  <a:schemeClr val="bg1"/>
                </a:solidFill>
                <a:latin typeface="Times New Roman" panose="02020603050405020304" pitchFamily="18" charset="0"/>
                <a:cs typeface="Times New Roman" panose="02020603050405020304" pitchFamily="18" charset="0"/>
              </a:rPr>
              <a:t>th</a:t>
            </a:r>
            <a:r>
              <a:rPr lang="en-US" b="1" dirty="0">
                <a:solidFill>
                  <a:schemeClr val="bg1"/>
                </a:solidFill>
                <a:latin typeface="Times New Roman" panose="02020603050405020304" pitchFamily="18" charset="0"/>
                <a:cs typeface="Times New Roman" panose="02020603050405020304" pitchFamily="18" charset="0"/>
              </a:rPr>
              <a:t> 2021</a:t>
            </a:r>
          </a:p>
        </p:txBody>
      </p:sp>
      <p:sp>
        <p:nvSpPr>
          <p:cNvPr id="5" name="Rectangle 4"/>
          <p:cNvSpPr/>
          <p:nvPr/>
        </p:nvSpPr>
        <p:spPr>
          <a:xfrm>
            <a:off x="4601648" y="3244334"/>
            <a:ext cx="2988703" cy="369332"/>
          </a:xfrm>
          <a:prstGeom prst="rect">
            <a:avLst/>
          </a:prstGeom>
        </p:spPr>
        <p:txBody>
          <a:bodyPr wrap="none">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Tuesday, September 7</a:t>
            </a:r>
            <a:r>
              <a:rPr lang="en-US" b="1" baseline="30000" dirty="0">
                <a:solidFill>
                  <a:schemeClr val="bg1"/>
                </a:solidFill>
                <a:latin typeface="Times New Roman" panose="02020603050405020304" pitchFamily="18" charset="0"/>
                <a:cs typeface="Times New Roman" panose="02020603050405020304" pitchFamily="18" charset="0"/>
              </a:rPr>
              <a:t>th</a:t>
            </a:r>
            <a:r>
              <a:rPr lang="en-US" b="1" dirty="0">
                <a:solidFill>
                  <a:schemeClr val="bg1"/>
                </a:solidFill>
                <a:latin typeface="Times New Roman" panose="02020603050405020304" pitchFamily="18" charset="0"/>
                <a:cs typeface="Times New Roman" panose="02020603050405020304" pitchFamily="18" charset="0"/>
              </a:rPr>
              <a:t> 2021</a:t>
            </a:r>
          </a:p>
        </p:txBody>
      </p:sp>
    </p:spTree>
    <p:extLst>
      <p:ext uri="{BB962C8B-B14F-4D97-AF65-F5344CB8AC3E}">
        <p14:creationId xmlns:p14="http://schemas.microsoft.com/office/powerpoint/2010/main" xmlns="" val="1665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1" y="2301766"/>
            <a:ext cx="9144001" cy="4556234"/>
          </a:xfrm>
          <a:prstGeom prst="rect">
            <a:avLst/>
          </a:prstGeom>
          <a:gradFill flip="none" rotWithShape="1">
            <a:gsLst>
              <a:gs pos="0">
                <a:srgbClr val="99FF33">
                  <a:shade val="30000"/>
                  <a:satMod val="115000"/>
                </a:srgbClr>
              </a:gs>
              <a:gs pos="50000">
                <a:srgbClr val="99FF33">
                  <a:shade val="67500"/>
                  <a:satMod val="115000"/>
                </a:srgbClr>
              </a:gs>
              <a:gs pos="100000">
                <a:srgbClr val="99FF3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37978"/>
          <a:stretch/>
        </p:blipFill>
        <p:spPr bwMode="auto">
          <a:xfrm>
            <a:off x="1199457" y="-9525"/>
            <a:ext cx="9468544" cy="2311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1331604" y="3451767"/>
            <a:ext cx="2532148" cy="324046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712" y="968529"/>
            <a:ext cx="2808312" cy="2466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4601647" y="3284984"/>
            <a:ext cx="5760640" cy="3025480"/>
          </a:xfrm>
          <a:prstGeom prst="rect">
            <a:avLst/>
          </a:prstGeom>
          <a:noFill/>
        </p:spPr>
        <p:txBody>
          <a:bodyPr wrap="square" lIns="91440" tIns="45720" rIns="91440" bIns="45720" numCol="1">
            <a:prstTxWarp prst="textWave1">
              <a:avLst/>
            </a:prstTxWarp>
            <a:spAutoFit/>
          </a:bodyPr>
          <a:lstStyle/>
          <a:p>
            <a:pPr algn="ctr"/>
            <a:r>
              <a:rPr lang="en-US" sz="5400" b="1">
                <a:ln w="76200">
                  <a:solidFill>
                    <a:srgbClr val="FFFF00"/>
                  </a:solidFill>
                  <a:prstDash val="sysDot"/>
                </a:ln>
                <a:solidFill>
                  <a:srgbClr val="FF0000"/>
                </a:solidFill>
                <a:effectLst>
                  <a:innerShdw blurRad="69850" dist="43180" dir="5400000">
                    <a:srgbClr val="000000">
                      <a:alpha val="65000"/>
                    </a:srgbClr>
                  </a:innerShdw>
                </a:effectLst>
              </a:rPr>
              <a:t>CUNG THỦ </a:t>
            </a:r>
          </a:p>
        </p:txBody>
      </p:sp>
      <p:pic>
        <p:nvPicPr>
          <p:cNvPr id="9" name="Put_On_Your_Dancing_Pants.mp3">
            <a:hlinkClick r:id="" action="ppaction://media"/>
          </p:cNvPr>
          <p:cNvPicPr>
            <a:picLocks noChangeAspect="1"/>
          </p:cNvPicPr>
          <p:nvPr>
            <a:videoFile r:link="rId1"/>
            <p:extLst>
              <p:ext uri="{DAA4B4D4-6D71-4841-9C94-3DE7FCFB9230}">
                <p14:media xmlns:p14="http://schemas.microsoft.com/office/powerpoint/2010/main" xmlns="" r:embed="rId6">
                  <p14:trim st="2000"/>
                </p14:media>
              </p:ext>
            </p:extLst>
          </p:nvPr>
        </p:nvPicPr>
        <p:blipFill>
          <a:blip r:embed="rId7" cstate="print"/>
          <a:stretch>
            <a:fillRect/>
          </a:stretch>
        </p:blipFill>
        <p:spPr>
          <a:xfrm>
            <a:off x="8472264" y="7029400"/>
            <a:ext cx="609600" cy="609600"/>
          </a:xfrm>
          <a:prstGeom prst="rect">
            <a:avLst/>
          </a:prstGeom>
        </p:spPr>
      </p:pic>
    </p:spTree>
    <p:extLst>
      <p:ext uri="{BB962C8B-B14F-4D97-AF65-F5344CB8AC3E}">
        <p14:creationId xmlns:p14="http://schemas.microsoft.com/office/powerpoint/2010/main" xmlns="" val="32406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1" presetClass="entr" presetSubtype="1" repeatCount="indefinite"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par>
                                <p:cTn id="14" presetID="53" presetClass="entr" presetSubtype="16" repeatCount="indefinite"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ppt_w</p:attrName>
                                        </p:attrNameLst>
                                      </p:cBhvr>
                                      <p:tavLst>
                                        <p:tav tm="0">
                                          <p:val>
                                            <p:fltVal val="0"/>
                                          </p:val>
                                        </p:tav>
                                        <p:tav tm="100000">
                                          <p:val>
                                            <p:strVal val="#ppt_w"/>
                                          </p:val>
                                        </p:tav>
                                      </p:tavLst>
                                    </p:anim>
                                    <p:anim calcmode="lin" valueType="num">
                                      <p:cBhvr>
                                        <p:cTn id="17" dur="3000" fill="hold"/>
                                        <p:tgtEl>
                                          <p:spTgt spid="6"/>
                                        </p:tgtEl>
                                        <p:attrNameLst>
                                          <p:attrName>ppt_h</p:attrName>
                                        </p:attrNameLst>
                                      </p:cBhvr>
                                      <p:tavLst>
                                        <p:tav tm="0">
                                          <p:val>
                                            <p:fltVal val="0"/>
                                          </p:val>
                                        </p:tav>
                                        <p:tav tm="100000">
                                          <p:val>
                                            <p:strVal val="#ppt_h"/>
                                          </p:val>
                                        </p:tav>
                                      </p:tavLst>
                                    </p:anim>
                                    <p:animEffect transition="in" filter="fade">
                                      <p:cBhvr>
                                        <p:cTn id="18" dur="3000"/>
                                        <p:tgtEl>
                                          <p:spTgt spid="6"/>
                                        </p:tgtEl>
                                      </p:cBhvr>
                                    </p:animEffect>
                                  </p:childTnLst>
                                </p:cTn>
                              </p:par>
                              <p:par>
                                <p:cTn id="19" presetID="1" presetClass="mediacall" presetSubtype="0" fill="hold" nodeType="withEffect">
                                  <p:stCondLst>
                                    <p:cond delay="0"/>
                                  </p:stCondLst>
                                  <p:childTnLst>
                                    <p:cmd type="call" cmd="playFrom(0.0)">
                                      <p:cBhvr>
                                        <p:cTn id="20" dur="1569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21" fill="hold" display="0">
                  <p:stCondLst>
                    <p:cond delay="indefinite"/>
                  </p:stCondLst>
                  <p:endCondLst>
                    <p:cond evt="onStopAudio" delay="0">
                      <p:tgtEl>
                        <p:sldTgt/>
                      </p:tgtEl>
                    </p:cond>
                  </p:endCondLst>
                </p:cTn>
                <p:tgtEl>
                  <p:spTgt spid="9"/>
                </p:tgtEl>
              </p:cMediaNode>
            </p:video>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73239" y="134562"/>
            <a:ext cx="8645525" cy="1422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4072" y="1980220"/>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smtClean="0">
                <a:solidFill>
                  <a:srgbClr val="993300"/>
                </a:solidFill>
              </a:rPr>
              <a:t>Question 1: Thu….day</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1631504" y="5410214"/>
            <a:ext cx="3752708" cy="989856"/>
            <a:chOff x="107504" y="5410214"/>
            <a:chExt cx="3752708"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107504" y="5410214"/>
              <a:ext cx="3752708" cy="989856"/>
            </a:xfrm>
            <a:prstGeom prst="rect">
              <a:avLst/>
            </a:prstGeom>
          </p:spPr>
        </p:pic>
        <p:sp>
          <p:nvSpPr>
            <p:cNvPr id="37" name="TextBox 36"/>
            <p:cNvSpPr txBox="1"/>
            <p:nvPr/>
          </p:nvSpPr>
          <p:spPr>
            <a:xfrm>
              <a:off x="1331640" y="5589240"/>
              <a:ext cx="657872" cy="646331"/>
            </a:xfrm>
            <a:prstGeom prst="rect">
              <a:avLst/>
            </a:prstGeom>
            <a:noFill/>
          </p:spPr>
          <p:txBody>
            <a:bodyPr wrap="none" rtlCol="0">
              <a:spAutoFit/>
            </a:bodyPr>
            <a:lstStyle/>
            <a:p>
              <a:r>
                <a:rPr lang="en-US" sz="3600" b="1" dirty="0" smtClean="0"/>
                <a:t>RS</a:t>
              </a:r>
              <a:endParaRPr lang="en-US" sz="3600" b="1" dirty="0"/>
            </a:p>
          </p:txBody>
        </p:sp>
      </p:grpSp>
      <p:grpSp>
        <p:nvGrpSpPr>
          <p:cNvPr id="40" name="Group 39"/>
          <p:cNvGrpSpPr/>
          <p:nvPr/>
        </p:nvGrpSpPr>
        <p:grpSpPr>
          <a:xfrm>
            <a:off x="6400800" y="5380486"/>
            <a:ext cx="3744416" cy="989856"/>
            <a:chOff x="5150347" y="5410214"/>
            <a:chExt cx="3744416"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150347" y="5410214"/>
              <a:ext cx="3744416" cy="989856"/>
            </a:xfrm>
            <a:prstGeom prst="rect">
              <a:avLst/>
            </a:prstGeom>
          </p:spPr>
        </p:pic>
        <p:sp>
          <p:nvSpPr>
            <p:cNvPr id="39" name="TextBox 38"/>
            <p:cNvSpPr txBox="1"/>
            <p:nvPr/>
          </p:nvSpPr>
          <p:spPr>
            <a:xfrm>
              <a:off x="6534768" y="5581976"/>
              <a:ext cx="1335255" cy="646331"/>
            </a:xfrm>
            <a:prstGeom prst="rect">
              <a:avLst/>
            </a:prstGeom>
            <a:noFill/>
          </p:spPr>
          <p:txBody>
            <a:bodyPr wrap="square" rtlCol="0">
              <a:spAutoFit/>
            </a:bodyPr>
            <a:lstStyle/>
            <a:p>
              <a:r>
                <a:rPr lang="en-US" sz="3600" b="1" dirty="0" smtClean="0"/>
                <a:t>SR</a:t>
              </a:r>
              <a:endParaRPr lang="en-US" sz="3600" b="1" dirty="0"/>
            </a:p>
          </p:txBody>
        </p:sp>
      </p:grpSp>
    </p:spTree>
    <p:extLst>
      <p:ext uri="{BB962C8B-B14F-4D97-AF65-F5344CB8AC3E}">
        <p14:creationId xmlns:p14="http://schemas.microsoft.com/office/powerpoint/2010/main" xmlns="" val="39980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3000"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2919" y="-64190"/>
            <a:ext cx="9427321" cy="3745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4072" y="1980220"/>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err="1">
                <a:solidFill>
                  <a:srgbClr val="993300"/>
                </a:solidFill>
              </a:rPr>
              <a:t>Câu</a:t>
            </a:r>
            <a:r>
              <a:rPr lang="en-US" sz="3200" b="1" dirty="0">
                <a:solidFill>
                  <a:srgbClr val="993300"/>
                </a:solidFill>
              </a:rPr>
              <a:t> </a:t>
            </a:r>
            <a:r>
              <a:rPr lang="en-US" sz="3200" b="1" dirty="0" smtClean="0">
                <a:solidFill>
                  <a:srgbClr val="993300"/>
                </a:solidFill>
              </a:rPr>
              <a:t>2:</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6688898" y="4733765"/>
            <a:ext cx="6725278" cy="1660735"/>
            <a:chOff x="5453580" y="5404644"/>
            <a:chExt cx="6339606"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5453580" y="5404644"/>
              <a:ext cx="3752708" cy="989856"/>
            </a:xfrm>
            <a:prstGeom prst="rect">
              <a:avLst/>
            </a:prstGeom>
          </p:spPr>
        </p:pic>
        <p:sp>
          <p:nvSpPr>
            <p:cNvPr id="37" name="TextBox 36"/>
            <p:cNvSpPr txBox="1"/>
            <p:nvPr/>
          </p:nvSpPr>
          <p:spPr>
            <a:xfrm>
              <a:off x="5796137" y="5541945"/>
              <a:ext cx="5997049" cy="385236"/>
            </a:xfrm>
            <a:prstGeom prst="rect">
              <a:avLst/>
            </a:prstGeom>
            <a:noFill/>
          </p:spPr>
          <p:txBody>
            <a:bodyPr wrap="square" rtlCol="0">
              <a:spAutoFit/>
            </a:bodyPr>
            <a:lstStyle/>
            <a:p>
              <a:r>
                <a:rPr lang="en-US" sz="3600" b="1" dirty="0" smtClean="0"/>
                <a:t>Help my parents</a:t>
              </a:r>
              <a:endParaRPr lang="en-US" sz="3600" b="1" dirty="0"/>
            </a:p>
          </p:txBody>
        </p:sp>
      </p:grpSp>
      <p:grpSp>
        <p:nvGrpSpPr>
          <p:cNvPr id="40" name="Group 39"/>
          <p:cNvGrpSpPr/>
          <p:nvPr/>
        </p:nvGrpSpPr>
        <p:grpSpPr>
          <a:xfrm>
            <a:off x="1857058" y="4754880"/>
            <a:ext cx="3843628" cy="1712742"/>
            <a:chOff x="5150347" y="5410214"/>
            <a:chExt cx="3843628"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150347" y="5410214"/>
              <a:ext cx="3744416" cy="989856"/>
            </a:xfrm>
            <a:prstGeom prst="rect">
              <a:avLst/>
            </a:prstGeom>
          </p:spPr>
        </p:pic>
        <p:sp>
          <p:nvSpPr>
            <p:cNvPr id="39" name="TextBox 38"/>
            <p:cNvSpPr txBox="1"/>
            <p:nvPr/>
          </p:nvSpPr>
          <p:spPr>
            <a:xfrm>
              <a:off x="5359983" y="5531443"/>
              <a:ext cx="3633992" cy="764864"/>
            </a:xfrm>
            <a:prstGeom prst="rect">
              <a:avLst/>
            </a:prstGeom>
            <a:noFill/>
          </p:spPr>
          <p:txBody>
            <a:bodyPr wrap="square" rtlCol="0">
              <a:spAutoFit/>
            </a:bodyPr>
            <a:lstStyle/>
            <a:p>
              <a:r>
                <a:rPr lang="en-US" sz="4000" b="1" dirty="0" smtClean="0"/>
                <a:t>Visit my grandparents</a:t>
              </a:r>
              <a:endParaRPr lang="en-US" sz="4000" b="1" dirty="0"/>
            </a:p>
          </p:txBody>
        </p:sp>
      </p:grpSp>
      <p:pic>
        <p:nvPicPr>
          <p:cNvPr id="2" name="Picture 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3535432" y="726962"/>
            <a:ext cx="3153465" cy="2356284"/>
          </a:xfrm>
          <a:prstGeom prst="rect">
            <a:avLst/>
          </a:prstGeom>
        </p:spPr>
      </p:pic>
    </p:spTree>
    <p:extLst>
      <p:ext uri="{BB962C8B-B14F-4D97-AF65-F5344CB8AC3E}">
        <p14:creationId xmlns:p14="http://schemas.microsoft.com/office/powerpoint/2010/main" xmlns="" val="34607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3000"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73239" y="134562"/>
            <a:ext cx="8645525" cy="1422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4072" y="1980220"/>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err="1">
                <a:solidFill>
                  <a:srgbClr val="993300"/>
                </a:solidFill>
              </a:rPr>
              <a:t>Câu</a:t>
            </a:r>
            <a:r>
              <a:rPr lang="en-US" sz="3200" b="1" dirty="0">
                <a:solidFill>
                  <a:srgbClr val="993300"/>
                </a:solidFill>
              </a:rPr>
              <a:t> </a:t>
            </a:r>
            <a:r>
              <a:rPr lang="en-US" sz="3200" b="1" dirty="0" smtClean="0">
                <a:solidFill>
                  <a:srgbClr val="993300"/>
                </a:solidFill>
              </a:rPr>
              <a:t>3: What do you do ….Monday?</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1631504" y="5410214"/>
            <a:ext cx="3752708" cy="989856"/>
            <a:chOff x="107504" y="5410214"/>
            <a:chExt cx="3752708"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107504" y="5410214"/>
              <a:ext cx="3752708" cy="989856"/>
            </a:xfrm>
            <a:prstGeom prst="rect">
              <a:avLst/>
            </a:prstGeom>
          </p:spPr>
        </p:pic>
        <p:sp>
          <p:nvSpPr>
            <p:cNvPr id="37" name="TextBox 36"/>
            <p:cNvSpPr txBox="1"/>
            <p:nvPr/>
          </p:nvSpPr>
          <p:spPr>
            <a:xfrm>
              <a:off x="1331640" y="5589240"/>
              <a:ext cx="745717" cy="646331"/>
            </a:xfrm>
            <a:prstGeom prst="rect">
              <a:avLst/>
            </a:prstGeom>
            <a:noFill/>
          </p:spPr>
          <p:txBody>
            <a:bodyPr wrap="none" rtlCol="0">
              <a:spAutoFit/>
            </a:bodyPr>
            <a:lstStyle/>
            <a:p>
              <a:r>
                <a:rPr lang="en-US" sz="3600" b="1" dirty="0" smtClean="0"/>
                <a:t>On</a:t>
              </a:r>
              <a:endParaRPr lang="en-US" sz="3600" b="1" dirty="0"/>
            </a:p>
          </p:txBody>
        </p:sp>
      </p:grpSp>
      <p:grpSp>
        <p:nvGrpSpPr>
          <p:cNvPr id="40" name="Group 39"/>
          <p:cNvGrpSpPr/>
          <p:nvPr/>
        </p:nvGrpSpPr>
        <p:grpSpPr>
          <a:xfrm>
            <a:off x="6674347" y="5410214"/>
            <a:ext cx="3744416" cy="989856"/>
            <a:chOff x="5150347" y="5410214"/>
            <a:chExt cx="3744416"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150347" y="5410214"/>
              <a:ext cx="3744416" cy="989856"/>
            </a:xfrm>
            <a:prstGeom prst="rect">
              <a:avLst/>
            </a:prstGeom>
          </p:spPr>
        </p:pic>
        <p:sp>
          <p:nvSpPr>
            <p:cNvPr id="39" name="TextBox 38"/>
            <p:cNvSpPr txBox="1"/>
            <p:nvPr/>
          </p:nvSpPr>
          <p:spPr>
            <a:xfrm>
              <a:off x="6534769" y="5581976"/>
              <a:ext cx="628031" cy="646331"/>
            </a:xfrm>
            <a:prstGeom prst="rect">
              <a:avLst/>
            </a:prstGeom>
            <a:noFill/>
          </p:spPr>
          <p:txBody>
            <a:bodyPr wrap="square" rtlCol="0">
              <a:spAutoFit/>
            </a:bodyPr>
            <a:lstStyle/>
            <a:p>
              <a:r>
                <a:rPr lang="en-US" sz="3600" b="1" dirty="0" smtClean="0"/>
                <a:t>In</a:t>
              </a:r>
              <a:endParaRPr lang="en-US" sz="3600" b="1" dirty="0"/>
            </a:p>
          </p:txBody>
        </p:sp>
      </p:grpSp>
    </p:spTree>
    <p:extLst>
      <p:ext uri="{BB962C8B-B14F-4D97-AF65-F5344CB8AC3E}">
        <p14:creationId xmlns:p14="http://schemas.microsoft.com/office/powerpoint/2010/main" xmlns="" val="33146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3000"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31504" y="134562"/>
            <a:ext cx="8787260" cy="3832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1286871">
            <a:off x="6674388" y="3078670"/>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err="1">
                <a:solidFill>
                  <a:srgbClr val="993300"/>
                </a:solidFill>
              </a:rPr>
              <a:t>Câu</a:t>
            </a:r>
            <a:r>
              <a:rPr lang="en-US" sz="3200" b="1" dirty="0">
                <a:solidFill>
                  <a:srgbClr val="993300"/>
                </a:solidFill>
              </a:rPr>
              <a:t> </a:t>
            </a:r>
            <a:r>
              <a:rPr lang="en-US" sz="3200" b="1" dirty="0" smtClean="0">
                <a:solidFill>
                  <a:srgbClr val="993300"/>
                </a:solidFill>
              </a:rPr>
              <a:t>4:</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2226804" y="5499683"/>
            <a:ext cx="3752708" cy="989856"/>
            <a:chOff x="702804" y="5499683"/>
            <a:chExt cx="3752708"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702804" y="5499683"/>
              <a:ext cx="3752708" cy="989856"/>
            </a:xfrm>
            <a:prstGeom prst="rect">
              <a:avLst/>
            </a:prstGeom>
          </p:spPr>
        </p:pic>
        <p:sp>
          <p:nvSpPr>
            <p:cNvPr id="37" name="TextBox 36"/>
            <p:cNvSpPr txBox="1"/>
            <p:nvPr/>
          </p:nvSpPr>
          <p:spPr>
            <a:xfrm>
              <a:off x="1331640" y="5589240"/>
              <a:ext cx="2585067" cy="646331"/>
            </a:xfrm>
            <a:prstGeom prst="rect">
              <a:avLst/>
            </a:prstGeom>
            <a:noFill/>
          </p:spPr>
          <p:txBody>
            <a:bodyPr wrap="none" rtlCol="0">
              <a:spAutoFit/>
            </a:bodyPr>
            <a:lstStyle/>
            <a:p>
              <a:r>
                <a:rPr lang="en-US" sz="3600" b="1" dirty="0" smtClean="0"/>
                <a:t>Play football</a:t>
              </a:r>
              <a:endParaRPr lang="en-US" sz="3600" b="1" dirty="0"/>
            </a:p>
          </p:txBody>
        </p:sp>
      </p:grpSp>
      <p:grpSp>
        <p:nvGrpSpPr>
          <p:cNvPr id="40" name="Group 39"/>
          <p:cNvGrpSpPr/>
          <p:nvPr/>
        </p:nvGrpSpPr>
        <p:grpSpPr>
          <a:xfrm>
            <a:off x="6674347" y="5410214"/>
            <a:ext cx="3744416" cy="989856"/>
            <a:chOff x="5150347" y="5410214"/>
            <a:chExt cx="3744416"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150347" y="5410214"/>
              <a:ext cx="3744416" cy="989856"/>
            </a:xfrm>
            <a:prstGeom prst="rect">
              <a:avLst/>
            </a:prstGeom>
          </p:spPr>
        </p:pic>
        <p:sp>
          <p:nvSpPr>
            <p:cNvPr id="39" name="TextBox 38"/>
            <p:cNvSpPr txBox="1"/>
            <p:nvPr/>
          </p:nvSpPr>
          <p:spPr>
            <a:xfrm>
              <a:off x="5796138" y="5581976"/>
              <a:ext cx="2947794" cy="646331"/>
            </a:xfrm>
            <a:prstGeom prst="rect">
              <a:avLst/>
            </a:prstGeom>
            <a:noFill/>
          </p:spPr>
          <p:txBody>
            <a:bodyPr wrap="square" rtlCol="0">
              <a:spAutoFit/>
            </a:bodyPr>
            <a:lstStyle/>
            <a:p>
              <a:r>
                <a:rPr lang="en-US" sz="3600" b="1" dirty="0" smtClean="0"/>
                <a:t>Play the guitar</a:t>
              </a:r>
              <a:endParaRPr lang="en-US" sz="3600" b="1" dirty="0"/>
            </a:p>
          </p:txBody>
        </p:sp>
      </p:grpSp>
      <p:pic>
        <p:nvPicPr>
          <p:cNvPr id="2" name="Picture 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3507858" y="967142"/>
            <a:ext cx="6041820" cy="2057400"/>
          </a:xfrm>
          <a:prstGeom prst="rect">
            <a:avLst/>
          </a:prstGeom>
        </p:spPr>
      </p:pic>
    </p:spTree>
    <p:extLst>
      <p:ext uri="{BB962C8B-B14F-4D97-AF65-F5344CB8AC3E}">
        <p14:creationId xmlns:p14="http://schemas.microsoft.com/office/powerpoint/2010/main" xmlns="" val="7785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3000"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62601" y="-65543"/>
            <a:ext cx="9266797" cy="3751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80371" y="3119281"/>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err="1">
                <a:solidFill>
                  <a:srgbClr val="993300"/>
                </a:solidFill>
              </a:rPr>
              <a:t>Câu</a:t>
            </a:r>
            <a:r>
              <a:rPr lang="en-US" sz="3200" b="1" dirty="0">
                <a:solidFill>
                  <a:srgbClr val="993300"/>
                </a:solidFill>
              </a:rPr>
              <a:t> </a:t>
            </a:r>
            <a:r>
              <a:rPr lang="en-US" sz="3200" b="1" dirty="0" smtClean="0">
                <a:solidFill>
                  <a:srgbClr val="993300"/>
                </a:solidFill>
              </a:rPr>
              <a:t>5:</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7304211" y="5310336"/>
            <a:ext cx="3752708" cy="989856"/>
            <a:chOff x="5780211" y="5310336"/>
            <a:chExt cx="3752708"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5780211" y="5310336"/>
              <a:ext cx="3752708" cy="989856"/>
            </a:xfrm>
            <a:prstGeom prst="rect">
              <a:avLst/>
            </a:prstGeom>
          </p:spPr>
        </p:pic>
        <p:sp>
          <p:nvSpPr>
            <p:cNvPr id="37" name="TextBox 36"/>
            <p:cNvSpPr txBox="1"/>
            <p:nvPr/>
          </p:nvSpPr>
          <p:spPr>
            <a:xfrm>
              <a:off x="5835049" y="5482098"/>
              <a:ext cx="3202271" cy="646331"/>
            </a:xfrm>
            <a:prstGeom prst="rect">
              <a:avLst/>
            </a:prstGeom>
            <a:noFill/>
          </p:spPr>
          <p:txBody>
            <a:bodyPr wrap="square" rtlCol="0">
              <a:spAutoFit/>
            </a:bodyPr>
            <a:lstStyle/>
            <a:p>
              <a:r>
                <a:rPr lang="en-US" sz="3600" b="1" dirty="0" smtClean="0"/>
                <a:t>Listen to music</a:t>
              </a:r>
              <a:endParaRPr lang="en-US" sz="3600" b="1" dirty="0"/>
            </a:p>
          </p:txBody>
        </p:sp>
      </p:grpSp>
      <p:grpSp>
        <p:nvGrpSpPr>
          <p:cNvPr id="40" name="Group 39"/>
          <p:cNvGrpSpPr/>
          <p:nvPr/>
        </p:nvGrpSpPr>
        <p:grpSpPr>
          <a:xfrm>
            <a:off x="1823162" y="5310336"/>
            <a:ext cx="3968037" cy="989856"/>
            <a:chOff x="5433588" y="6889714"/>
            <a:chExt cx="3968037"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433588" y="6889714"/>
              <a:ext cx="3744416" cy="989856"/>
            </a:xfrm>
            <a:prstGeom prst="rect">
              <a:avLst/>
            </a:prstGeom>
          </p:spPr>
        </p:pic>
        <p:sp>
          <p:nvSpPr>
            <p:cNvPr id="39" name="TextBox 38"/>
            <p:cNvSpPr txBox="1"/>
            <p:nvPr/>
          </p:nvSpPr>
          <p:spPr>
            <a:xfrm>
              <a:off x="6933738" y="6916871"/>
              <a:ext cx="2467887" cy="646331"/>
            </a:xfrm>
            <a:prstGeom prst="rect">
              <a:avLst/>
            </a:prstGeom>
            <a:noFill/>
          </p:spPr>
          <p:txBody>
            <a:bodyPr wrap="square" rtlCol="0">
              <a:spAutoFit/>
            </a:bodyPr>
            <a:lstStyle/>
            <a:p>
              <a:r>
                <a:rPr lang="en-US" sz="3600" b="1" dirty="0" smtClean="0"/>
                <a:t>Watch </a:t>
              </a:r>
              <a:r>
                <a:rPr lang="en-US" sz="3600" b="1" dirty="0" err="1" smtClean="0"/>
                <a:t>Tv</a:t>
              </a:r>
              <a:endParaRPr lang="en-US" sz="3600" b="1" dirty="0"/>
            </a:p>
          </p:txBody>
        </p:sp>
      </p:grpSp>
      <p:pic>
        <p:nvPicPr>
          <p:cNvPr id="2" name="Picture 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134620" y="833740"/>
            <a:ext cx="4411935" cy="1952625"/>
          </a:xfrm>
          <a:prstGeom prst="rect">
            <a:avLst/>
          </a:prstGeom>
        </p:spPr>
      </p:pic>
    </p:spTree>
    <p:extLst>
      <p:ext uri="{BB962C8B-B14F-4D97-AF65-F5344CB8AC3E}">
        <p14:creationId xmlns:p14="http://schemas.microsoft.com/office/powerpoint/2010/main" xmlns="" val="23611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3000"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9457" y="-9525"/>
            <a:ext cx="9655869"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cau ho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68437" y="-45475"/>
            <a:ext cx="11292635" cy="4461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Ba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54118" y="3594080"/>
            <a:ext cx="1448780" cy="1448780"/>
          </a:xfrm>
          <a:prstGeom prst="ellipse">
            <a:avLst/>
          </a:prstGeom>
          <a:blipFill>
            <a:blip r:embed="rId6" cstate="print"/>
            <a:stretch>
              <a:fillRect/>
            </a:stretch>
          </a:blipFill>
        </p:spPr>
      </p:pic>
      <p:pic>
        <p:nvPicPr>
          <p:cNvPr id="8" name="cung 1"/>
          <p:cNvPicPr>
            <a:picLocks noChangeAspect="1"/>
          </p:cNvPicPr>
          <p:nvPr/>
        </p:nvPicPr>
        <p:blipFill rotWithShape="1">
          <a:blip r:embed="rId7">
            <a:extLst>
              <a:ext uri="{28A0092B-C50C-407E-A947-70E740481C1C}">
                <a14:useLocalDpi xmlns:a14="http://schemas.microsoft.com/office/drawing/2010/main" xmlns="" val="0"/>
              </a:ext>
            </a:extLst>
          </a:blip>
          <a:srcRect l="41099" b="18657"/>
          <a:stretch/>
        </p:blipFill>
        <p:spPr>
          <a:xfrm rot="20269404">
            <a:off x="5456439" y="3498832"/>
            <a:ext cx="1721111" cy="3000487"/>
          </a:xfrm>
          <a:prstGeom prst="rect">
            <a:avLst/>
          </a:prstGeom>
          <a:scene3d>
            <a:camera prst="isometricTopUp"/>
            <a:lightRig rig="threePt" dir="t"/>
          </a:scene3d>
        </p:spPr>
      </p:pic>
      <p:pic>
        <p:nvPicPr>
          <p:cNvPr id="9" name="mui ten"/>
          <p:cNvPicPr>
            <a:picLocks noChangeAspect="1"/>
          </p:cNvPicPr>
          <p:nvPr/>
        </p:nvPicPr>
        <p:blipFill rotWithShape="1">
          <a:blip r:embed="rId7">
            <a:extLst>
              <a:ext uri="{28A0092B-C50C-407E-A947-70E740481C1C}">
                <a14:useLocalDpi xmlns:a14="http://schemas.microsoft.com/office/drawing/2010/main" xmlns=""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p:cNvPicPr>
            <a:picLocks noChangeAspect="1"/>
          </p:cNvPicPr>
          <p:nvPr/>
        </p:nvPicPr>
        <p:blipFill rotWithShape="1">
          <a:blip r:embed="rId7">
            <a:extLst>
              <a:ext uri="{28A0092B-C50C-407E-A947-70E740481C1C}">
                <a14:useLocalDpi xmlns:a14="http://schemas.microsoft.com/office/drawing/2010/main" xmlns="" val="0"/>
              </a:ext>
            </a:extLst>
          </a:blip>
          <a:srcRect l="-12924" r="70995" b="18657"/>
          <a:stretch/>
        </p:blipFill>
        <p:spPr>
          <a:xfrm rot="20269404">
            <a:off x="5573994" y="3548626"/>
            <a:ext cx="1225173" cy="3000487"/>
          </a:xfrm>
          <a:prstGeom prst="rect">
            <a:avLst/>
          </a:prstGeom>
          <a:scene3d>
            <a:camera prst="isometricTopUp"/>
            <a:lightRig rig="threePt" dir="t"/>
          </a:scene3d>
        </p:spPr>
      </p:pic>
      <p:pic>
        <p:nvPicPr>
          <p:cNvPr id="6"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8">
                  <p14:trim end="1414"/>
                </p14:media>
              </p:ext>
            </p:extLst>
          </p:nvPr>
        </p:nvPicPr>
        <p:blipFill>
          <a:blip r:embed="rId9" cstate="print"/>
          <a:stretch>
            <a:fillRect/>
          </a:stretch>
        </p:blipFill>
        <p:spPr>
          <a:xfrm>
            <a:off x="9192344" y="7101408"/>
            <a:ext cx="609600" cy="609600"/>
          </a:xfrm>
          <a:prstGeom prst="rect">
            <a:avLst/>
          </a:prstGeom>
        </p:spPr>
      </p:pic>
      <p:pic>
        <p:nvPicPr>
          <p:cNvPr id="7" name="Am-thanh-tra-loi-sai-www_nhacchuongvui_com.mp3">
            <a:hlinkClick r:id="" action="ppaction://media"/>
          </p:cNvPr>
          <p:cNvPicPr>
            <a:picLocks noChangeAspect="1"/>
          </p:cNvPicPr>
          <p:nvPr>
            <a:videoFile r:link="rId1"/>
            <p:extLst>
              <p:ext uri="{DAA4B4D4-6D71-4841-9C94-3DE7FCFB9230}">
                <p14:media xmlns:p14="http://schemas.microsoft.com/office/powerpoint/2010/main" xmlns="" r:embed="rId10">
                  <p14:trim end="5158"/>
                </p14:media>
              </p:ext>
            </p:extLst>
          </p:nvPr>
        </p:nvPicPr>
        <p:blipFill>
          <a:blip r:embed="rId9" cstate="print"/>
          <a:stretch>
            <a:fillRect/>
          </a:stretch>
        </p:blipFill>
        <p:spPr>
          <a:xfrm>
            <a:off x="5791200" y="7101408"/>
            <a:ext cx="609600" cy="609600"/>
          </a:xfrm>
          <a:prstGeom prst="rect">
            <a:avLst/>
          </a:prstGeom>
        </p:spPr>
      </p:pic>
      <p:sp>
        <p:nvSpPr>
          <p:cNvPr id="11" name="TextBox 10"/>
          <p:cNvSpPr txBox="1"/>
          <p:nvPr/>
        </p:nvSpPr>
        <p:spPr>
          <a:xfrm>
            <a:off x="2226804" y="553290"/>
            <a:ext cx="7128792" cy="584775"/>
          </a:xfrm>
          <a:prstGeom prst="rect">
            <a:avLst/>
          </a:prstGeom>
          <a:noFill/>
        </p:spPr>
        <p:txBody>
          <a:bodyPr wrap="square" rtlCol="0">
            <a:spAutoFit/>
          </a:bodyPr>
          <a:lstStyle/>
          <a:p>
            <a:r>
              <a:rPr lang="en-US" sz="3200" b="1" dirty="0" err="1">
                <a:solidFill>
                  <a:srgbClr val="993300"/>
                </a:solidFill>
              </a:rPr>
              <a:t>Câu</a:t>
            </a:r>
            <a:r>
              <a:rPr lang="en-US" sz="3200" b="1" dirty="0">
                <a:solidFill>
                  <a:srgbClr val="993300"/>
                </a:solidFill>
              </a:rPr>
              <a:t> </a:t>
            </a:r>
            <a:r>
              <a:rPr lang="en-US" sz="3200" b="1" dirty="0" smtClean="0">
                <a:solidFill>
                  <a:srgbClr val="993300"/>
                </a:solidFill>
              </a:rPr>
              <a:t>6:</a:t>
            </a:r>
            <a:endParaRPr lang="en-US" sz="3200" b="1" dirty="0">
              <a:solidFill>
                <a:srgbClr val="993300"/>
              </a:solidFill>
            </a:endParaRPr>
          </a:p>
        </p:txBody>
      </p:sp>
      <p:pic>
        <p:nvPicPr>
          <p:cNvPr id="14" name="Synth-Whoosh-Small-01.mp3">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9" cstate="print"/>
          <a:stretch>
            <a:fillRect/>
          </a:stretch>
        </p:blipFill>
        <p:spPr>
          <a:xfrm>
            <a:off x="12804576" y="7061994"/>
            <a:ext cx="609600" cy="609600"/>
          </a:xfrm>
          <a:prstGeom prst="rect">
            <a:avLst/>
          </a:prstGeom>
        </p:spPr>
      </p:pic>
      <p:grpSp>
        <p:nvGrpSpPr>
          <p:cNvPr id="41" name="Group 40"/>
          <p:cNvGrpSpPr/>
          <p:nvPr/>
        </p:nvGrpSpPr>
        <p:grpSpPr>
          <a:xfrm>
            <a:off x="1631504" y="5410214"/>
            <a:ext cx="4060682" cy="989856"/>
            <a:chOff x="107504" y="5410214"/>
            <a:chExt cx="4060682" cy="989856"/>
          </a:xfrm>
        </p:grpSpPr>
        <p:pic>
          <p:nvPicPr>
            <p:cNvPr id="12" name="dung"/>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flipH="1">
              <a:off x="107504" y="5410214"/>
              <a:ext cx="3752708" cy="989856"/>
            </a:xfrm>
            <a:prstGeom prst="rect">
              <a:avLst/>
            </a:prstGeom>
          </p:spPr>
        </p:pic>
        <p:sp>
          <p:nvSpPr>
            <p:cNvPr id="37" name="TextBox 36"/>
            <p:cNvSpPr txBox="1"/>
            <p:nvPr/>
          </p:nvSpPr>
          <p:spPr>
            <a:xfrm>
              <a:off x="542694" y="5581976"/>
              <a:ext cx="3625492" cy="653595"/>
            </a:xfrm>
            <a:prstGeom prst="rect">
              <a:avLst/>
            </a:prstGeom>
            <a:noFill/>
          </p:spPr>
          <p:txBody>
            <a:bodyPr wrap="square" rtlCol="0">
              <a:spAutoFit/>
            </a:bodyPr>
            <a:lstStyle/>
            <a:p>
              <a:r>
                <a:rPr lang="en-US" sz="3600" b="1" dirty="0" smtClean="0"/>
                <a:t>Go Swimming</a:t>
              </a:r>
              <a:endParaRPr lang="en-US" sz="3600" b="1" dirty="0"/>
            </a:p>
          </p:txBody>
        </p:sp>
      </p:grpSp>
      <p:grpSp>
        <p:nvGrpSpPr>
          <p:cNvPr id="40" name="Group 39"/>
          <p:cNvGrpSpPr/>
          <p:nvPr/>
        </p:nvGrpSpPr>
        <p:grpSpPr>
          <a:xfrm>
            <a:off x="6674347" y="5410214"/>
            <a:ext cx="3744416" cy="989856"/>
            <a:chOff x="5150347" y="5410214"/>
            <a:chExt cx="3744416" cy="989856"/>
          </a:xfrm>
        </p:grpSpPr>
        <p:pic>
          <p:nvPicPr>
            <p:cNvPr id="13" name="sai"/>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150347" y="5410214"/>
              <a:ext cx="3744416" cy="989856"/>
            </a:xfrm>
            <a:prstGeom prst="rect">
              <a:avLst/>
            </a:prstGeom>
          </p:spPr>
        </p:pic>
        <p:sp>
          <p:nvSpPr>
            <p:cNvPr id="39" name="TextBox 38"/>
            <p:cNvSpPr txBox="1"/>
            <p:nvPr/>
          </p:nvSpPr>
          <p:spPr>
            <a:xfrm>
              <a:off x="5458322" y="5581976"/>
              <a:ext cx="3213238" cy="646331"/>
            </a:xfrm>
            <a:prstGeom prst="rect">
              <a:avLst/>
            </a:prstGeom>
            <a:noFill/>
          </p:spPr>
          <p:txBody>
            <a:bodyPr wrap="square" rtlCol="0">
              <a:spAutoFit/>
            </a:bodyPr>
            <a:lstStyle/>
            <a:p>
              <a:r>
                <a:rPr lang="en-US" sz="3600" b="1" dirty="0" smtClean="0"/>
                <a:t>Visit my friends</a:t>
              </a:r>
              <a:endParaRPr lang="en-US" sz="3600" b="1" dirty="0"/>
            </a:p>
          </p:txBody>
        </p:sp>
      </p:grpSp>
      <p:pic>
        <p:nvPicPr>
          <p:cNvPr id="2" name="Picture 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267126" y="563331"/>
            <a:ext cx="4635772" cy="2876202"/>
          </a:xfrm>
          <a:prstGeom prst="rect">
            <a:avLst/>
          </a:prstGeom>
        </p:spPr>
      </p:pic>
    </p:spTree>
    <p:extLst>
      <p:ext uri="{BB962C8B-B14F-4D97-AF65-F5344CB8AC3E}">
        <p14:creationId xmlns:p14="http://schemas.microsoft.com/office/powerpoint/2010/main" xmlns="" val="19171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video>
              <p:cMediaNode vol="80000">
                <p:cTn id="8" fill="hold" display="0">
                  <p:stCondLst>
                    <p:cond delay="indefinite"/>
                  </p:stCondLst>
                  <p:endCondLst>
                    <p:cond evt="onStopAudio" delay="0">
                      <p:tgtEl>
                        <p:sldTgt/>
                      </p:tgtEl>
                    </p:cond>
                  </p:endCondLst>
                </p:cTn>
                <p:tgtEl>
                  <p:spTgt spid="7"/>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15" dur="2000" fill="hold"/>
                                        <p:tgtEl>
                                          <p:spTgt spid="5"/>
                                        </p:tgtEl>
                                        <p:attrNameLst>
                                          <p:attrName>ppt_x</p:attrName>
                                          <p:attrName>ppt_y</p:attrName>
                                        </p:attrNameLst>
                                      </p:cBhvr>
                                    </p:animMotion>
                                  </p:childTnLst>
                                </p:cTn>
                              </p:par>
                              <p:par>
                                <p:cTn id="16" presetID="22" presetClass="exit" presetSubtype="1" fill="hold" nodeType="withEffect">
                                  <p:stCondLst>
                                    <p:cond delay="0"/>
                                  </p:stCondLst>
                                  <p:childTnLst>
                                    <p:animEffect transition="out" filter="wipe(up)">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nextCondLst>
                <p:cond evt="onClick" delay="0">
                  <p:tgtEl>
                    <p:spTgt spid="10"/>
                  </p:tgtEl>
                </p:cond>
              </p:nextCondLst>
            </p:seq>
            <p:video>
              <p:cMediaNode vol="80000">
                <p:cTn id="25" fill="hold" display="0">
                  <p:stCondLst>
                    <p:cond delay="indefinite"/>
                  </p:stCondLst>
                  <p:endCondLst>
                    <p:cond evt="onStopAudio" delay="0">
                      <p:tgtEl>
                        <p:sldTgt/>
                      </p:tgtEl>
                    </p:cond>
                  </p:endCondLst>
                </p:cTn>
                <p:tgtEl>
                  <p:spTgt spid="14"/>
                </p:tgtEl>
              </p:cMediaNode>
            </p:video>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42" presetClass="path" presetSubtype="0" accel="50000" decel="50000" fill="hold" nodeType="withEffect">
                                  <p:stCondLst>
                                    <p:cond delay="0"/>
                                  </p:stCondLst>
                                  <p:childTnLst>
                                    <p:animMotion origin="layout" path="M 2.5E-6 4.81481E-6 L 0.54201 -0.94908 " pathEditMode="relative" rAng="0" ptsTypes="AA">
                                      <p:cBhvr>
                                        <p:cTn id="39" dur="2000" fill="hold"/>
                                        <p:tgtEl>
                                          <p:spTgt spid="9"/>
                                        </p:tgtEl>
                                        <p:attrNameLst>
                                          <p:attrName>ppt_x</p:attrName>
                                          <p:attrName>ppt_y</p:attrName>
                                        </p:attrNameLst>
                                      </p:cBhvr>
                                      <p:rCtr x="27101" y="-47454"/>
                                    </p:animMotion>
                                  </p:childTnLst>
                                </p:cTn>
                              </p:par>
                              <p:par>
                                <p:cTn id="40" presetID="3" presetClass="path" presetSubtype="0" accel="50000" decel="50000" fill="hold" nodeType="withEffect">
                                  <p:stCondLst>
                                    <p:cond delay="0"/>
                                  </p:stCondLst>
                                  <p:childTnLst>
                                    <p:animMotion origin="layout" path="M 0 0 L 0.125 -0.084 L 0.25 0 L 0.125 0.084 L 0 0 Z" pathEditMode="relative" ptsTypes="">
                                      <p:cBhvr>
                                        <p:cTn id="41" dur="3000" fill="hold"/>
                                        <p:tgtEl>
                                          <p:spTgt spid="5"/>
                                        </p:tgtEl>
                                        <p:attrNameLst>
                                          <p:attrName>ppt_x</p:attrName>
                                          <p:attrName>ppt_y</p:attrName>
                                        </p:attrNameLst>
                                      </p:cBhvr>
                                    </p:animMotion>
                                  </p:childTnLst>
                                </p:cTn>
                              </p:par>
                              <p:par>
                                <p:cTn id="42" presetID="1" presetClass="mediacall" presetSubtype="0" fill="hold" nodeType="withEffect">
                                  <p:stCondLst>
                                    <p:cond delay="0"/>
                                  </p:stCondLst>
                                  <p:childTnLst>
                                    <p:cmd type="call" cmd="playFrom(0.0)">
                                      <p:cBhvr>
                                        <p:cTn id="43" dur="1614" fill="hold"/>
                                        <p:tgtEl>
                                          <p:spTgt spid="14"/>
                                        </p:tgtEl>
                                      </p:cBhvr>
                                    </p:cmd>
                                  </p:childTnLst>
                                </p:cTn>
                              </p:par>
                            </p:childTnLst>
                          </p:cTn>
                        </p:par>
                        <p:par>
                          <p:cTn id="44" fill="hold">
                            <p:stCondLst>
                              <p:cond delay="3000"/>
                            </p:stCondLst>
                            <p:childTnLst>
                              <p:par>
                                <p:cTn id="45" presetID="1" presetClass="mediacall" presetSubtype="0" fill="hold" nodeType="afterEffect">
                                  <p:stCondLst>
                                    <p:cond delay="0"/>
                                  </p:stCondLst>
                                  <p:childTnLst>
                                    <p:cmd type="call" cmd="playFrom(0.0)">
                                      <p:cBhvr>
                                        <p:cTn id="46" dur="2992" fill="hold"/>
                                        <p:tgtEl>
                                          <p:spTgt spid="7"/>
                                        </p:tgtEl>
                                      </p:cBhvr>
                                    </p:cmd>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2" presetClass="exit" presetSubtype="1" fill="hold" nodeType="clickEffect">
                                  <p:stCondLst>
                                    <p:cond delay="0"/>
                                  </p:stCondLst>
                                  <p:childTnLst>
                                    <p:animEffect transition="out" filter="wipe(up)">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par>
                                <p:cTn id="59" presetID="42" presetClass="path" presetSubtype="0" accel="50000" decel="50000" fill="hold" nodeType="withEffect">
                                  <p:stCondLst>
                                    <p:cond delay="0"/>
                                  </p:stCondLst>
                                  <p:childTnLst>
                                    <p:animMotion origin="layout" path="M 2.5E-6 4.81481E-6 L 0.19548 -0.3507 " pathEditMode="relative" rAng="0" ptsTypes="AA">
                                      <p:cBhvr>
                                        <p:cTn id="60" dur="2000" fill="hold"/>
                                        <p:tgtEl>
                                          <p:spTgt spid="9"/>
                                        </p:tgtEl>
                                        <p:attrNameLst>
                                          <p:attrName>ppt_x</p:attrName>
                                          <p:attrName>ppt_y</p:attrName>
                                        </p:attrNameLst>
                                      </p:cBhvr>
                                      <p:rCtr x="9774" y="-17546"/>
                                    </p:animMotion>
                                  </p:childTnLst>
                                </p:cTn>
                              </p:par>
                              <p:par>
                                <p:cTn id="61" presetID="42" presetClass="path" presetSubtype="0" accel="50000" decel="50000" fill="hold" nodeType="withEffect">
                                  <p:stCondLst>
                                    <p:cond delay="0"/>
                                  </p:stCondLst>
                                  <p:childTnLst>
                                    <p:animMotion origin="layout" path="M -0.00625 -2.96296E-6 L 0.11146 -0.0831 " pathEditMode="relative" rAng="0" ptsTypes="AA">
                                      <p:cBhvr>
                                        <p:cTn id="62" dur="2000" fill="hold"/>
                                        <p:tgtEl>
                                          <p:spTgt spid="5"/>
                                        </p:tgtEl>
                                        <p:attrNameLst>
                                          <p:attrName>ppt_x</p:attrName>
                                          <p:attrName>ppt_y</p:attrName>
                                        </p:attrNameLst>
                                      </p:cBhvr>
                                      <p:rCtr x="5885" y="-4167"/>
                                    </p:animMotion>
                                  </p:childTnLst>
                                </p:cTn>
                              </p:par>
                              <p:par>
                                <p:cTn id="63" presetID="1" presetClass="mediacall" presetSubtype="0" fill="hold" nodeType="withEffect">
                                  <p:stCondLst>
                                    <p:cond delay="0"/>
                                  </p:stCondLst>
                                  <p:childTnLst>
                                    <p:cmd type="call" cmd="playFrom(0.0)">
                                      <p:cBhvr>
                                        <p:cTn id="64" dur="1614" fill="hold"/>
                                        <p:tgtEl>
                                          <p:spTgt spid="14"/>
                                        </p:tgtEl>
                                      </p:cBhvr>
                                    </p:cmd>
                                  </p:childTnLst>
                                </p:cTn>
                              </p:par>
                            </p:childTnLst>
                          </p:cTn>
                        </p:par>
                        <p:par>
                          <p:cTn id="65" fill="hold">
                            <p:stCondLst>
                              <p:cond delay="2000"/>
                            </p:stCondLst>
                            <p:childTnLst>
                              <p:par>
                                <p:cTn id="66" presetID="1" presetClass="mediacall" presetSubtype="0" fill="hold" nodeType="afterEffect">
                                  <p:stCondLst>
                                    <p:cond delay="0"/>
                                  </p:stCondLst>
                                  <p:childTnLst>
                                    <p:cmd type="call" cmd="playFrom(0.0)">
                                      <p:cBhvr>
                                        <p:cTn id="67" dur="3000" fill="hold"/>
                                        <p:tgtEl>
                                          <p:spTgt spid="6"/>
                                        </p:tgtEl>
                                      </p:cBhvr>
                                    </p:cmd>
                                  </p:childTnLst>
                                </p:cTn>
                              </p:par>
                            </p:childTnLst>
                          </p:cTn>
                        </p:par>
                      </p:childTnLst>
                    </p:cTn>
                  </p:par>
                </p:childTnLst>
              </p:cTn>
              <p:nextCondLst>
                <p:cond evt="onClick" delay="0">
                  <p:tgtEl>
                    <p:spTgt spid="41"/>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82880" y="0"/>
            <a:ext cx="12374880" cy="6858000"/>
          </a:xfrm>
        </p:spPr>
      </p:pic>
      <p:pic>
        <p:nvPicPr>
          <p:cNvPr id="5" name="37">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134205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786"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endCondLst>
                    <p:cond evt="onStopAudio" delay="0">
                      <p:tgtEl>
                        <p:sldTgt/>
                      </p:tgtEl>
                    </p:cond>
                  </p:end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50000"/>
                  </a:schemeClr>
                </a:solidFill>
              </a:rPr>
              <a:t>Ans</a:t>
            </a:r>
            <a:r>
              <a:rPr lang="en-US" b="1" dirty="0" smtClean="0">
                <a:solidFill>
                  <a:schemeClr val="accent1">
                    <a:lumMod val="50000"/>
                  </a:schemeClr>
                </a:solidFill>
              </a:rPr>
              <a:t>: </a:t>
            </a:r>
            <a:r>
              <a:rPr lang="en-US" b="1" dirty="0">
                <a:solidFill>
                  <a:schemeClr val="accent1">
                    <a:lumMod val="50000"/>
                  </a:schemeClr>
                </a:solidFill>
              </a:rPr>
              <a:t>1. b             2. b                 3. a</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1" y="1690688"/>
            <a:ext cx="12192000" cy="5167312"/>
          </a:xfrm>
        </p:spPr>
      </p:pic>
      <p:pic>
        <p:nvPicPr>
          <p:cNvPr id="5" name="37">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106273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0786"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endCondLst>
                    <p:cond evt="onStopAudio" delay="0">
                      <p:tgtEl>
                        <p:sldTgt/>
                      </p:tgtEl>
                    </p:cond>
                  </p:endCondLst>
                </p:cTn>
                <p:tgtEl>
                  <p:spTgt spid="5"/>
                </p:tgtEl>
              </p:cMediaNode>
            </p:video>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40677" y="72903"/>
            <a:ext cx="12332677" cy="7110830"/>
          </a:xfrm>
        </p:spPr>
      </p:pic>
      <p:pic>
        <p:nvPicPr>
          <p:cNvPr id="5" name="38">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265799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8910"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endCondLst>
                    <p:cond evt="onStopAudio"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875" y="0"/>
            <a:ext cx="12809539" cy="7429501"/>
          </a:xfrm>
          <a:prstGeom prst="rect">
            <a:avLst/>
          </a:prstGeom>
        </p:spPr>
      </p:pic>
      <p:sp>
        <p:nvSpPr>
          <p:cNvPr id="19" name="Dikdörtgen 19">
            <a:hlinkClick r:id="" action="ppaction://hlinkshowjump?jump=nextslide"/>
          </p:cNvPr>
          <p:cNvSpPr/>
          <p:nvPr/>
        </p:nvSpPr>
        <p:spPr>
          <a:xfrm>
            <a:off x="5055198" y="4348129"/>
            <a:ext cx="3003177" cy="829267"/>
          </a:xfrm>
          <a:custGeom>
            <a:avLst/>
            <a:gdLst>
              <a:gd name="connsiteX0" fmla="*/ 0 w 9433048"/>
              <a:gd name="connsiteY0" fmla="*/ 0 h 994367"/>
              <a:gd name="connsiteX1" fmla="*/ 9433048 w 9433048"/>
              <a:gd name="connsiteY1" fmla="*/ 0 h 994367"/>
              <a:gd name="connsiteX2" fmla="*/ 9433048 w 9433048"/>
              <a:gd name="connsiteY2" fmla="*/ 994367 h 994367"/>
              <a:gd name="connsiteX3" fmla="*/ 0 w 9433048"/>
              <a:gd name="connsiteY3" fmla="*/ 994367 h 994367"/>
              <a:gd name="connsiteX4" fmla="*/ 0 w 9433048"/>
              <a:gd name="connsiteY4" fmla="*/ 0 h 994367"/>
              <a:gd name="connsiteX0" fmla="*/ 596900 w 9433048"/>
              <a:gd name="connsiteY0" fmla="*/ 38100 h 994367"/>
              <a:gd name="connsiteX1" fmla="*/ 9433048 w 9433048"/>
              <a:gd name="connsiteY1" fmla="*/ 0 h 994367"/>
              <a:gd name="connsiteX2" fmla="*/ 9433048 w 9433048"/>
              <a:gd name="connsiteY2" fmla="*/ 994367 h 994367"/>
              <a:gd name="connsiteX3" fmla="*/ 0 w 9433048"/>
              <a:gd name="connsiteY3" fmla="*/ 994367 h 994367"/>
              <a:gd name="connsiteX4" fmla="*/ 596900 w 9433048"/>
              <a:gd name="connsiteY4" fmla="*/ 38100 h 994367"/>
              <a:gd name="connsiteX0" fmla="*/ 355600 w 9191748"/>
              <a:gd name="connsiteY0" fmla="*/ 38100 h 994367"/>
              <a:gd name="connsiteX1" fmla="*/ 9191748 w 9191748"/>
              <a:gd name="connsiteY1" fmla="*/ 0 h 994367"/>
              <a:gd name="connsiteX2" fmla="*/ 9191748 w 9191748"/>
              <a:gd name="connsiteY2" fmla="*/ 994367 h 994367"/>
              <a:gd name="connsiteX3" fmla="*/ 0 w 9191748"/>
              <a:gd name="connsiteY3" fmla="*/ 994367 h 994367"/>
              <a:gd name="connsiteX4" fmla="*/ 355600 w 9191748"/>
              <a:gd name="connsiteY4" fmla="*/ 38100 h 994367"/>
              <a:gd name="connsiteX0" fmla="*/ 355600 w 9191748"/>
              <a:gd name="connsiteY0" fmla="*/ 0 h 956267"/>
              <a:gd name="connsiteX1" fmla="*/ 8594848 w 9191748"/>
              <a:gd name="connsiteY1" fmla="*/ 0 h 956267"/>
              <a:gd name="connsiteX2" fmla="*/ 9191748 w 9191748"/>
              <a:gd name="connsiteY2" fmla="*/ 956267 h 956267"/>
              <a:gd name="connsiteX3" fmla="*/ 0 w 9191748"/>
              <a:gd name="connsiteY3" fmla="*/ 956267 h 956267"/>
              <a:gd name="connsiteX4" fmla="*/ 355600 w 9191748"/>
              <a:gd name="connsiteY4" fmla="*/ 0 h 956267"/>
              <a:gd name="connsiteX0" fmla="*/ 355600 w 8988548"/>
              <a:gd name="connsiteY0" fmla="*/ 0 h 968967"/>
              <a:gd name="connsiteX1" fmla="*/ 8594848 w 8988548"/>
              <a:gd name="connsiteY1" fmla="*/ 0 h 968967"/>
              <a:gd name="connsiteX2" fmla="*/ 8988548 w 8988548"/>
              <a:gd name="connsiteY2" fmla="*/ 968967 h 968967"/>
              <a:gd name="connsiteX3" fmla="*/ 0 w 8988548"/>
              <a:gd name="connsiteY3" fmla="*/ 956267 h 968967"/>
              <a:gd name="connsiteX4" fmla="*/ 355600 w 8988548"/>
              <a:gd name="connsiteY4" fmla="*/ 0 h 968967"/>
              <a:gd name="connsiteX0" fmla="*/ 25400 w 8658348"/>
              <a:gd name="connsiteY0" fmla="*/ 0 h 968967"/>
              <a:gd name="connsiteX1" fmla="*/ 8264648 w 8658348"/>
              <a:gd name="connsiteY1" fmla="*/ 0 h 968967"/>
              <a:gd name="connsiteX2" fmla="*/ 8658348 w 8658348"/>
              <a:gd name="connsiteY2" fmla="*/ 968967 h 968967"/>
              <a:gd name="connsiteX3" fmla="*/ 0 w 8658348"/>
              <a:gd name="connsiteY3" fmla="*/ 956267 h 968967"/>
              <a:gd name="connsiteX4" fmla="*/ 25400 w 8658348"/>
              <a:gd name="connsiteY4" fmla="*/ 0 h 968967"/>
              <a:gd name="connsiteX0" fmla="*/ 63500 w 8696448"/>
              <a:gd name="connsiteY0" fmla="*/ 0 h 968967"/>
              <a:gd name="connsiteX1" fmla="*/ 8302748 w 8696448"/>
              <a:gd name="connsiteY1" fmla="*/ 0 h 968967"/>
              <a:gd name="connsiteX2" fmla="*/ 8696448 w 8696448"/>
              <a:gd name="connsiteY2" fmla="*/ 968967 h 968967"/>
              <a:gd name="connsiteX3" fmla="*/ 0 w 8696448"/>
              <a:gd name="connsiteY3" fmla="*/ 880067 h 968967"/>
              <a:gd name="connsiteX4" fmla="*/ 63500 w 8696448"/>
              <a:gd name="connsiteY4" fmla="*/ 0 h 968967"/>
              <a:gd name="connsiteX0" fmla="*/ 63500 w 8404348"/>
              <a:gd name="connsiteY0" fmla="*/ 0 h 905467"/>
              <a:gd name="connsiteX1" fmla="*/ 8302748 w 8404348"/>
              <a:gd name="connsiteY1" fmla="*/ 0 h 905467"/>
              <a:gd name="connsiteX2" fmla="*/ 8404348 w 8404348"/>
              <a:gd name="connsiteY2" fmla="*/ 905467 h 905467"/>
              <a:gd name="connsiteX3" fmla="*/ 0 w 8404348"/>
              <a:gd name="connsiteY3" fmla="*/ 880067 h 905467"/>
              <a:gd name="connsiteX4" fmla="*/ 63500 w 8404348"/>
              <a:gd name="connsiteY4" fmla="*/ 0 h 905467"/>
              <a:gd name="connsiteX0" fmla="*/ 25400 w 8366248"/>
              <a:gd name="connsiteY0" fmla="*/ 0 h 905467"/>
              <a:gd name="connsiteX1" fmla="*/ 8264648 w 8366248"/>
              <a:gd name="connsiteY1" fmla="*/ 0 h 905467"/>
              <a:gd name="connsiteX2" fmla="*/ 8366248 w 8366248"/>
              <a:gd name="connsiteY2" fmla="*/ 905467 h 905467"/>
              <a:gd name="connsiteX3" fmla="*/ 0 w 8366248"/>
              <a:gd name="connsiteY3" fmla="*/ 829267 h 905467"/>
              <a:gd name="connsiteX4" fmla="*/ 25400 w 8366248"/>
              <a:gd name="connsiteY4" fmla="*/ 0 h 905467"/>
              <a:gd name="connsiteX0" fmla="*/ 25400 w 8340848"/>
              <a:gd name="connsiteY0" fmla="*/ 0 h 829267"/>
              <a:gd name="connsiteX1" fmla="*/ 8264648 w 8340848"/>
              <a:gd name="connsiteY1" fmla="*/ 0 h 829267"/>
              <a:gd name="connsiteX2" fmla="*/ 8340848 w 8340848"/>
              <a:gd name="connsiteY2" fmla="*/ 829267 h 829267"/>
              <a:gd name="connsiteX3" fmla="*/ 0 w 8340848"/>
              <a:gd name="connsiteY3" fmla="*/ 829267 h 829267"/>
              <a:gd name="connsiteX4" fmla="*/ 25400 w 8340848"/>
              <a:gd name="connsiteY4" fmla="*/ 0 h 829267"/>
              <a:gd name="connsiteX0" fmla="*/ 25400 w 8302748"/>
              <a:gd name="connsiteY0" fmla="*/ 0 h 829267"/>
              <a:gd name="connsiteX1" fmla="*/ 8264648 w 8302748"/>
              <a:gd name="connsiteY1" fmla="*/ 0 h 829267"/>
              <a:gd name="connsiteX2" fmla="*/ 8302748 w 8302748"/>
              <a:gd name="connsiteY2" fmla="*/ 816567 h 829267"/>
              <a:gd name="connsiteX3" fmla="*/ 0 w 8302748"/>
              <a:gd name="connsiteY3" fmla="*/ 829267 h 829267"/>
              <a:gd name="connsiteX4" fmla="*/ 25400 w 8302748"/>
              <a:gd name="connsiteY4" fmla="*/ 0 h 829267"/>
              <a:gd name="connsiteX0" fmla="*/ 25400 w 8264648"/>
              <a:gd name="connsiteY0" fmla="*/ 0 h 829267"/>
              <a:gd name="connsiteX1" fmla="*/ 8264648 w 8264648"/>
              <a:gd name="connsiteY1" fmla="*/ 0 h 829267"/>
              <a:gd name="connsiteX2" fmla="*/ 8239248 w 8264648"/>
              <a:gd name="connsiteY2" fmla="*/ 816567 h 829267"/>
              <a:gd name="connsiteX3" fmla="*/ 0 w 8264648"/>
              <a:gd name="connsiteY3" fmla="*/ 829267 h 829267"/>
              <a:gd name="connsiteX4" fmla="*/ 25400 w 8264648"/>
              <a:gd name="connsiteY4" fmla="*/ 0 h 829267"/>
              <a:gd name="connsiteX0" fmla="*/ 25400 w 8277348"/>
              <a:gd name="connsiteY0" fmla="*/ 0 h 829267"/>
              <a:gd name="connsiteX1" fmla="*/ 8264648 w 8277348"/>
              <a:gd name="connsiteY1" fmla="*/ 0 h 829267"/>
              <a:gd name="connsiteX2" fmla="*/ 8277348 w 8277348"/>
              <a:gd name="connsiteY2" fmla="*/ 816567 h 829267"/>
              <a:gd name="connsiteX3" fmla="*/ 0 w 8277348"/>
              <a:gd name="connsiteY3" fmla="*/ 829267 h 829267"/>
              <a:gd name="connsiteX4" fmla="*/ 25400 w 8277348"/>
              <a:gd name="connsiteY4" fmla="*/ 0 h 829267"/>
              <a:gd name="connsiteX0" fmla="*/ 12700 w 8264648"/>
              <a:gd name="connsiteY0" fmla="*/ 0 h 829267"/>
              <a:gd name="connsiteX1" fmla="*/ 8251948 w 8264648"/>
              <a:gd name="connsiteY1" fmla="*/ 0 h 829267"/>
              <a:gd name="connsiteX2" fmla="*/ 8264648 w 8264648"/>
              <a:gd name="connsiteY2" fmla="*/ 816567 h 829267"/>
              <a:gd name="connsiteX3" fmla="*/ 0 w 8264648"/>
              <a:gd name="connsiteY3" fmla="*/ 829267 h 829267"/>
              <a:gd name="connsiteX4" fmla="*/ 12700 w 8264648"/>
              <a:gd name="connsiteY4" fmla="*/ 0 h 82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4648" h="829267">
                <a:moveTo>
                  <a:pt x="12700" y="0"/>
                </a:moveTo>
                <a:lnTo>
                  <a:pt x="8251948" y="0"/>
                </a:lnTo>
                <a:lnTo>
                  <a:pt x="8264648" y="816567"/>
                </a:lnTo>
                <a:lnTo>
                  <a:pt x="0" y="829267"/>
                </a:lnTo>
                <a:lnTo>
                  <a:pt x="12700" y="0"/>
                </a:lnTo>
                <a:close/>
              </a:path>
            </a:pathLst>
          </a:custGeom>
          <a:solidFill>
            <a:srgbClr val="C0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effectLst>
                  <a:outerShdw blurRad="38100" dist="38100" dir="2700000" algn="tl">
                    <a:srgbClr val="000000">
                      <a:alpha val="43137"/>
                    </a:srgbClr>
                  </a:outerShdw>
                </a:effectLst>
                <a:latin typeface="Bookman Old Style" pitchFamily="18" charset="0"/>
              </a:rPr>
              <a:t>START</a:t>
            </a:r>
          </a:p>
        </p:txBody>
      </p:sp>
      <p:sp>
        <p:nvSpPr>
          <p:cNvPr id="7"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MsPham">
            <a:extLst>
              <a:ext uri="{FF2B5EF4-FFF2-40B4-BE49-F238E27FC236}">
                <a16:creationId xmlns:a16="http://schemas.microsoft.com/office/drawing/2014/main" xmlns="" id="{86D3637B-1FDE-4DDF-9132-BFE7AC92FB4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sp>
        <p:nvSpPr>
          <p:cNvPr id="10" name="Title 1"/>
          <p:cNvSpPr>
            <a:spLocks noGrp="1"/>
          </p:cNvSpPr>
          <p:nvPr>
            <p:ph type="title"/>
          </p:nvPr>
        </p:nvSpPr>
        <p:spPr>
          <a:xfrm>
            <a:off x="500064" y="370302"/>
            <a:ext cx="10764116" cy="3074350"/>
          </a:xfrm>
        </p:spPr>
        <p:txBody>
          <a:bodyPr>
            <a:normAutofit/>
          </a:bodyPr>
          <a:lstStyle/>
          <a:p>
            <a:endParaRPr lang="en-US" dirty="0">
              <a:solidFill>
                <a:schemeClr val="accent4"/>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98051" y="525493"/>
            <a:ext cx="6717473" cy="1323439"/>
          </a:xfrm>
          <a:prstGeom prst="rect">
            <a:avLst/>
          </a:prstGeom>
          <a:noFill/>
        </p:spPr>
        <p:txBody>
          <a:bodyPr wrap="square" lIns="91440" tIns="45720" rIns="91440" bIns="45720">
            <a:spAutoFit/>
          </a:bodyPr>
          <a:lstStyle/>
          <a:p>
            <a:pPr algn="ctr"/>
            <a:r>
              <a:rPr lang="en-US" sz="8000" b="1" cap="none" spc="0" dirty="0" smtClean="0">
                <a:ln w="12700">
                  <a:solidFill>
                    <a:schemeClr val="accent1"/>
                  </a:solidFill>
                  <a:prstDash val="solid"/>
                </a:ln>
                <a:solidFill>
                  <a:srgbClr val="FFC000"/>
                </a:solidFill>
                <a:effectLst>
                  <a:outerShdw dist="38100" dir="2640000" algn="bl" rotWithShape="0">
                    <a:schemeClr val="accent1"/>
                  </a:outerShdw>
                </a:effectLst>
              </a:rPr>
              <a:t>Can you guess?</a:t>
            </a:r>
            <a:endParaRPr lang="en-US" sz="8000" b="1" cap="none" spc="0" dirty="0">
              <a:ln w="12700">
                <a:solidFill>
                  <a:schemeClr val="accent1"/>
                </a:solidFill>
                <a:prstDash val="solid"/>
              </a:ln>
              <a:solidFill>
                <a:srgbClr val="FFC000"/>
              </a:solidFill>
              <a:effectLst>
                <a:outerShdw dist="38100" dir="2640000" algn="bl" rotWithShape="0">
                  <a:schemeClr val="accent1"/>
                </a:outerShdw>
              </a:effectLst>
            </a:endParaRPr>
          </a:p>
        </p:txBody>
      </p:sp>
    </p:spTree>
    <p:extLst>
      <p:ext uri="{BB962C8B-B14F-4D97-AF65-F5344CB8AC3E}">
        <p14:creationId xmlns:p14="http://schemas.microsoft.com/office/powerpoint/2010/main" xmlns="" val="57440496"/>
      </p:ext>
    </p:extLst>
  </p:cSld>
  <p:clrMapOvr>
    <a:masterClrMapping/>
  </p:clrMapOvr>
  <mc:AlternateContent xmlns:mc="http://schemas.openxmlformats.org/markup-compatibility/2006">
    <mc:Choice xmlns:p14="http://schemas.microsoft.com/office/powerpoint/2010/main" xmlns="" Requires="p14">
      <p:transition spd="slow" p14:dur="800" advClick="0">
        <p:circle/>
      </p:transition>
    </mc:Choice>
    <mc:Fallback>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15954" cy="3869250"/>
          </a:xfrm>
        </p:spPr>
        <p:txBody>
          <a:bodyPr>
            <a:normAutofit/>
          </a:bodyPr>
          <a:lstStyle/>
          <a:p>
            <a:r>
              <a:rPr lang="en-US" sz="2800" dirty="0" err="1" smtClean="0">
                <a:solidFill>
                  <a:schemeClr val="accent1">
                    <a:lumMod val="75000"/>
                  </a:schemeClr>
                </a:solidFill>
                <a:latin typeface="Times New Roman" panose="02020603050405020304" pitchFamily="18" charset="0"/>
                <a:cs typeface="Times New Roman" panose="02020603050405020304" pitchFamily="18" charset="0"/>
              </a:rPr>
              <a:t>Ans</a:t>
            </a:r>
            <a:r>
              <a:rPr lang="en-US" sz="28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
            </a:r>
            <a:br>
              <a:rPr lang="en-US" sz="2800" dirty="0" smtClean="0">
                <a:solidFill>
                  <a:schemeClr val="accent4">
                    <a:lumMod val="50000"/>
                  </a:schemeClr>
                </a:solidFill>
                <a:latin typeface="Times New Roman" panose="02020603050405020304" pitchFamily="18" charset="0"/>
                <a:cs typeface="Times New Roman" panose="02020603050405020304" pitchFamily="18" charset="0"/>
              </a:rPr>
            </a:br>
            <a:r>
              <a:rPr lang="vi-VN" sz="2800" dirty="0" smtClean="0">
                <a:solidFill>
                  <a:schemeClr val="accent4">
                    <a:lumMod val="50000"/>
                  </a:schemeClr>
                </a:solidFill>
                <a:latin typeface="Times New Roman" panose="02020603050405020304" pitchFamily="18" charset="0"/>
                <a:cs typeface="Times New Roman" panose="02020603050405020304" pitchFamily="18" charset="0"/>
              </a:rPr>
              <a:t>1</a:t>
            </a:r>
            <a:r>
              <a:rPr lang="vi-VN" sz="2800" dirty="0">
                <a:solidFill>
                  <a:schemeClr val="accent4">
                    <a:lumMod val="50000"/>
                  </a:schemeClr>
                </a:solidFill>
                <a:latin typeface="Times New Roman" panose="02020603050405020304" pitchFamily="18" charset="0"/>
                <a:cs typeface="Times New Roman" panose="02020603050405020304" pitchFamily="18" charset="0"/>
              </a:rPr>
              <a:t>. Her name is Mai</a:t>
            </a:r>
            <a:r>
              <a:rPr lang="vi-VN" sz="2800" dirty="0" smtClean="0">
                <a:solidFill>
                  <a:schemeClr val="accent4">
                    <a:lumMod val="50000"/>
                  </a:schemeClr>
                </a:solidFill>
                <a:latin typeface="Times New Roman" panose="02020603050405020304" pitchFamily="18" charset="0"/>
                <a:cs typeface="Times New Roman" panose="02020603050405020304" pitchFamily="18" charset="0"/>
              </a:rPr>
              <a:t>.</a:t>
            </a: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r>
              <a:rPr lang="vi-VN" sz="2800" dirty="0">
                <a:solidFill>
                  <a:schemeClr val="accent4">
                    <a:lumMod val="50000"/>
                  </a:schemeClr>
                </a:solidFill>
                <a:latin typeface="Times New Roman" panose="02020603050405020304" pitchFamily="18" charset="0"/>
                <a:cs typeface="Times New Roman" panose="02020603050405020304" pitchFamily="18" charset="0"/>
              </a:rPr>
              <a:t>2. Today is </a:t>
            </a:r>
            <a:r>
              <a:rPr lang="vi-VN" sz="2800" dirty="0" smtClean="0">
                <a:solidFill>
                  <a:schemeClr val="accent4">
                    <a:lumMod val="50000"/>
                  </a:schemeClr>
                </a:solidFill>
                <a:latin typeface="Times New Roman" panose="02020603050405020304" pitchFamily="18" charset="0"/>
                <a:cs typeface="Times New Roman" panose="02020603050405020304" pitchFamily="18" charset="0"/>
              </a:rPr>
              <a:t>Mond</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ay</a:t>
            </a: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r>
              <a:rPr lang="vi-VN" sz="2800" dirty="0">
                <a:solidFill>
                  <a:schemeClr val="accent4">
                    <a:lumMod val="50000"/>
                  </a:schemeClr>
                </a:solidFill>
                <a:latin typeface="Times New Roman" panose="02020603050405020304" pitchFamily="18" charset="0"/>
                <a:cs typeface="Times New Roman" panose="02020603050405020304" pitchFamily="18" charset="0"/>
              </a:rPr>
              <a:t>3. No. She goes to school on Mondays, Tuesdays, Wednesdays, Thursdays and Fridays</a:t>
            </a:r>
            <a:r>
              <a:rPr lang="vi-VN" sz="2800" dirty="0" smtClean="0">
                <a:solidFill>
                  <a:schemeClr val="accent4">
                    <a:lumMod val="50000"/>
                  </a:schemeClr>
                </a:solidFill>
                <a:latin typeface="Times New Roman" panose="02020603050405020304" pitchFamily="18" charset="0"/>
                <a:cs typeface="Times New Roman" panose="02020603050405020304" pitchFamily="18" charset="0"/>
              </a:rPr>
              <a:t>.</a:t>
            </a: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r>
              <a:rPr lang="vi-VN" sz="2800" dirty="0">
                <a:solidFill>
                  <a:schemeClr val="accent4">
                    <a:lumMod val="50000"/>
                  </a:schemeClr>
                </a:solidFill>
                <a:latin typeface="Times New Roman" panose="02020603050405020304" pitchFamily="18" charset="0"/>
                <a:cs typeface="Times New Roman" panose="02020603050405020304" pitchFamily="18" charset="0"/>
              </a:rPr>
              <a:t>4. She goes swimming on Saturdays and visit her </a:t>
            </a:r>
            <a:r>
              <a:rPr lang="vi-VN" sz="2800" dirty="0" smtClean="0">
                <a:solidFill>
                  <a:schemeClr val="accent4">
                    <a:lumMod val="50000"/>
                  </a:schemeClr>
                </a:solidFill>
                <a:latin typeface="Times New Roman" panose="02020603050405020304" pitchFamily="18" charset="0"/>
                <a:cs typeface="Times New Roman" panose="02020603050405020304" pitchFamily="18" charset="0"/>
              </a:rPr>
              <a:t>grandparent</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s</a:t>
            </a: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r>
              <a:rPr lang="vi-VN" sz="2800" dirty="0">
                <a:solidFill>
                  <a:schemeClr val="accent4">
                    <a:lumMod val="50000"/>
                  </a:schemeClr>
                </a:solidFill>
                <a:latin typeface="Times New Roman" panose="02020603050405020304" pitchFamily="18" charset="0"/>
                <a:cs typeface="Times New Roman" panose="02020603050405020304" pitchFamily="18" charset="0"/>
              </a:rPr>
              <a:t/>
            </a:r>
            <a:br>
              <a:rPr lang="vi-VN" sz="2800" dirty="0">
                <a:solidFill>
                  <a:schemeClr val="accent4">
                    <a:lumMod val="50000"/>
                  </a:schemeClr>
                </a:solidFill>
                <a:latin typeface="Times New Roman" panose="02020603050405020304" pitchFamily="18" charset="0"/>
                <a:cs typeface="Times New Roman" panose="02020603050405020304" pitchFamily="18" charset="0"/>
              </a:rPr>
            </a:br>
            <a:endParaRPr lang="en-US" sz="2800"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69277" y="3066757"/>
            <a:ext cx="11353800" cy="3502854"/>
          </a:xfrm>
        </p:spPr>
      </p:pic>
    </p:spTree>
    <p:extLst>
      <p:ext uri="{BB962C8B-B14F-4D97-AF65-F5344CB8AC3E}">
        <p14:creationId xmlns:p14="http://schemas.microsoft.com/office/powerpoint/2010/main" xmlns="" val="319234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825" y="3615397"/>
            <a:ext cx="10373751" cy="3242602"/>
          </a:xfrm>
        </p:spPr>
        <p:txBody>
          <a:bodyPr>
            <a:normAutofit fontScale="90000"/>
          </a:bodyPr>
          <a:lstStyle/>
          <a:p>
            <a:r>
              <a:rPr lang="en-US" b="1" dirty="0">
                <a:solidFill>
                  <a:schemeClr val="accent4"/>
                </a:solidFill>
              </a:rPr>
              <a:t>Example </a:t>
            </a:r>
            <a:r>
              <a:rPr lang="en-US" b="1" dirty="0" smtClean="0">
                <a:solidFill>
                  <a:schemeClr val="accent4"/>
                </a:solidFill>
              </a:rPr>
              <a:t>:</a:t>
            </a:r>
            <a:r>
              <a:rPr lang="en-US" dirty="0" smtClean="0"/>
              <a:t/>
            </a:r>
            <a:br>
              <a:rPr lang="en-US" dirty="0" smtClean="0"/>
            </a:br>
            <a:r>
              <a:rPr lang="en-US" sz="3600" b="1" dirty="0" smtClean="0">
                <a:solidFill>
                  <a:schemeClr val="accent1">
                    <a:lumMod val="75000"/>
                  </a:schemeClr>
                </a:solidFill>
              </a:rPr>
              <a:t>- </a:t>
            </a:r>
            <a:r>
              <a:rPr lang="en-US" sz="3600" b="1" dirty="0">
                <a:solidFill>
                  <a:schemeClr val="accent1">
                    <a:lumMod val="75000"/>
                  </a:schemeClr>
                </a:solidFill>
              </a:rPr>
              <a:t>What class are you in?  - I'm in 4A. </a:t>
            </a:r>
            <a:br>
              <a:rPr lang="en-US" sz="3600" b="1" dirty="0">
                <a:solidFill>
                  <a:schemeClr val="accent1">
                    <a:lumMod val="75000"/>
                  </a:schemeClr>
                </a:solidFill>
              </a:rPr>
            </a:br>
            <a:r>
              <a:rPr lang="en-US" sz="3600" b="1" dirty="0">
                <a:solidFill>
                  <a:schemeClr val="accent1">
                    <a:lumMod val="75000"/>
                  </a:schemeClr>
                </a:solidFill>
              </a:rPr>
              <a:t>- What day is it today?</a:t>
            </a:r>
            <a:r>
              <a:rPr lang="en-US" sz="3600" b="1" i="1" dirty="0">
                <a:solidFill>
                  <a:schemeClr val="accent1">
                    <a:lumMod val="75000"/>
                  </a:schemeClr>
                </a:solidFill>
              </a:rPr>
              <a:t> </a:t>
            </a:r>
            <a:r>
              <a:rPr lang="en-US" sz="3600" b="1" dirty="0">
                <a:solidFill>
                  <a:schemeClr val="accent1">
                    <a:lumMod val="75000"/>
                  </a:schemeClr>
                </a:solidFill>
              </a:rPr>
              <a:t>- Today is Wednesday. </a:t>
            </a:r>
            <a:r>
              <a:rPr lang="en-US" sz="3600" b="1" dirty="0" smtClean="0">
                <a:solidFill>
                  <a:schemeClr val="accent1">
                    <a:lumMod val="75000"/>
                  </a:schemeClr>
                </a:solidFill>
              </a:rPr>
              <a:t/>
            </a:r>
            <a:br>
              <a:rPr lang="en-US" sz="3600" b="1" dirty="0" smtClean="0">
                <a:solidFill>
                  <a:schemeClr val="accent1">
                    <a:lumMod val="75000"/>
                  </a:schemeClr>
                </a:solidFill>
              </a:rPr>
            </a:br>
            <a:r>
              <a:rPr lang="en-US" sz="3600" b="1" dirty="0" smtClean="0">
                <a:solidFill>
                  <a:schemeClr val="accent1">
                    <a:lumMod val="75000"/>
                  </a:schemeClr>
                </a:solidFill>
              </a:rPr>
              <a:t>_What do you do at this weekend ? – I play the guitar.</a:t>
            </a:r>
            <a:r>
              <a:rPr lang="en-US" dirty="0"/>
              <a:t/>
            </a:r>
            <a:br>
              <a:rPr lang="en-US" dirty="0"/>
            </a:b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 y="0"/>
            <a:ext cx="11015002" cy="3770142"/>
          </a:xfrm>
        </p:spPr>
      </p:pic>
    </p:spTree>
    <p:extLst>
      <p:ext uri="{BB962C8B-B14F-4D97-AF65-F5344CB8AC3E}">
        <p14:creationId xmlns:p14="http://schemas.microsoft.com/office/powerpoint/2010/main" xmlns="" val="31069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02855"/>
            <a:ext cx="10515600" cy="2926079"/>
          </a:xfrm>
        </p:spPr>
        <p:txBody>
          <a:bodyPr>
            <a:normAutofit/>
          </a:bodyPr>
          <a:lstStyle/>
          <a:p>
            <a:r>
              <a:rPr lang="en-US" i="1" dirty="0" smtClean="0"/>
              <a:t>Example :</a:t>
            </a:r>
            <a:r>
              <a:rPr lang="en-US" dirty="0" smtClean="0"/>
              <a:t/>
            </a:r>
            <a:br>
              <a:rPr lang="en-US" dirty="0" smtClean="0"/>
            </a:br>
            <a:r>
              <a:rPr lang="en-US" b="1" i="1" u="sng" dirty="0" smtClean="0">
                <a:solidFill>
                  <a:schemeClr val="accent4"/>
                </a:solidFill>
              </a:rPr>
              <a:t>Qs: </a:t>
            </a:r>
            <a:r>
              <a:rPr lang="en-US" b="1" dirty="0">
                <a:solidFill>
                  <a:schemeClr val="accent1">
                    <a:lumMod val="75000"/>
                  </a:schemeClr>
                </a:solidFill>
              </a:rPr>
              <a:t>What do you do at this weekend ? </a:t>
            </a:r>
            <a:r>
              <a:rPr lang="en-US" b="1" dirty="0" smtClean="0">
                <a:solidFill>
                  <a:schemeClr val="accent1">
                    <a:lumMod val="75000"/>
                  </a:schemeClr>
                </a:solidFill>
              </a:rPr>
              <a:t/>
            </a:r>
            <a:br>
              <a:rPr lang="en-US" b="1" dirty="0" smtClean="0">
                <a:solidFill>
                  <a:schemeClr val="accent1">
                    <a:lumMod val="75000"/>
                  </a:schemeClr>
                </a:solidFill>
              </a:rPr>
            </a:br>
            <a:r>
              <a:rPr lang="en-US" b="1" dirty="0">
                <a:solidFill>
                  <a:schemeClr val="accent1">
                    <a:lumMod val="75000"/>
                  </a:schemeClr>
                </a:solidFill>
              </a:rPr>
              <a:t>What do you do </a:t>
            </a:r>
            <a:r>
              <a:rPr lang="en-US" b="1" dirty="0" smtClean="0">
                <a:solidFill>
                  <a:schemeClr val="accent1">
                    <a:lumMod val="75000"/>
                  </a:schemeClr>
                </a:solidFill>
              </a:rPr>
              <a:t>on Saturdays or Sundays ?</a:t>
            </a:r>
            <a:br>
              <a:rPr lang="en-US" b="1" dirty="0" smtClean="0">
                <a:solidFill>
                  <a:schemeClr val="accent1">
                    <a:lumMod val="75000"/>
                  </a:schemeClr>
                </a:solidFill>
              </a:rPr>
            </a:br>
            <a:r>
              <a:rPr lang="en-US" sz="3600" b="1" i="1" u="sng" dirty="0" err="1" smtClean="0">
                <a:solidFill>
                  <a:schemeClr val="accent4"/>
                </a:solidFill>
              </a:rPr>
              <a:t>Ans</a:t>
            </a:r>
            <a:r>
              <a:rPr lang="en-US" sz="3600" b="1" i="1" u="sng" dirty="0" smtClean="0">
                <a:solidFill>
                  <a:schemeClr val="accent4"/>
                </a:solidFill>
              </a:rPr>
              <a:t> :</a:t>
            </a:r>
            <a:r>
              <a:rPr lang="en-US" b="1" dirty="0" smtClean="0">
                <a:solidFill>
                  <a:schemeClr val="accent1">
                    <a:lumMod val="75000"/>
                  </a:schemeClr>
                </a:solidFill>
              </a:rPr>
              <a:t>I +………( </a:t>
            </a:r>
            <a:r>
              <a:rPr lang="en-US" b="1" dirty="0" err="1" smtClean="0">
                <a:solidFill>
                  <a:schemeClr val="accent1">
                    <a:lumMod val="75000"/>
                  </a:schemeClr>
                </a:solidFill>
              </a:rPr>
              <a:t>động</a:t>
            </a:r>
            <a:r>
              <a:rPr lang="en-US" b="1" dirty="0" smtClean="0">
                <a:solidFill>
                  <a:schemeClr val="accent1">
                    <a:lumMod val="75000"/>
                  </a:schemeClr>
                </a:solidFill>
              </a:rPr>
              <a:t> </a:t>
            </a:r>
            <a:r>
              <a:rPr lang="en-US" b="1" dirty="0" err="1" smtClean="0">
                <a:solidFill>
                  <a:schemeClr val="accent1">
                    <a:lumMod val="75000"/>
                  </a:schemeClr>
                </a:solidFill>
              </a:rPr>
              <a:t>từ</a:t>
            </a:r>
            <a:r>
              <a:rPr lang="en-US" b="1" dirty="0" smtClean="0">
                <a:solidFill>
                  <a:schemeClr val="accent1">
                    <a:lumMod val="75000"/>
                  </a:schemeClr>
                </a:solidFill>
              </a:rPr>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44288" y="154745"/>
            <a:ext cx="10809512" cy="3165230"/>
          </a:xfrm>
        </p:spPr>
      </p:pic>
    </p:spTree>
    <p:extLst>
      <p:ext uri="{BB962C8B-B14F-4D97-AF65-F5344CB8AC3E}">
        <p14:creationId xmlns:p14="http://schemas.microsoft.com/office/powerpoint/2010/main" xmlns="" val="39243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287613" y="-474167"/>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45552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Doctors</a:t>
            </a:r>
            <a:endParaRPr lang="en-US" sz="3200" b="1" dirty="0">
              <a:solidFill>
                <a:srgbClr val="002060"/>
              </a:solidFill>
            </a:endParaRPr>
          </a:p>
        </p:txBody>
      </p:sp>
      <p:sp>
        <p:nvSpPr>
          <p:cNvPr id="9" name="2MsPham"/>
          <p:cNvSpPr/>
          <p:nvPr/>
        </p:nvSpPr>
        <p:spPr>
          <a:xfrm>
            <a:off x="431741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Teachers</a:t>
            </a:r>
            <a:endParaRPr lang="en-US" sz="3200" b="1" dirty="0">
              <a:solidFill>
                <a:srgbClr val="002060"/>
              </a:solidFill>
            </a:endParaRPr>
          </a:p>
        </p:txBody>
      </p:sp>
      <p:sp>
        <p:nvSpPr>
          <p:cNvPr id="10" name="3MsPham"/>
          <p:cNvSpPr/>
          <p:nvPr/>
        </p:nvSpPr>
        <p:spPr>
          <a:xfrm>
            <a:off x="817930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Pupils</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46984" y="-218798"/>
            <a:ext cx="7278547" cy="3461311"/>
          </a:xfrm>
          <a:prstGeom prst="rect">
            <a:avLst/>
          </a:prstGeom>
        </p:spPr>
      </p:pic>
    </p:spTree>
    <p:extLst>
      <p:ext uri="{BB962C8B-B14F-4D97-AF65-F5344CB8AC3E}">
        <p14:creationId xmlns:p14="http://schemas.microsoft.com/office/powerpoint/2010/main" xmlns="" val="2999457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059013" y="-474166"/>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8225300" y="4764517"/>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Go</a:t>
            </a:r>
            <a:endParaRPr lang="en-US" sz="3200" b="1" dirty="0">
              <a:solidFill>
                <a:srgbClr val="002060"/>
              </a:solidFill>
            </a:endParaRPr>
          </a:p>
        </p:txBody>
      </p:sp>
      <p:sp>
        <p:nvSpPr>
          <p:cNvPr id="9" name="2MsPham"/>
          <p:cNvSpPr/>
          <p:nvPr/>
        </p:nvSpPr>
        <p:spPr>
          <a:xfrm>
            <a:off x="306380" y="4782774"/>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Early</a:t>
            </a:r>
            <a:endParaRPr lang="en-US" sz="3200" b="1" dirty="0">
              <a:solidFill>
                <a:srgbClr val="002060"/>
              </a:solidFill>
            </a:endParaRPr>
          </a:p>
        </p:txBody>
      </p:sp>
      <p:sp>
        <p:nvSpPr>
          <p:cNvPr id="10" name="3MsPham"/>
          <p:cNvSpPr/>
          <p:nvPr/>
        </p:nvSpPr>
        <p:spPr>
          <a:xfrm>
            <a:off x="4357510" y="4859096"/>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Late</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266364" y="-214012"/>
            <a:ext cx="6679534" cy="3365828"/>
          </a:xfrm>
          <a:prstGeom prst="rect">
            <a:avLst/>
          </a:prstGeom>
        </p:spPr>
      </p:pic>
    </p:spTree>
    <p:extLst>
      <p:ext uri="{BB962C8B-B14F-4D97-AF65-F5344CB8AC3E}">
        <p14:creationId xmlns:p14="http://schemas.microsoft.com/office/powerpoint/2010/main" xmlns="" val="1660469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2963" y="-474167"/>
            <a:ext cx="13258801" cy="7562095"/>
          </a:xfrm>
          <a:prstGeom prst="rect">
            <a:avLst/>
          </a:prstGeom>
        </p:spPr>
      </p:pic>
      <p:sp>
        <p:nvSpPr>
          <p:cNvPr id="7" name="QMsPham"/>
          <p:cNvSpPr/>
          <p:nvPr/>
        </p:nvSpPr>
        <p:spPr>
          <a:xfrm>
            <a:off x="1059013" y="-474166"/>
            <a:ext cx="9283383" cy="3935478"/>
          </a:xfrm>
          <a:prstGeom prst="rect">
            <a:avLst/>
          </a:prstGeom>
          <a:solidFill>
            <a:schemeClr val="lt1">
              <a:alpha val="90000"/>
            </a:schemeClr>
          </a:solidFill>
          <a:ln w="762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b"/>
          <a:lstStyle/>
          <a:p>
            <a:pPr algn="ctr"/>
            <a:endParaRPr lang="en-US" sz="3200" b="1" dirty="0">
              <a:solidFill>
                <a:srgbClr val="002060"/>
              </a:solidFill>
            </a:endParaRPr>
          </a:p>
        </p:txBody>
      </p:sp>
      <p:sp>
        <p:nvSpPr>
          <p:cNvPr id="8" name="1MsPham"/>
          <p:cNvSpPr/>
          <p:nvPr/>
        </p:nvSpPr>
        <p:spPr>
          <a:xfrm>
            <a:off x="45552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Morning</a:t>
            </a:r>
            <a:endParaRPr lang="en-US" sz="3200" b="1" dirty="0">
              <a:solidFill>
                <a:srgbClr val="002060"/>
              </a:solidFill>
            </a:endParaRPr>
          </a:p>
        </p:txBody>
      </p:sp>
      <p:sp>
        <p:nvSpPr>
          <p:cNvPr id="9" name="2MsPham"/>
          <p:cNvSpPr/>
          <p:nvPr/>
        </p:nvSpPr>
        <p:spPr>
          <a:xfrm>
            <a:off x="431741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rPr>
              <a:t>Afternoon</a:t>
            </a:r>
            <a:endParaRPr lang="en-US" sz="3200" b="1" dirty="0">
              <a:solidFill>
                <a:srgbClr val="002060"/>
              </a:solidFill>
            </a:endParaRPr>
          </a:p>
        </p:txBody>
      </p:sp>
      <p:sp>
        <p:nvSpPr>
          <p:cNvPr id="10" name="3MsPham"/>
          <p:cNvSpPr/>
          <p:nvPr/>
        </p:nvSpPr>
        <p:spPr>
          <a:xfrm>
            <a:off x="8179305" y="4795083"/>
            <a:ext cx="3441195" cy="1652106"/>
          </a:xfrm>
          <a:prstGeom prst="rect">
            <a:avLst/>
          </a:prstGeom>
          <a:solidFill>
            <a:schemeClr val="lt1">
              <a:alpha val="90000"/>
            </a:schemeClr>
          </a:solidFill>
          <a:ln w="76200" cmpd="thickThi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002060"/>
                </a:solidFill>
                <a:cs typeface="Arial" panose="020B0604020202020204" pitchFamily="34" charset="0"/>
              </a:rPr>
              <a:t>Evening</a:t>
            </a:r>
            <a:endParaRPr lang="en-US" sz="3200" b="1" dirty="0">
              <a:solidFill>
                <a:srgbClr val="002060"/>
              </a:solidFill>
            </a:endParaRPr>
          </a:p>
        </p:txBody>
      </p:sp>
      <p:pic>
        <p:nvPicPr>
          <p:cNvPr id="17" name="Picture 16"/>
          <p:cNvPicPr>
            <a:picLocks noChangeAspect="1"/>
          </p:cNvPicPr>
          <p:nvPr/>
        </p:nvPicPr>
        <p:blipFill rotWithShape="1">
          <a:blip r:embed="rId6" cstate="print"/>
          <a:srcRect l="14167" t="17778" r="15417" b="12637"/>
          <a:stretch/>
        </p:blipFill>
        <p:spPr>
          <a:xfrm>
            <a:off x="6696737" y="7835900"/>
            <a:ext cx="528023" cy="521774"/>
          </a:xfrm>
          <a:prstGeom prst="ellipse">
            <a:avLst/>
          </a:prstGeom>
        </p:spPr>
      </p:pic>
      <p:pic>
        <p:nvPicPr>
          <p:cNvPr id="20" name="Picture 19"/>
          <p:cNvPicPr>
            <a:picLocks noChangeAspect="1"/>
          </p:cNvPicPr>
          <p:nvPr/>
        </p:nvPicPr>
        <p:blipFill rotWithShape="1">
          <a:blip r:embed="rId6" cstate="print"/>
          <a:srcRect l="14167" t="17778" r="15417" b="12637"/>
          <a:stretch/>
        </p:blipFill>
        <p:spPr>
          <a:xfrm>
            <a:off x="6078108" y="7916948"/>
            <a:ext cx="528023" cy="521774"/>
          </a:xfrm>
          <a:prstGeom prst="ellipse">
            <a:avLst/>
          </a:prstGeom>
        </p:spPr>
      </p:pic>
      <p:pic>
        <p:nvPicPr>
          <p:cNvPr id="21" name="Picture 20"/>
          <p:cNvPicPr>
            <a:picLocks noChangeAspect="1"/>
          </p:cNvPicPr>
          <p:nvPr/>
        </p:nvPicPr>
        <p:blipFill rotWithShape="1">
          <a:blip r:embed="rId6" cstate="print"/>
          <a:srcRect l="14167" t="17778" r="15417" b="12637"/>
          <a:stretch/>
        </p:blipFill>
        <p:spPr>
          <a:xfrm>
            <a:off x="7415666" y="7640742"/>
            <a:ext cx="528023" cy="521774"/>
          </a:xfrm>
          <a:prstGeom prst="ellipse">
            <a:avLst/>
          </a:prstGeom>
        </p:spPr>
      </p:pic>
      <p:pic>
        <p:nvPicPr>
          <p:cNvPr id="2" name="Picture 1">
            <a:hlinkClick r:id="" action="ppaction://hlinkshowjump?jump=nextslide"/>
          </p:cNvPr>
          <p:cNvPicPr>
            <a:picLocks noChangeAspect="1"/>
          </p:cNvPicPr>
          <p:nvPr/>
        </p:nvPicPr>
        <p:blipFill rotWithShape="1">
          <a:blip r:embed="rId7"/>
          <a:srcRect b="19775"/>
          <a:stretch/>
        </p:blipFill>
        <p:spPr>
          <a:xfrm>
            <a:off x="4171351" y="3318314"/>
            <a:ext cx="3029975" cy="98796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32963" y="1982845"/>
            <a:ext cx="1025392" cy="714816"/>
          </a:xfrm>
          <a:prstGeom prst="rect">
            <a:avLst/>
          </a:prstGeom>
        </p:spPr>
      </p:pic>
      <p:sp>
        <p:nvSpPr>
          <p:cNvPr id="18" name="Right Arrow 17"/>
          <p:cNvSpPr/>
          <p:nvPr/>
        </p:nvSpPr>
        <p:spPr>
          <a:xfrm rot="16750736">
            <a:off x="9749553" y="7137125"/>
            <a:ext cx="632816" cy="626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
            <a:extLst>
              <a:ext uri="{FF2B5EF4-FFF2-40B4-BE49-F238E27FC236}">
                <a16:creationId xmlns:a16="http://schemas.microsoft.com/office/drawing/2014/main" xmlns="" id="{27EF4EE4-346A-4B52-B1EE-9FB59A2E422C}"/>
              </a:ext>
            </a:extLst>
          </p:cNvPr>
          <p:cNvSpPr txBox="1"/>
          <p:nvPr/>
        </p:nvSpPr>
        <p:spPr>
          <a:xfrm>
            <a:off x="-6294423" y="3394022"/>
            <a:ext cx="2746265"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26" name="MsPham">
            <a:extLst>
              <a:ext uri="{FF2B5EF4-FFF2-40B4-BE49-F238E27FC236}">
                <a16:creationId xmlns:a16="http://schemas.microsoft.com/office/drawing/2014/main" xmlns="" id="{86D3637B-1FDE-4DDF-9132-BFE7AC92FB4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321536" y="417195"/>
            <a:ext cx="2773378" cy="282892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356492" y="-327948"/>
            <a:ext cx="6634441" cy="3365827"/>
          </a:xfrm>
          <a:prstGeom prst="rect">
            <a:avLst/>
          </a:prstGeom>
        </p:spPr>
      </p:pic>
    </p:spTree>
    <p:extLst>
      <p:ext uri="{BB962C8B-B14F-4D97-AF65-F5344CB8AC3E}">
        <p14:creationId xmlns:p14="http://schemas.microsoft.com/office/powerpoint/2010/main" xmlns="" val="2805225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23321 -0.81875 " pathEditMode="relative" rAng="0" ptsTypes="AA">
                                      <p:cBhvr>
                                        <p:cTn id="6" dur="750" fill="hold"/>
                                        <p:tgtEl>
                                          <p:spTgt spid="21"/>
                                        </p:tgtEl>
                                        <p:attrNameLst>
                                          <p:attrName>ppt_x</p:attrName>
                                          <p:attrName>ppt_y</p:attrName>
                                        </p:attrNameLst>
                                      </p:cBhvr>
                                      <p:rCtr x="-11667" y="-40949"/>
                                    </p:animMotion>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7" fill="hold">
                            <p:stCondLst>
                              <p:cond delay="750"/>
                            </p:stCondLst>
                            <p:childTnLst>
                              <p:par>
                                <p:cTn id="8" presetID="1" presetClass="exit" presetSubtype="0" fill="hold" nodeType="afterEffect">
                                  <p:stCondLst>
                                    <p:cond delay="25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9" presetClass="emph" presetSubtype="0" grpId="0" nodeType="after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par>
                          <p:cTn id="14" fill="hold">
                            <p:stCondLst>
                              <p:cond delay="1000"/>
                            </p:stCondLst>
                            <p:childTnLst>
                              <p:par>
                                <p:cTn id="15" presetID="9" presetClass="emph" presetSubtype="0" grpId="0" nodeType="afterEffect">
                                  <p:stCondLst>
                                    <p:cond delay="0"/>
                                  </p:stCondLst>
                                  <p:childTnLst>
                                    <p:set>
                                      <p:cBhvr rctx="PPT">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xit" presetSubtype="0" fill="hold" nodeType="afterEffect">
                                  <p:stCondLst>
                                    <p:cond delay="250"/>
                                  </p:stCondLst>
                                  <p:childTnLst>
                                    <p:animEffect transition="out" filter="fade">
                                      <p:cBhvr>
                                        <p:cTn id="25" dur="1000"/>
                                        <p:tgtEl>
                                          <p:spTgt spid="14"/>
                                        </p:tgtEl>
                                      </p:cBhvr>
                                    </p:animEffect>
                                    <p:anim calcmode="lin" valueType="num">
                                      <p:cBhvr>
                                        <p:cTn id="26" dur="1000"/>
                                        <p:tgtEl>
                                          <p:spTgt spid="14"/>
                                        </p:tgtEl>
                                        <p:attrNameLst>
                                          <p:attrName>ppt_x</p:attrName>
                                        </p:attrNameLst>
                                      </p:cBhvr>
                                      <p:tavLst>
                                        <p:tav tm="0">
                                          <p:val>
                                            <p:strVal val="ppt_x"/>
                                          </p:val>
                                        </p:tav>
                                        <p:tav tm="100000">
                                          <p:val>
                                            <p:strVal val="ppt_x"/>
                                          </p:val>
                                        </p:tav>
                                      </p:tavLst>
                                    </p:anim>
                                    <p:anim calcmode="lin" valueType="num">
                                      <p:cBhvr>
                                        <p:cTn id="27" dur="1000"/>
                                        <p:tgtEl>
                                          <p:spTgt spid="14"/>
                                        </p:tgtEl>
                                        <p:attrNameLst>
                                          <p:attrName>ppt_y</p:attrName>
                                        </p:attrNameLst>
                                      </p:cBhvr>
                                      <p:tavLst>
                                        <p:tav tm="0">
                                          <p:val>
                                            <p:strVal val="ppt_y"/>
                                          </p:val>
                                        </p:tav>
                                        <p:tav tm="100000">
                                          <p:val>
                                            <p:strVal val="ppt_y-.1"/>
                                          </p:val>
                                        </p:tav>
                                      </p:tavLst>
                                    </p:anim>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2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44444E-6 C -0.04427 -0.31343 -0.08854 -0.62686 -0.12812 -0.70926 C -0.16757 -0.79167 -0.20234 -0.64283 -0.23711 -0.49399 " pathEditMode="relative" rAng="0" ptsTypes="AAA">
                                      <p:cBhvr>
                                        <p:cTn id="36" dur="750" fill="hold"/>
                                        <p:tgtEl>
                                          <p:spTgt spid="17"/>
                                        </p:tgtEl>
                                        <p:attrNameLst>
                                          <p:attrName>ppt_x</p:attrName>
                                          <p:attrName>ppt_y</p:attrName>
                                        </p:attrNameLst>
                                      </p:cBhvr>
                                      <p:rCtr x="-11862" y="-36644"/>
                                    </p:animMotion>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7" fill="hold">
                            <p:stCondLst>
                              <p:cond delay="750"/>
                            </p:stCondLst>
                            <p:childTnLst>
                              <p:par>
                                <p:cTn id="38" presetID="1" presetClass="exit" presetSubtype="0" fill="hold" nodeType="afterEffect">
                                  <p:stCondLst>
                                    <p:cond delay="250"/>
                                  </p:stCondLst>
                                  <p:childTnLst>
                                    <p:set>
                                      <p:cBhvr>
                                        <p:cTn id="39"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rongwav.wav"/>
                                        </p:tgtEl>
                                      </p:cMediaNode>
                                    </p:audio>
                                  </p:subTnLst>
                                </p:cTn>
                              </p:par>
                            </p:childTnLst>
                          </p:cTn>
                        </p:par>
                        <p:par>
                          <p:cTn id="40" fill="hold">
                            <p:stCondLst>
                              <p:cond delay="1000"/>
                            </p:stCondLst>
                            <p:childTnLst>
                              <p:par>
                                <p:cTn id="41" presetID="9" presetClass="emph" presetSubtype="0" grpId="1" nodeType="after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3.95833E-6 -7.40741E-7 C -0.04427 -0.31343 -0.08854 -0.62685 -0.12812 -0.70926 C -0.16757 -0.79167 -0.20234 -0.64282 -0.23711 -0.49398 " pathEditMode="relative" rAng="0" ptsTypes="AAA">
                                      <p:cBhvr>
                                        <p:cTn id="48" dur="750" fill="hold"/>
                                        <p:tgtEl>
                                          <p:spTgt spid="20"/>
                                        </p:tgtEl>
                                        <p:attrNameLst>
                                          <p:attrName>ppt_x</p:attrName>
                                          <p:attrName>ppt_y</p:attrName>
                                        </p:attrNameLst>
                                      </p:cBhvr>
                                      <p:rCtr x="-11862" y="-36644"/>
                                    </p:animMotion>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49" fill="hold">
                            <p:stCondLst>
                              <p:cond delay="750"/>
                            </p:stCondLst>
                            <p:childTnLst>
                              <p:par>
                                <p:cTn id="50" presetID="1" presetClass="exit" presetSubtype="0" fill="hold" nodeType="afterEffect">
                                  <p:stCondLst>
                                    <p:cond delay="250"/>
                                  </p:stCondLst>
                                  <p:childTnLst>
                                    <p:set>
                                      <p:cBhvr>
                                        <p:cTn id="5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wrongwav.wav"/>
                                        </p:tgtEl>
                                      </p:cMediaNode>
                                    </p:audio>
                                  </p:subTnLst>
                                </p:cTn>
                              </p:par>
                            </p:childTnLst>
                          </p:cTn>
                        </p:par>
                        <p:par>
                          <p:cTn id="52" fill="hold">
                            <p:stCondLst>
                              <p:cond delay="1000"/>
                            </p:stCondLst>
                            <p:childTnLst>
                              <p:par>
                                <p:cTn id="53" presetID="9" presetClass="emph" presetSubtype="0" grpId="1" nodeType="afterEffect">
                                  <p:stCondLst>
                                    <p:cond delay="0"/>
                                  </p:stCondLst>
                                  <p:childTnLst>
                                    <p:set>
                                      <p:cBhvr rctx="PPT">
                                        <p:cTn id="54" dur="indefinite"/>
                                        <p:tgtEl>
                                          <p:spTgt spid="8"/>
                                        </p:tgtEl>
                                        <p:attrNameLst>
                                          <p:attrName>style.opacity</p:attrName>
                                        </p:attrNameLst>
                                      </p:cBhvr>
                                      <p:to>
                                        <p:strVal val="0.5"/>
                                      </p:to>
                                    </p:set>
                                    <p:animEffect filter="image" prLst="opacity: 0.5">
                                      <p:cBhvr rctx="IE">
                                        <p:cTn id="55" dur="indefinite"/>
                                        <p:tgtEl>
                                          <p:spTgt spid="8"/>
                                        </p:tgtEl>
                                      </p:cBhvr>
                                    </p:animEffect>
                                  </p:childTnLst>
                                </p:cTn>
                              </p:par>
                            </p:childTnLst>
                          </p:cTn>
                        </p:par>
                      </p:childTnLst>
                    </p:cTn>
                  </p:par>
                </p:childTnLst>
              </p:cTn>
              <p:nextCondLst>
                <p:cond evt="onClick" delay="0">
                  <p:tgtEl>
                    <p:spTgt spid="8"/>
                  </p:tgtEl>
                </p:cond>
              </p:nextCondLst>
            </p:seq>
          </p:childTnLst>
        </p:cTn>
      </p:par>
    </p:tnLst>
    <p:bldLst>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1004</TotalTime>
  <Words>527</Words>
  <Application>Microsoft Office PowerPoint</Application>
  <PresentationFormat>Custom</PresentationFormat>
  <Paragraphs>149</Paragraphs>
  <Slides>62</Slides>
  <Notes>0</Notes>
  <HiddenSlides>0</HiddenSlides>
  <MMClips>28</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Slide 1</vt:lpstr>
      <vt:lpstr>Slide 2</vt:lpstr>
      <vt:lpstr>Nội quy lớp học:</vt:lpstr>
      <vt:lpstr>Tuesday, September 21st 2021 Unit 3: What day is it today? Lesson 1  </vt:lpstr>
      <vt:lpstr> </vt:lpstr>
      <vt:lpstr>Slide 6</vt:lpstr>
      <vt:lpstr>Slide 7</vt:lpstr>
      <vt:lpstr>Slide 8</vt:lpstr>
      <vt:lpstr>Slide 9</vt:lpstr>
      <vt:lpstr>Slide 10</vt:lpstr>
      <vt:lpstr>Slide 11</vt:lpstr>
      <vt:lpstr>Slide 12</vt:lpstr>
      <vt:lpstr>Slide 13</vt:lpstr>
      <vt:lpstr>Slide 14</vt:lpstr>
      <vt:lpstr>Slide 15</vt:lpstr>
      <vt:lpstr>Vocabulary :</vt:lpstr>
      <vt:lpstr>Thứ hai</vt:lpstr>
      <vt:lpstr>Thứ ba</vt:lpstr>
      <vt:lpstr>Thứ tư</vt:lpstr>
      <vt:lpstr>Thứ năm</vt:lpstr>
      <vt:lpstr>Thứ sáu</vt:lpstr>
      <vt:lpstr>Thứ bảy</vt:lpstr>
      <vt:lpstr>CHỦ NHẬT</vt:lpstr>
      <vt:lpstr>Slide 24</vt:lpstr>
      <vt:lpstr>II. Structures:  Question : What day is it today?  Hôm nay là ngày gì …?  Answer : It’s= It is + Danh từ ngày ( Monday. Tuesday…)  Nó là ngày….   </vt:lpstr>
      <vt:lpstr>Key : 1. b         2. a             3. c</vt:lpstr>
      <vt:lpstr>Answer : 1. Today is Monday. I play football today. 2. Today is Tuesday. I watch TV today. 3. Today is Saturday. I visit my grandparents today. 4. Today is Sunday. I go to the zoo today.    </vt:lpstr>
      <vt:lpstr>Slide 28</vt:lpstr>
      <vt:lpstr>Unit 3: What day is it today? Lesson 2: I. New words: Go swimming Play football Listen to music Watch TV Visit my grandparents Help my parents Visit my grandparents Play the guitar  II.Structures: Qs : What do you do on/in….? Ans: I + động từ ….    </vt:lpstr>
      <vt:lpstr>Slide 30</vt:lpstr>
      <vt:lpstr>Vocabulary:</vt:lpstr>
      <vt:lpstr>Go swimming : Đi bơi</vt:lpstr>
      <vt:lpstr>Play football : Chơi đá bóng</vt:lpstr>
      <vt:lpstr>Watch Tv : Xem TV</vt:lpstr>
      <vt:lpstr>Listen to music : Nghe nhạc</vt:lpstr>
      <vt:lpstr>Visit my grandparents: Thăm ông bà của tôi</vt:lpstr>
      <vt:lpstr>Visit my friends : Thăm bạn bè của tôi</vt:lpstr>
      <vt:lpstr>Play the guitar :Chơi đàn ghi ta</vt:lpstr>
      <vt:lpstr>Help my parents : Giúp đỡ bố mẹ của tôi</vt:lpstr>
      <vt:lpstr>Slide 40</vt:lpstr>
      <vt:lpstr>Slide 41</vt:lpstr>
      <vt:lpstr>II. Structures: Question :  What do you do +on …( Day) ?                                 + In …( Month ,Year..) ?       Bạn làm cái gì vào ….?  Answer: I + ( động từ ) : Tôi  ….                                               </vt:lpstr>
      <vt:lpstr>Ans: It’s Monday         I go to school in the morning …</vt:lpstr>
      <vt:lpstr>Ans :  a. 3              b. 2              c. 4              d. 1   </vt:lpstr>
      <vt:lpstr>Ans :   Today is (1) Friday. I (2) go to school in the morning. I (3) go swimming in the afternoon. Tomorrow is (4) Saturday I do not (5) go to school on Saturdays. I go to the zoo.     </vt:lpstr>
      <vt:lpstr>Slide 46</vt:lpstr>
      <vt:lpstr>1.Summary : 2.Homework:  (link)</vt:lpstr>
      <vt:lpstr>Tuesday, September 28th 2021 Unit 3: What day is it today?       Lesson 3: Pronunciation and Practise  IR –First UR-Thursday ER-Her    </vt:lpstr>
      <vt:lpstr>Warm up</vt:lpstr>
      <vt:lpstr>Slide 50</vt:lpstr>
      <vt:lpstr>Slide 51</vt:lpstr>
      <vt:lpstr>Slide 52</vt:lpstr>
      <vt:lpstr>Slide 53</vt:lpstr>
      <vt:lpstr>Slide 54</vt:lpstr>
      <vt:lpstr>Slide 55</vt:lpstr>
      <vt:lpstr>Slide 56</vt:lpstr>
      <vt:lpstr>Slide 57</vt:lpstr>
      <vt:lpstr>Ans: 1. b             2. b                 3. a</vt:lpstr>
      <vt:lpstr>Slide 59</vt:lpstr>
      <vt:lpstr>Ans : 1. Her name is Mai. 2. Today is Monday 3. No. She goes to school on Mondays, Tuesdays, Wednesdays, Thursdays and Fridays. 4. She goes swimming on Saturdays and visit her grandparents   </vt:lpstr>
      <vt:lpstr>Example : - What class are you in?  - I'm in 4A.  - What day is it today? - Today is Wednesday.  _What do you do at this weekend ? – I play the guitar.  </vt:lpstr>
      <vt:lpstr>Example : Qs: What do you do at this weekend ?  What do you do on Saturdays or Sundays ? Ans :I +………( động từ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49</cp:revision>
  <dcterms:created xsi:type="dcterms:W3CDTF">2021-09-11T07:51:56Z</dcterms:created>
  <dcterms:modified xsi:type="dcterms:W3CDTF">2021-10-05T00:20:17Z</dcterms:modified>
</cp:coreProperties>
</file>