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a" ContentType="audio/x-ms-wma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notesMasterIdLst>
    <p:notesMasterId r:id="rId25"/>
  </p:notesMasterIdLst>
  <p:sldIdLst>
    <p:sldId id="265" r:id="rId4"/>
    <p:sldId id="291" r:id="rId5"/>
    <p:sldId id="273" r:id="rId6"/>
    <p:sldId id="267" r:id="rId7"/>
    <p:sldId id="257" r:id="rId8"/>
    <p:sldId id="269" r:id="rId9"/>
    <p:sldId id="259" r:id="rId10"/>
    <p:sldId id="272" r:id="rId11"/>
    <p:sldId id="280" r:id="rId12"/>
    <p:sldId id="281" r:id="rId13"/>
    <p:sldId id="258" r:id="rId14"/>
    <p:sldId id="260" r:id="rId15"/>
    <p:sldId id="288" r:id="rId16"/>
    <p:sldId id="275" r:id="rId17"/>
    <p:sldId id="276" r:id="rId18"/>
    <p:sldId id="285" r:id="rId19"/>
    <p:sldId id="286" r:id="rId20"/>
    <p:sldId id="287" r:id="rId21"/>
    <p:sldId id="290" r:id="rId22"/>
    <p:sldId id="268" r:id="rId23"/>
    <p:sldId id="289" r:id="rId24"/>
  </p:sldIdLst>
  <p:sldSz cx="9144000" cy="5143500" type="screen16x9"/>
  <p:notesSz cx="6858000" cy="9144000"/>
  <p:embeddedFontLst>
    <p:embeddedFont>
      <p:font typeface="Book Antiqua" pitchFamily="18" charset="0"/>
      <p:regular r:id="rId26"/>
      <p:bold r:id="rId27"/>
      <p:italic r:id="rId28"/>
      <p:boldItalic r:id="rId29"/>
    </p:embeddedFont>
    <p:embeddedFont>
      <p:font typeface="Gill Sans Ultra Bold" pitchFamily="34" charset="0"/>
      <p:regular r:id="rId30"/>
    </p:embeddedFont>
    <p:embeddedFont>
      <p:font typeface="Arial Black" pitchFamily="34" charset="0"/>
      <p:bold r:id="rId31"/>
    </p:embeddedFont>
    <p:embeddedFont>
      <p:font typeface="Comic Sans MS" pitchFamily="66" charset="0"/>
      <p:regular r:id="rId32"/>
      <p:bold r:id="rId33"/>
      <p:italic r:id="rId34"/>
      <p:boldItalic r:id="rId35"/>
    </p:embeddedFont>
    <p:embeddedFont>
      <p:font typeface="Poor Richard" pitchFamily="18" charset="0"/>
      <p:regular r:id="rId36"/>
    </p:embeddedFon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Constantia" pitchFamily="18" charset="0"/>
      <p:regular r:id="rId41"/>
      <p:bold r:id="rId42"/>
      <p:italic r:id="rId43"/>
      <p:boldItalic r:id="rId44"/>
    </p:embeddedFont>
    <p:embeddedFont>
      <p:font typeface="Wingdings 2" pitchFamily="18" charset="2"/>
      <p:regular r:id="rId45"/>
    </p:embeddedFont>
    <p:embeddedFont>
      <p:font typeface="Lucida Sans" pitchFamily="34" charset="0"/>
      <p:regular r:id="rId46"/>
      <p:bold r:id="rId47"/>
      <p:italic r:id="rId48"/>
      <p:boldItalic r:id="rId49"/>
    </p:embeddedFont>
    <p:embeddedFont>
      <p:font typeface="Wingdings 3" pitchFamily="18" charset="2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EBB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>
        <p:scale>
          <a:sx n="100" d="100"/>
          <a:sy n="100" d="100"/>
        </p:scale>
        <p:origin x="-540" y="-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FAA44-7D07-4042-9679-09361799841D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47913-D556-4ABE-9CAA-7FBC0040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5E4A7-01C0-4CF2-8D4E-D170AFA6360A}" type="slidenum">
              <a:rPr lang="en-US"/>
              <a:pPr/>
              <a:t>20</a:t>
            </a:fld>
            <a:endParaRPr lang="en-US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91925F-CCDD-4250-818D-664C51BA0D61}" type="slidenum">
              <a:rPr lang="en-US" sz="1200">
                <a:latin typeface="Arial" charset="0"/>
              </a:rPr>
              <a:pPr algn="r"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9/14/2021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9/14/2021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9/14/2021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video" Target="NULL" TargetMode="External"/><Relationship Id="rId5" Type="http://schemas.openxmlformats.org/officeDocument/2006/relationships/image" Target="../media/image17.png"/><Relationship Id="rId4" Type="http://schemas.microsoft.com/office/2007/relationships/media" Target="../media/media3.wm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4.wm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microsoft.com/office/2007/relationships/media" Target="../media/media1.wma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9.png"/><Relationship Id="rId5" Type="http://schemas.microsoft.com/office/2007/relationships/media" Target="../media/media2.wma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anh2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485900"/>
            <a:ext cx="7848600" cy="2743200"/>
          </a:xfrm>
        </p:spPr>
        <p:txBody>
          <a:bodyPr/>
          <a:lstStyle/>
          <a:p>
            <a:pPr marL="812800" indent="-812800" eaLnBrk="1" hangingPunct="1">
              <a:buFontTx/>
              <a:buAutoNum type="romanUcPeriod"/>
            </a:pPr>
            <a:endParaRPr lang="en-US" dirty="0" smtClean="0"/>
          </a:p>
          <a:p>
            <a:pPr marL="812800" indent="-812800" eaLnBrk="1" hangingPunct="1">
              <a:buFontTx/>
              <a:buAutoNum type="romanUcPeriod"/>
            </a:pPr>
            <a:endParaRPr lang="en-US" sz="4000" dirty="0" smtClean="0"/>
          </a:p>
          <a:p>
            <a:pPr marL="812800" indent="-812800" eaLnBrk="1" hangingPunct="1">
              <a:buFontTx/>
              <a:buNone/>
            </a:pPr>
            <a:endParaRPr lang="en-US" dirty="0" smtClean="0"/>
          </a:p>
          <a:p>
            <a:pPr marL="812800" indent="-812800" eaLnBrk="1" hangingPunct="1">
              <a:buFontTx/>
              <a:buNone/>
            </a:pPr>
            <a:endParaRPr lang="en-US" dirty="0" smtClean="0">
              <a:latin typeface="Gill Sans Ultra Bold" pitchFamily="34" charset="0"/>
            </a:endParaRPr>
          </a:p>
          <a:p>
            <a:pPr marL="812800" indent="-812800" eaLnBrk="1" hangingPunct="1">
              <a:buFontTx/>
              <a:buNone/>
            </a:pPr>
            <a:endParaRPr lang="en-US" sz="6000" dirty="0" smtClean="0">
              <a:solidFill>
                <a:srgbClr val="FF0000"/>
              </a:solidFill>
              <a:latin typeface="Gill Sans Ultra Bold" pitchFamily="34" charset="0"/>
            </a:endParaRPr>
          </a:p>
        </p:txBody>
      </p:sp>
      <p:pic>
        <p:nvPicPr>
          <p:cNvPr id="10248" name="Picture 8" descr="hihihehe_line_iu_1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71500"/>
            <a:ext cx="4724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838200" y="2000250"/>
            <a:ext cx="7391400" cy="1045369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19139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Gill Sans Ultra Bold" pitchFamily="34" charset="0"/>
              </a:rPr>
              <a:t>Unit 1:  Nice to see you again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47800" y="3486151"/>
            <a:ext cx="388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 Black" pitchFamily="34" charset="0"/>
              </a:rPr>
              <a:t>Lesson </a:t>
            </a:r>
            <a:r>
              <a:rPr lang="en-US" sz="3600" b="1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524000" y="4343401"/>
            <a:ext cx="6858000" cy="5847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Teacher: </a:t>
            </a:r>
            <a:r>
              <a:rPr lang="en-US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HAU LE</a:t>
            </a:r>
            <a:endParaRPr lang="en-US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4419600" cy="6286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2. Point and say.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886200"/>
            <a:ext cx="6705600" cy="9715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b) </a:t>
            </a:r>
            <a:r>
              <a:rPr lang="en-US" sz="3200" dirty="0" smtClean="0">
                <a:solidFill>
                  <a:srgbClr val="FF0000"/>
                </a:solidFill>
              </a:rPr>
              <a:t>A:</a:t>
            </a:r>
            <a:r>
              <a:rPr lang="en-US" sz="3200" dirty="0" smtClean="0"/>
              <a:t> Good night, Mum and Daddy.</a:t>
            </a:r>
            <a:br>
              <a:rPr lang="en-US" sz="3200" dirty="0" smtClean="0"/>
            </a:b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FF0000"/>
                </a:solidFill>
              </a:rPr>
              <a:t>B:</a:t>
            </a:r>
            <a:r>
              <a:rPr lang="en-US" sz="3200" dirty="0" smtClean="0"/>
              <a:t> Good night, Mai.</a:t>
            </a:r>
            <a:endParaRPr lang="en-US" sz="3200" dirty="0"/>
          </a:p>
        </p:txBody>
      </p:sp>
      <p:pic>
        <p:nvPicPr>
          <p:cNvPr id="54274" name="Picture 2" descr="https://s.sachmem.vn/public/images/TA4T1SHSDEMO/U1-L2-2-2-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989" y="742950"/>
            <a:ext cx="8248011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028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Unit 1: Nice to see you again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Lesson 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71550"/>
            <a:ext cx="9144000" cy="4171950"/>
          </a:xfrm>
          <a:prstGeom prst="rect">
            <a:avLst/>
          </a:prstGeom>
        </p:spPr>
      </p:pic>
      <p:pic>
        <p:nvPicPr>
          <p:cNvPr id="7" name="07 Track 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81000" y="457200"/>
            <a:ext cx="838200" cy="62865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791200" y="4550569"/>
            <a:ext cx="30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771650" y="4546997"/>
            <a:ext cx="30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848600" y="4525566"/>
            <a:ext cx="30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733800" y="4514850"/>
            <a:ext cx="30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8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Unit 1: Nice to see you again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Lesson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9144000" cy="422910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38600" y="165735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Vietnam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14600" y="20574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Tom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048000" y="2800350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Mr</a:t>
            </a:r>
            <a:r>
              <a:rPr lang="en-US" sz="2400" dirty="0">
                <a:solidFill>
                  <a:srgbClr val="FF0000"/>
                </a:solidFill>
              </a:rPr>
              <a:t> Loc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43000" y="3214363"/>
            <a:ext cx="25146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50" dirty="0">
                <a:solidFill>
                  <a:srgbClr val="FF0000"/>
                </a:solidFill>
              </a:rPr>
              <a:t>Good morning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219200" y="3977879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Good night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219200" y="4460081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Good night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Grade 4\U1\tieng-anh-lop-4-chuong-trinh-moi-unit-1-nice-to-see-you-again-600-size-640x335-z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40" y="1405533"/>
            <a:ext cx="9084861" cy="356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0" y="171450"/>
            <a:ext cx="89916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1: NICE TO SEE YOU AGAIN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6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08 Track 8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>
                  <p14:bmkLst>
                    <p14:bmk name="Bookmark 1" time="3659.2397"/>
                  </p14:bmkLst>
                </p14:media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2737247"/>
            <a:ext cx="609600" cy="4572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08 Track 8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876800" y="230471"/>
            <a:ext cx="609600" cy="457200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590800" y="3236119"/>
            <a:ext cx="381000" cy="3071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6934200" y="3236119"/>
            <a:ext cx="381000" cy="3071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5334000" y="4493419"/>
            <a:ext cx="381000" cy="3071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2667000" y="4493419"/>
            <a:ext cx="381000" cy="30718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5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04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50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012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20150728_143937"/>
          <p:cNvPicPr>
            <a:picLocks noChangeAspect="1" noChangeArrowheads="1"/>
          </p:cNvPicPr>
          <p:nvPr/>
        </p:nvPicPr>
        <p:blipFill>
          <a:blip r:embed="rId2" cstate="print">
            <a:lum bright="6000" contrast="48000"/>
          </a:blip>
          <a:srcRect l="3333" t="30539" r="57501" b="66222"/>
          <a:stretch>
            <a:fillRect/>
          </a:stretch>
        </p:blipFill>
        <p:spPr bwMode="auto">
          <a:xfrm>
            <a:off x="304800" y="3257550"/>
            <a:ext cx="3581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20150728_143937"/>
          <p:cNvPicPr>
            <a:picLocks noChangeAspect="1" noChangeArrowheads="1"/>
          </p:cNvPicPr>
          <p:nvPr/>
        </p:nvPicPr>
        <p:blipFill>
          <a:blip r:embed="rId3" cstate="print">
            <a:lum bright="6000" contrast="48000"/>
          </a:blip>
          <a:srcRect l="3334" t="8673" r="47501" b="71082"/>
          <a:stretch>
            <a:fillRect/>
          </a:stretch>
        </p:blipFill>
        <p:spPr bwMode="auto">
          <a:xfrm>
            <a:off x="1219200" y="400050"/>
            <a:ext cx="6858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20150728_143937"/>
          <p:cNvPicPr>
            <a:picLocks noChangeAspect="1" noChangeArrowheads="1"/>
          </p:cNvPicPr>
          <p:nvPr/>
        </p:nvPicPr>
        <p:blipFill>
          <a:blip r:embed="rId3" cstate="print">
            <a:lum bright="6000" contrast="48000"/>
          </a:blip>
          <a:srcRect l="3333" t="33372" r="57501" b="62984"/>
          <a:stretch>
            <a:fillRect/>
          </a:stretch>
        </p:blipFill>
        <p:spPr bwMode="auto">
          <a:xfrm>
            <a:off x="381000" y="3943350"/>
            <a:ext cx="3581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4343400" y="331470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Her name is </a:t>
            </a:r>
            <a:r>
              <a:rPr lang="en-US" sz="2800" dirty="0" err="1">
                <a:solidFill>
                  <a:srgbClr val="0000FF"/>
                </a:solidFill>
              </a:rPr>
              <a:t>Hoa</a:t>
            </a:r>
            <a:r>
              <a:rPr lang="en-US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343400" y="405765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She is from Vietnam.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20150728_143937"/>
          <p:cNvPicPr>
            <a:picLocks noChangeAspect="1" noChangeArrowheads="1"/>
          </p:cNvPicPr>
          <p:nvPr/>
        </p:nvPicPr>
        <p:blipFill>
          <a:blip r:embed="rId2" cstate="print">
            <a:lum bright="6000" contrast="48000"/>
          </a:blip>
          <a:srcRect l="52499" t="32968" r="11667" b="62982"/>
          <a:stretch>
            <a:fillRect/>
          </a:stretch>
        </p:blipFill>
        <p:spPr bwMode="auto">
          <a:xfrm>
            <a:off x="609600" y="4114800"/>
            <a:ext cx="3657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20150728_143937"/>
          <p:cNvPicPr>
            <a:picLocks noChangeAspect="1" noChangeArrowheads="1"/>
          </p:cNvPicPr>
          <p:nvPr/>
        </p:nvPicPr>
        <p:blipFill>
          <a:blip r:embed="rId2" cstate="print">
            <a:lum bright="6000" contrast="48000"/>
          </a:blip>
          <a:srcRect l="52499" t="9888" b="69867"/>
          <a:stretch>
            <a:fillRect/>
          </a:stretch>
        </p:blipFill>
        <p:spPr bwMode="auto">
          <a:xfrm>
            <a:off x="1295400" y="228600"/>
            <a:ext cx="61722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20150728_143937"/>
          <p:cNvPicPr>
            <a:picLocks noChangeAspect="1" noChangeArrowheads="1"/>
          </p:cNvPicPr>
          <p:nvPr/>
        </p:nvPicPr>
        <p:blipFill>
          <a:blip r:embed="rId2" cstate="print">
            <a:lum bright="6000" contrast="48000"/>
          </a:blip>
          <a:srcRect l="52499" t="29729" r="4167" b="66222"/>
          <a:stretch>
            <a:fillRect/>
          </a:stretch>
        </p:blipFill>
        <p:spPr bwMode="auto">
          <a:xfrm>
            <a:off x="304800" y="3257550"/>
            <a:ext cx="396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800600" y="3371850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His name is Tony Jones.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876800" y="417195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He is from Australia.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20150728_143937"/>
          <p:cNvPicPr>
            <a:picLocks noChangeAspect="1" noChangeArrowheads="1"/>
          </p:cNvPicPr>
          <p:nvPr/>
        </p:nvPicPr>
        <p:blipFill>
          <a:blip r:embed="rId2" cstate="print">
            <a:lum bright="6000" contrast="48000"/>
          </a:blip>
          <a:srcRect t="37500" b="3409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09800" y="196215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 smtClean="0">
                <a:solidFill>
                  <a:srgbClr val="0000FF"/>
                </a:solidFill>
              </a:rPr>
              <a:t>Nga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905000" y="257175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Hanoi.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209800" y="3200400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</a:rPr>
              <a:t>Ngoc Lam Primary </a:t>
            </a:r>
            <a:r>
              <a:rPr lang="en-US" sz="2800" dirty="0">
                <a:solidFill>
                  <a:srgbClr val="0000FF"/>
                </a:solidFill>
              </a:rPr>
              <a:t>school.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hp\Desktop\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63076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71450"/>
            <a:ext cx="9144000" cy="13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Tuesday, September 14</a:t>
            </a:r>
            <a:r>
              <a:rPr lang="en-US" altLang="en-US" sz="24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1: Lesson2+3 –P8-11.</a:t>
            </a:r>
            <a:endParaRPr lang="en-US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dirty="0">
                <a:solidFill>
                  <a:srgbClr val="0000FF"/>
                </a:solidFill>
                <a:latin typeface="Arial" pitchFamily="34" charset="0"/>
              </a:rPr>
              <a:t>        </a:t>
            </a:r>
            <a:endParaRPr lang="en-US" altLang="en-US" sz="32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57200" y="1047750"/>
            <a:ext cx="3276600" cy="457200"/>
          </a:xfrm>
          <a:prstGeom prst="flowChartTerminator">
            <a:avLst/>
          </a:prstGeom>
          <a:solidFill>
            <a:srgbClr val="FF0066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200" b="1" kern="0" dirty="0" smtClean="0">
                <a:latin typeface="Poor Richard" pitchFamily="18" charset="0"/>
              </a:rPr>
              <a:t>I. New </a:t>
            </a:r>
            <a:r>
              <a:rPr lang="fr-FR" altLang="fr-FR" sz="3200" b="1" kern="0" dirty="0" err="1" smtClean="0">
                <a:latin typeface="Poor Richard" pitchFamily="18" charset="0"/>
              </a:rPr>
              <a:t>words</a:t>
            </a:r>
            <a:r>
              <a:rPr lang="fr-FR" altLang="fr-FR" sz="3200" b="1" kern="0" dirty="0" smtClean="0">
                <a:latin typeface="Poor Richard" pitchFamily="18" charset="0"/>
              </a:rPr>
              <a:t>: </a:t>
            </a:r>
            <a:r>
              <a:rPr lang="fr-FR" altLang="fr-FR" sz="1600" b="1" kern="0" dirty="0" err="1" smtClean="0">
                <a:latin typeface="Poor Richard" pitchFamily="18" charset="0"/>
              </a:rPr>
              <a:t>từ</a:t>
            </a:r>
            <a:r>
              <a:rPr lang="fr-FR" altLang="fr-FR" sz="1600" b="1" kern="0" dirty="0" smtClean="0">
                <a:latin typeface="Poor Richard" pitchFamily="18" charset="0"/>
              </a:rPr>
              <a:t> </a:t>
            </a:r>
            <a:r>
              <a:rPr lang="fr-FR" altLang="fr-FR" sz="1600" b="1" kern="0" dirty="0" err="1" smtClean="0">
                <a:latin typeface="Poor Richard" pitchFamily="18" charset="0"/>
              </a:rPr>
              <a:t>mới</a:t>
            </a:r>
            <a:endParaRPr lang="fr-FR" altLang="fr-FR" sz="1600" b="1" kern="0" dirty="0">
              <a:latin typeface="Poor Richar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504950"/>
            <a:ext cx="354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tomorrow: </a:t>
            </a:r>
            <a:r>
              <a:rPr lang="en-US" b="1" dirty="0" err="1" smtClean="0">
                <a:solidFill>
                  <a:schemeClr val="bg1"/>
                </a:solidFill>
              </a:rPr>
              <a:t>ngày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mai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later: </a:t>
            </a:r>
            <a:r>
              <a:rPr lang="en-US" b="1" dirty="0" err="1" smtClean="0">
                <a:solidFill>
                  <a:schemeClr val="bg1"/>
                </a:solidFill>
              </a:rPr>
              <a:t>sau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57200" y="2171700"/>
            <a:ext cx="3429000" cy="457200"/>
          </a:xfrm>
          <a:prstGeom prst="flowChartTerminator">
            <a:avLst/>
          </a:prstGeom>
          <a:solidFill>
            <a:srgbClr val="FFFF00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200" b="1" kern="0" dirty="0" smtClean="0">
                <a:latin typeface="Poor Richard" pitchFamily="18" charset="0"/>
              </a:rPr>
              <a:t>II. Model sentences</a:t>
            </a:r>
            <a:r>
              <a:rPr lang="fr-FR" altLang="fr-FR" sz="3200" kern="0" dirty="0" smtClean="0">
                <a:latin typeface="Poor Richard" pitchFamily="18" charset="0"/>
              </a:rPr>
              <a:t>: </a:t>
            </a:r>
            <a:endParaRPr lang="fr-FR" altLang="fr-FR" sz="3200" b="1" kern="0" dirty="0">
              <a:latin typeface="Poor Richard" pitchFamily="18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724400" y="2628900"/>
            <a:ext cx="3200400" cy="400050"/>
          </a:xfrm>
          <a:prstGeom prst="flowChartTerminator">
            <a:avLst/>
          </a:prstGeom>
          <a:solidFill>
            <a:srgbClr val="FF9900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200" b="1" kern="0" dirty="0" smtClean="0">
                <a:latin typeface="Poor Richard" pitchFamily="18" charset="0"/>
              </a:rPr>
              <a:t>IV. </a:t>
            </a:r>
            <a:r>
              <a:rPr lang="fr-FR" altLang="fr-FR" sz="3200" b="1" kern="0" dirty="0" err="1" smtClean="0">
                <a:latin typeface="Poor Richard" pitchFamily="18" charset="0"/>
              </a:rPr>
              <a:t>Homelink</a:t>
            </a:r>
            <a:r>
              <a:rPr lang="fr-FR" altLang="fr-FR" sz="3200" b="1" kern="0" dirty="0" smtClean="0">
                <a:latin typeface="Poor Richard" pitchFamily="18" charset="0"/>
              </a:rPr>
              <a:t>: </a:t>
            </a:r>
            <a:r>
              <a:rPr lang="fr-FR" altLang="fr-FR" sz="1400" b="1" kern="0" dirty="0" smtClean="0">
                <a:latin typeface="Poor Richard" pitchFamily="18" charset="0"/>
              </a:rPr>
              <a:t>BTVN</a:t>
            </a:r>
            <a:endParaRPr lang="fr-FR" altLang="fr-FR" sz="1400" b="1" kern="0" dirty="0">
              <a:latin typeface="Poor Richar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0" y="3028950"/>
            <a:ext cx="4686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1-</a:t>
            </a:r>
            <a:r>
              <a:rPr lang="en-US" b="1" dirty="0" smtClean="0">
                <a:solidFill>
                  <a:schemeClr val="bg1"/>
                </a:solidFill>
              </a:rPr>
              <a:t>Luyện </a:t>
            </a:r>
            <a:r>
              <a:rPr lang="en-US" b="1" dirty="0" err="1" smtClean="0">
                <a:solidFill>
                  <a:schemeClr val="bg1"/>
                </a:solidFill>
              </a:rPr>
              <a:t>đọc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viết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mới</a:t>
            </a:r>
            <a:r>
              <a:rPr lang="en-US" b="1" dirty="0" smtClean="0">
                <a:solidFill>
                  <a:schemeClr val="bg1"/>
                </a:solidFill>
              </a:rPr>
              <a:t> 2 </a:t>
            </a:r>
            <a:r>
              <a:rPr lang="en-US" b="1" dirty="0" err="1" smtClean="0">
                <a:solidFill>
                  <a:schemeClr val="bg1"/>
                </a:solidFill>
              </a:rPr>
              <a:t>dòng</a:t>
            </a:r>
            <a:r>
              <a:rPr lang="en-US" b="1" dirty="0" smtClean="0">
                <a:solidFill>
                  <a:schemeClr val="bg1"/>
                </a:solidFill>
              </a:rPr>
              <a:t>+ </a:t>
            </a:r>
            <a:r>
              <a:rPr lang="en-US" b="1" dirty="0" err="1" smtClean="0">
                <a:solidFill>
                  <a:schemeClr val="bg1"/>
                </a:solidFill>
              </a:rPr>
              <a:t>Mẫu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câu</a:t>
            </a:r>
            <a:r>
              <a:rPr lang="en-US" b="1" dirty="0" smtClean="0">
                <a:solidFill>
                  <a:schemeClr val="bg1"/>
                </a:solidFill>
              </a:rPr>
              <a:t>(2d) + </a:t>
            </a:r>
            <a:r>
              <a:rPr lang="en-US" b="1" dirty="0" err="1" smtClean="0">
                <a:solidFill>
                  <a:schemeClr val="bg1"/>
                </a:solidFill>
              </a:rPr>
              <a:t>Tìm</a:t>
            </a:r>
            <a:r>
              <a:rPr lang="en-US" b="1" dirty="0" smtClean="0">
                <a:solidFill>
                  <a:schemeClr val="bg1"/>
                </a:solidFill>
              </a:rPr>
              <a:t> 10 </a:t>
            </a:r>
            <a:r>
              <a:rPr lang="en-US" b="1" dirty="0" err="1" smtClean="0">
                <a:solidFill>
                  <a:schemeClr val="bg1"/>
                </a:solidFill>
              </a:rPr>
              <a:t>từ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mỗi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âm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/l/-/n/ </a:t>
            </a:r>
            <a:r>
              <a:rPr lang="en-US" b="1" dirty="0" err="1" smtClean="0">
                <a:solidFill>
                  <a:schemeClr val="bg1"/>
                </a:solidFill>
              </a:rPr>
              <a:t>ra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vở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chụp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vở</a:t>
            </a:r>
            <a:r>
              <a:rPr lang="en-US" b="1" dirty="0" smtClean="0">
                <a:solidFill>
                  <a:schemeClr val="bg1"/>
                </a:solidFill>
              </a:rPr>
              <a:t> +SBT </a:t>
            </a:r>
            <a:r>
              <a:rPr lang="en-US" b="1" dirty="0" err="1" smtClean="0">
                <a:solidFill>
                  <a:schemeClr val="bg1"/>
                </a:solidFill>
              </a:rPr>
              <a:t>gửi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vào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nhóm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lưu</a:t>
            </a:r>
            <a:r>
              <a:rPr lang="en-US" b="1" dirty="0" smtClean="0">
                <a:solidFill>
                  <a:schemeClr val="bg1"/>
                </a:solidFill>
              </a:rPr>
              <a:t> ý </a:t>
            </a:r>
            <a:r>
              <a:rPr lang="en-US" b="1" dirty="0" err="1" smtClean="0">
                <a:solidFill>
                  <a:schemeClr val="bg1"/>
                </a:solidFill>
              </a:rPr>
              <a:t>chính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tả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chữ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viết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sạch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đẹp</a:t>
            </a:r>
            <a:r>
              <a:rPr lang="en-US" b="1" dirty="0" smtClean="0">
                <a:solidFill>
                  <a:schemeClr val="bg1"/>
                </a:solidFill>
              </a:rPr>
              <a:t> +PH </a:t>
            </a:r>
            <a:r>
              <a:rPr lang="en-US" b="1" dirty="0" err="1" smtClean="0">
                <a:solidFill>
                  <a:schemeClr val="bg1"/>
                </a:solidFill>
              </a:rPr>
              <a:t>kí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2- </a:t>
            </a:r>
            <a:r>
              <a:rPr lang="en-US" b="1" dirty="0" err="1" smtClean="0">
                <a:solidFill>
                  <a:schemeClr val="bg1"/>
                </a:solidFill>
              </a:rPr>
              <a:t>Làm</a:t>
            </a:r>
            <a:r>
              <a:rPr lang="en-US" b="1" dirty="0" smtClean="0">
                <a:solidFill>
                  <a:schemeClr val="bg1"/>
                </a:solidFill>
              </a:rPr>
              <a:t> Student’s Card –P11 + </a:t>
            </a:r>
            <a:r>
              <a:rPr lang="en-US" b="1" smtClean="0">
                <a:solidFill>
                  <a:schemeClr val="bg1"/>
                </a:solidFill>
              </a:rPr>
              <a:t>SBT </a:t>
            </a:r>
            <a:r>
              <a:rPr lang="en-US" b="1" smtClean="0">
                <a:solidFill>
                  <a:schemeClr val="bg1"/>
                </a:solidFill>
              </a:rPr>
              <a:t>P8,9 </a:t>
            </a:r>
            <a:r>
              <a:rPr lang="en-US" b="1" dirty="0" smtClean="0">
                <a:solidFill>
                  <a:schemeClr val="bg1"/>
                </a:solidFill>
              </a:rPr>
              <a:t>+ </a:t>
            </a:r>
            <a:r>
              <a:rPr lang="en-US" b="1" dirty="0" err="1" smtClean="0">
                <a:solidFill>
                  <a:schemeClr val="bg1"/>
                </a:solidFill>
              </a:rPr>
              <a:t>Luyện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tập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trên</a:t>
            </a:r>
            <a:r>
              <a:rPr lang="en-US" b="1" dirty="0" smtClean="0">
                <a:solidFill>
                  <a:schemeClr val="bg1"/>
                </a:solidFill>
              </a:rPr>
              <a:t> OLM.VN </a:t>
            </a:r>
            <a:r>
              <a:rPr lang="en-US" b="1" dirty="0" err="1" smtClean="0">
                <a:solidFill>
                  <a:schemeClr val="bg1"/>
                </a:solidFill>
              </a:rPr>
              <a:t>hết</a:t>
            </a:r>
            <a:r>
              <a:rPr lang="en-US" b="1" dirty="0" smtClean="0">
                <a:solidFill>
                  <a:schemeClr val="bg1"/>
                </a:solidFill>
              </a:rPr>
              <a:t> Unit 1</a:t>
            </a:r>
            <a:endParaRPr lang="en-US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724400" y="1028700"/>
            <a:ext cx="3124200" cy="40005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200" b="1" kern="0" dirty="0" smtClean="0">
                <a:latin typeface="Poor Richard" pitchFamily="18" charset="0"/>
              </a:rPr>
              <a:t>III. </a:t>
            </a:r>
            <a:r>
              <a:rPr lang="fr-FR" altLang="fr-FR" sz="3200" b="1" kern="0" dirty="0" err="1" smtClean="0">
                <a:latin typeface="Poor Richard" pitchFamily="18" charset="0"/>
              </a:rPr>
              <a:t>Phonics</a:t>
            </a:r>
            <a:r>
              <a:rPr lang="fr-FR" altLang="fr-FR" sz="3200" b="1" kern="0" dirty="0" smtClean="0">
                <a:latin typeface="Poor Richard" pitchFamily="18" charset="0"/>
              </a:rPr>
              <a:t>: </a:t>
            </a:r>
            <a:r>
              <a:rPr lang="fr-FR" altLang="fr-FR" sz="1400" b="1" kern="0" dirty="0" err="1" smtClean="0">
                <a:latin typeface="Poor Richard" pitchFamily="18" charset="0"/>
              </a:rPr>
              <a:t>Ngữ</a:t>
            </a:r>
            <a:r>
              <a:rPr lang="fr-FR" altLang="fr-FR" sz="1400" b="1" kern="0" dirty="0" smtClean="0">
                <a:latin typeface="Poor Richard" pitchFamily="18" charset="0"/>
              </a:rPr>
              <a:t> </a:t>
            </a:r>
            <a:r>
              <a:rPr lang="fr-FR" altLang="fr-FR" sz="1400" b="1" kern="0" dirty="0" err="1" smtClean="0">
                <a:latin typeface="Poor Richard" pitchFamily="18" charset="0"/>
              </a:rPr>
              <a:t>âm</a:t>
            </a:r>
            <a:endParaRPr lang="fr-FR" altLang="fr-FR" sz="1400" b="1" kern="0" dirty="0">
              <a:latin typeface="Poor Richar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2628901"/>
            <a:ext cx="30192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1) </a:t>
            </a:r>
            <a:r>
              <a:rPr lang="en-US" sz="2000" dirty="0" err="1" smtClean="0">
                <a:solidFill>
                  <a:schemeClr val="bg1"/>
                </a:solidFill>
              </a:rPr>
              <a:t>Nói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rất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vui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được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gặp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bạn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It's nice to meet you.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=  Nice to meet you.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348615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2) </a:t>
            </a:r>
            <a:r>
              <a:rPr lang="en-US" sz="2000" dirty="0" err="1" smtClean="0">
                <a:solidFill>
                  <a:schemeClr val="bg1"/>
                </a:solidFill>
              </a:rPr>
              <a:t>Tạm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biệt-Hẹn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gặp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lại</a:t>
            </a:r>
            <a:r>
              <a:rPr lang="en-US" sz="2000" dirty="0" smtClean="0">
                <a:solidFill>
                  <a:schemeClr val="bg1"/>
                </a:solidFill>
              </a:rPr>
              <a:t>…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Goodbye = Bye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See you tomorrow.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See you later.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See you again.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8200" y="1543050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/l/ : </a:t>
            </a:r>
            <a:r>
              <a:rPr lang="en-US" sz="2400" b="1" dirty="0" smtClean="0">
                <a:solidFill>
                  <a:schemeClr val="bg1"/>
                </a:solidFill>
              </a:rPr>
              <a:t>Linda, like, late, later, ….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2000250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/n/ : </a:t>
            </a:r>
            <a:r>
              <a:rPr lang="en-US" sz="2400" b="1" dirty="0" smtClean="0">
                <a:solidFill>
                  <a:schemeClr val="bg1"/>
                </a:solidFill>
              </a:rPr>
              <a:t>night, nice,  ….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  <p:bldP spid="9" grpId="1" animBg="1"/>
      <p:bldP spid="12" grpId="0"/>
      <p:bldP spid="13" grpId="0" animBg="1"/>
      <p:bldP spid="14" grpId="0"/>
      <p:bldP spid="15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Users\hp\Desktop\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63076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71450"/>
            <a:ext cx="9144000" cy="13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Tuesday, September 14</a:t>
            </a:r>
            <a:r>
              <a:rPr lang="en-US" altLang="en-US" sz="24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 2021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1: Lesson2+3 –P8-11.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dirty="0">
                <a:solidFill>
                  <a:srgbClr val="0000FF"/>
                </a:solidFill>
                <a:latin typeface="Arial" pitchFamily="34" charset="0"/>
              </a:rPr>
              <a:t>        </a:t>
            </a:r>
            <a:endParaRPr lang="en-US" altLang="en-US" sz="3200" b="1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57200" y="1047750"/>
            <a:ext cx="3276600" cy="457200"/>
          </a:xfrm>
          <a:prstGeom prst="flowChartTerminator">
            <a:avLst/>
          </a:prstGeom>
          <a:solidFill>
            <a:srgbClr val="FF0066"/>
          </a:solidFill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200" b="1" kern="0" dirty="0" smtClean="0">
                <a:solidFill>
                  <a:schemeClr val="bg1"/>
                </a:solidFill>
                <a:latin typeface="Poor Richard" pitchFamily="18" charset="0"/>
              </a:rPr>
              <a:t>I. New </a:t>
            </a:r>
            <a:r>
              <a:rPr lang="fr-FR" altLang="fr-FR" sz="3200" b="1" kern="0" dirty="0" err="1" smtClean="0">
                <a:solidFill>
                  <a:schemeClr val="bg1"/>
                </a:solidFill>
                <a:latin typeface="Poor Richard" pitchFamily="18" charset="0"/>
              </a:rPr>
              <a:t>words</a:t>
            </a:r>
            <a:r>
              <a:rPr lang="fr-FR" altLang="fr-FR" sz="3200" b="1" kern="0" dirty="0" smtClean="0">
                <a:solidFill>
                  <a:schemeClr val="bg1"/>
                </a:solidFill>
                <a:latin typeface="Poor Richard" pitchFamily="18" charset="0"/>
              </a:rPr>
              <a:t>: </a:t>
            </a:r>
            <a:r>
              <a:rPr lang="fr-FR" altLang="fr-FR" sz="1600" b="1" kern="0" dirty="0" err="1" smtClean="0">
                <a:solidFill>
                  <a:schemeClr val="bg1"/>
                </a:solidFill>
                <a:latin typeface="Poor Richard" pitchFamily="18" charset="0"/>
              </a:rPr>
              <a:t>từ</a:t>
            </a:r>
            <a:r>
              <a:rPr lang="fr-FR" altLang="fr-FR" sz="1600" b="1" kern="0" dirty="0" smtClean="0">
                <a:solidFill>
                  <a:schemeClr val="bg1"/>
                </a:solidFill>
                <a:latin typeface="Poor Richard" pitchFamily="18" charset="0"/>
              </a:rPr>
              <a:t> </a:t>
            </a:r>
            <a:r>
              <a:rPr lang="fr-FR" altLang="fr-FR" sz="1600" b="1" kern="0" dirty="0" err="1" smtClean="0">
                <a:solidFill>
                  <a:schemeClr val="bg1"/>
                </a:solidFill>
                <a:latin typeface="Poor Richard" pitchFamily="18" charset="0"/>
              </a:rPr>
              <a:t>mới</a:t>
            </a:r>
            <a:endParaRPr lang="fr-FR" altLang="fr-FR" sz="1600" b="1" kern="0" dirty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504950"/>
            <a:ext cx="3543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tomorrow: </a:t>
            </a:r>
            <a:r>
              <a:rPr lang="en-US" b="1" dirty="0" err="1" smtClean="0"/>
              <a:t>ngày</a:t>
            </a:r>
            <a:r>
              <a:rPr lang="en-US" b="1" dirty="0" smtClean="0"/>
              <a:t> </a:t>
            </a:r>
            <a:r>
              <a:rPr lang="en-US" b="1" dirty="0" err="1" smtClean="0"/>
              <a:t>mai</a:t>
            </a:r>
            <a:endParaRPr lang="en-US" b="1" dirty="0" smtClean="0"/>
          </a:p>
          <a:p>
            <a:r>
              <a:rPr lang="en-US" b="1" dirty="0" smtClean="0"/>
              <a:t>later: </a:t>
            </a:r>
            <a:r>
              <a:rPr lang="en-US" b="1" dirty="0" err="1" smtClean="0"/>
              <a:t>sau</a:t>
            </a:r>
            <a:endParaRPr lang="en-US" b="1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457200" y="2171700"/>
            <a:ext cx="3429000" cy="457200"/>
          </a:xfrm>
          <a:prstGeom prst="flowChartTerminator">
            <a:avLst/>
          </a:prstGeom>
          <a:solidFill>
            <a:srgbClr val="FFFF00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200" b="1" kern="0" dirty="0" smtClean="0">
                <a:solidFill>
                  <a:schemeClr val="bg1"/>
                </a:solidFill>
                <a:latin typeface="Poor Richard" pitchFamily="18" charset="0"/>
              </a:rPr>
              <a:t>II. Model sentences</a:t>
            </a:r>
            <a:r>
              <a:rPr lang="fr-FR" altLang="fr-FR" sz="3200" kern="0" dirty="0" smtClean="0">
                <a:solidFill>
                  <a:schemeClr val="bg1"/>
                </a:solidFill>
                <a:latin typeface="Poor Richard" pitchFamily="18" charset="0"/>
              </a:rPr>
              <a:t>: </a:t>
            </a:r>
            <a:endParaRPr lang="fr-FR" altLang="fr-FR" sz="3200" b="1" kern="0" dirty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724400" y="2628900"/>
            <a:ext cx="3200400" cy="400050"/>
          </a:xfrm>
          <a:prstGeom prst="flowChartTerminator">
            <a:avLst/>
          </a:prstGeom>
          <a:solidFill>
            <a:srgbClr val="FF9900"/>
          </a:solidFill>
          <a:ln w="762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200" b="1" kern="0" dirty="0" smtClean="0">
                <a:solidFill>
                  <a:schemeClr val="bg1"/>
                </a:solidFill>
                <a:latin typeface="Poor Richard" pitchFamily="18" charset="0"/>
              </a:rPr>
              <a:t>IV. </a:t>
            </a:r>
            <a:r>
              <a:rPr lang="fr-FR" altLang="fr-FR" sz="3200" b="1" kern="0" dirty="0" err="1" smtClean="0">
                <a:solidFill>
                  <a:schemeClr val="bg1"/>
                </a:solidFill>
                <a:latin typeface="Poor Richard" pitchFamily="18" charset="0"/>
              </a:rPr>
              <a:t>Homelink</a:t>
            </a:r>
            <a:r>
              <a:rPr lang="fr-FR" altLang="fr-FR" sz="3200" b="1" kern="0" dirty="0" smtClean="0">
                <a:solidFill>
                  <a:schemeClr val="bg1"/>
                </a:solidFill>
                <a:latin typeface="Poor Richard" pitchFamily="18" charset="0"/>
              </a:rPr>
              <a:t>: </a:t>
            </a:r>
            <a:r>
              <a:rPr lang="fr-FR" altLang="fr-FR" sz="1400" b="1" kern="0" dirty="0" smtClean="0">
                <a:solidFill>
                  <a:schemeClr val="bg1"/>
                </a:solidFill>
                <a:latin typeface="Poor Richard" pitchFamily="18" charset="0"/>
              </a:rPr>
              <a:t>BTVN</a:t>
            </a:r>
            <a:endParaRPr lang="fr-FR" altLang="fr-FR" sz="1400" b="1" kern="0" dirty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1000" y="3028950"/>
            <a:ext cx="46863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1-</a:t>
            </a:r>
            <a:r>
              <a:rPr lang="en-US" b="1" dirty="0" smtClean="0"/>
              <a:t>Luyện </a:t>
            </a:r>
            <a:r>
              <a:rPr lang="en-US" b="1" dirty="0" err="1" smtClean="0"/>
              <a:t>đọc</a:t>
            </a:r>
            <a:r>
              <a:rPr lang="en-US" b="1" dirty="0" smtClean="0"/>
              <a:t>, </a:t>
            </a:r>
            <a:r>
              <a:rPr lang="en-US" b="1" dirty="0" err="1" smtClean="0"/>
              <a:t>viết</a:t>
            </a:r>
            <a:r>
              <a:rPr lang="en-US" b="1" dirty="0" smtClean="0"/>
              <a:t> </a:t>
            </a:r>
            <a:r>
              <a:rPr lang="en-US" b="1" dirty="0" err="1" smtClean="0"/>
              <a:t>từ</a:t>
            </a:r>
            <a:r>
              <a:rPr lang="en-US" b="1" dirty="0" smtClean="0"/>
              <a:t> </a:t>
            </a:r>
            <a:r>
              <a:rPr lang="en-US" b="1" dirty="0" err="1" smtClean="0"/>
              <a:t>mới</a:t>
            </a:r>
            <a:r>
              <a:rPr lang="en-US" b="1" dirty="0" smtClean="0"/>
              <a:t> 2 </a:t>
            </a:r>
            <a:r>
              <a:rPr lang="en-US" b="1" dirty="0" err="1" smtClean="0"/>
              <a:t>dòng</a:t>
            </a:r>
            <a:r>
              <a:rPr lang="en-US" b="1" dirty="0" smtClean="0"/>
              <a:t>+ </a:t>
            </a:r>
            <a:r>
              <a:rPr lang="en-US" b="1" dirty="0" err="1" smtClean="0"/>
              <a:t>Mẫu</a:t>
            </a:r>
            <a:r>
              <a:rPr lang="en-US" b="1" dirty="0" smtClean="0"/>
              <a:t> </a:t>
            </a:r>
            <a:r>
              <a:rPr lang="en-US" b="1" dirty="0" err="1" smtClean="0"/>
              <a:t>câu</a:t>
            </a:r>
            <a:r>
              <a:rPr lang="en-US" b="1" dirty="0" smtClean="0"/>
              <a:t>(2d) + </a:t>
            </a:r>
            <a:r>
              <a:rPr lang="en-US" b="1" dirty="0" err="1" smtClean="0"/>
              <a:t>Tìm</a:t>
            </a:r>
            <a:r>
              <a:rPr lang="en-US" b="1" dirty="0" smtClean="0"/>
              <a:t> 10 </a:t>
            </a:r>
            <a:r>
              <a:rPr lang="en-US" b="1" dirty="0" err="1" smtClean="0"/>
              <a:t>từ</a:t>
            </a:r>
            <a:r>
              <a:rPr lang="en-US" b="1" dirty="0" smtClean="0"/>
              <a:t> </a:t>
            </a:r>
            <a:r>
              <a:rPr lang="en-US" b="1" dirty="0" err="1" smtClean="0"/>
              <a:t>mỗi</a:t>
            </a:r>
            <a:r>
              <a:rPr lang="en-US" b="1" dirty="0" smtClean="0"/>
              <a:t> </a:t>
            </a:r>
            <a:r>
              <a:rPr lang="en-US" b="1" dirty="0" err="1" smtClean="0"/>
              <a:t>âm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/l/-/n/ </a:t>
            </a:r>
            <a:r>
              <a:rPr lang="en-US" b="1" dirty="0" err="1" smtClean="0"/>
              <a:t>ra</a:t>
            </a:r>
            <a:r>
              <a:rPr lang="en-US" b="1" dirty="0" smtClean="0"/>
              <a:t> </a:t>
            </a:r>
            <a:r>
              <a:rPr lang="en-US" b="1" dirty="0" err="1" smtClean="0"/>
              <a:t>vở</a:t>
            </a:r>
            <a:r>
              <a:rPr lang="en-US" b="1" dirty="0" smtClean="0"/>
              <a:t>, </a:t>
            </a:r>
            <a:r>
              <a:rPr lang="en-US" b="1" dirty="0" err="1" smtClean="0"/>
              <a:t>chụp</a:t>
            </a:r>
            <a:r>
              <a:rPr lang="en-US" b="1" dirty="0" smtClean="0"/>
              <a:t> </a:t>
            </a:r>
            <a:r>
              <a:rPr lang="en-US" b="1" dirty="0" err="1" smtClean="0"/>
              <a:t>vở</a:t>
            </a:r>
            <a:r>
              <a:rPr lang="en-US" b="1" dirty="0" smtClean="0"/>
              <a:t> +SBT </a:t>
            </a:r>
            <a:r>
              <a:rPr lang="en-US" b="1" dirty="0" err="1" smtClean="0"/>
              <a:t>gửi</a:t>
            </a:r>
            <a:r>
              <a:rPr lang="en-US" b="1" dirty="0" smtClean="0"/>
              <a:t> </a:t>
            </a:r>
            <a:r>
              <a:rPr lang="en-US" b="1" dirty="0" err="1" smtClean="0"/>
              <a:t>vào</a:t>
            </a:r>
            <a:r>
              <a:rPr lang="en-US" b="1" dirty="0" smtClean="0"/>
              <a:t> </a:t>
            </a:r>
            <a:r>
              <a:rPr lang="en-US" b="1" dirty="0" err="1" smtClean="0"/>
              <a:t>nhóm</a:t>
            </a:r>
            <a:r>
              <a:rPr lang="en-US" b="1" dirty="0" smtClean="0"/>
              <a:t>, </a:t>
            </a:r>
            <a:r>
              <a:rPr lang="en-US" b="1" dirty="0" err="1" smtClean="0"/>
              <a:t>lưu</a:t>
            </a:r>
            <a:r>
              <a:rPr lang="en-US" b="1" dirty="0" smtClean="0"/>
              <a:t> ý </a:t>
            </a:r>
            <a:r>
              <a:rPr lang="en-US" b="1" dirty="0" err="1" smtClean="0"/>
              <a:t>chính</a:t>
            </a:r>
            <a:r>
              <a:rPr lang="en-US" b="1" dirty="0" smtClean="0"/>
              <a:t> </a:t>
            </a:r>
            <a:r>
              <a:rPr lang="en-US" b="1" dirty="0" err="1" smtClean="0"/>
              <a:t>tả</a:t>
            </a:r>
            <a:r>
              <a:rPr lang="en-US" b="1" dirty="0" smtClean="0"/>
              <a:t>, </a:t>
            </a:r>
            <a:r>
              <a:rPr lang="en-US" b="1" dirty="0" err="1" smtClean="0"/>
              <a:t>chữ</a:t>
            </a:r>
            <a:r>
              <a:rPr lang="en-US" b="1" dirty="0" smtClean="0"/>
              <a:t> </a:t>
            </a:r>
            <a:r>
              <a:rPr lang="en-US" b="1" dirty="0" err="1" smtClean="0"/>
              <a:t>viết</a:t>
            </a:r>
            <a:r>
              <a:rPr lang="en-US" b="1" dirty="0" smtClean="0"/>
              <a:t> </a:t>
            </a:r>
            <a:r>
              <a:rPr lang="en-US" b="1" dirty="0" err="1" smtClean="0"/>
              <a:t>sạch</a:t>
            </a:r>
            <a:r>
              <a:rPr lang="en-US" b="1" dirty="0" smtClean="0"/>
              <a:t> </a:t>
            </a:r>
            <a:r>
              <a:rPr lang="en-US" b="1" dirty="0" err="1" smtClean="0"/>
              <a:t>đẹp</a:t>
            </a:r>
            <a:r>
              <a:rPr lang="en-US" b="1" dirty="0" smtClean="0"/>
              <a:t> +PH </a:t>
            </a:r>
            <a:r>
              <a:rPr lang="en-US" b="1" dirty="0" err="1" smtClean="0"/>
              <a:t>kí</a:t>
            </a:r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2-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Student’s Card –P11 + SBT P6,7 + </a:t>
            </a:r>
            <a:r>
              <a:rPr lang="en-US" b="1" dirty="0" err="1" smtClean="0"/>
              <a:t>Luyện</a:t>
            </a:r>
            <a:r>
              <a:rPr lang="en-US" b="1" dirty="0" smtClean="0"/>
              <a:t> </a:t>
            </a:r>
            <a:r>
              <a:rPr lang="en-US" b="1" dirty="0" err="1" smtClean="0"/>
              <a:t>tập</a:t>
            </a:r>
            <a:r>
              <a:rPr lang="en-US" b="1" dirty="0" smtClean="0"/>
              <a:t> </a:t>
            </a:r>
            <a:r>
              <a:rPr lang="en-US" b="1" dirty="0" err="1" smtClean="0"/>
              <a:t>trên</a:t>
            </a:r>
            <a:r>
              <a:rPr lang="en-US" b="1" dirty="0" smtClean="0"/>
              <a:t> OLM.VN </a:t>
            </a:r>
            <a:r>
              <a:rPr lang="en-US" b="1" dirty="0" err="1" smtClean="0"/>
              <a:t>hết</a:t>
            </a:r>
            <a:r>
              <a:rPr lang="en-US" b="1" dirty="0" smtClean="0"/>
              <a:t> Unit 1</a:t>
            </a:r>
            <a:endParaRPr lang="en-US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724400" y="1028700"/>
            <a:ext cx="3124200" cy="40005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3200" b="1" kern="0" dirty="0" smtClean="0">
                <a:solidFill>
                  <a:schemeClr val="bg1"/>
                </a:solidFill>
                <a:latin typeface="Poor Richard" pitchFamily="18" charset="0"/>
              </a:rPr>
              <a:t>III. </a:t>
            </a:r>
            <a:r>
              <a:rPr lang="fr-FR" altLang="fr-FR" sz="3200" b="1" kern="0" dirty="0" err="1" smtClean="0">
                <a:solidFill>
                  <a:schemeClr val="bg1"/>
                </a:solidFill>
                <a:latin typeface="Poor Richard" pitchFamily="18" charset="0"/>
              </a:rPr>
              <a:t>Phonics</a:t>
            </a:r>
            <a:r>
              <a:rPr lang="fr-FR" altLang="fr-FR" sz="3200" b="1" kern="0" dirty="0" smtClean="0">
                <a:solidFill>
                  <a:schemeClr val="bg1"/>
                </a:solidFill>
                <a:latin typeface="Poor Richard" pitchFamily="18" charset="0"/>
              </a:rPr>
              <a:t>: </a:t>
            </a:r>
            <a:r>
              <a:rPr lang="fr-FR" altLang="fr-FR" sz="1400" b="1" kern="0" dirty="0" err="1" smtClean="0">
                <a:solidFill>
                  <a:schemeClr val="bg1"/>
                </a:solidFill>
                <a:latin typeface="Poor Richard" pitchFamily="18" charset="0"/>
              </a:rPr>
              <a:t>Ngữ</a:t>
            </a:r>
            <a:r>
              <a:rPr lang="fr-FR" altLang="fr-FR" sz="1400" b="1" kern="0" dirty="0" smtClean="0">
                <a:solidFill>
                  <a:schemeClr val="bg1"/>
                </a:solidFill>
                <a:latin typeface="Poor Richard" pitchFamily="18" charset="0"/>
              </a:rPr>
              <a:t> </a:t>
            </a:r>
            <a:r>
              <a:rPr lang="fr-FR" altLang="fr-FR" sz="1400" b="1" kern="0" dirty="0" err="1" smtClean="0">
                <a:solidFill>
                  <a:schemeClr val="bg1"/>
                </a:solidFill>
                <a:latin typeface="Poor Richard" pitchFamily="18" charset="0"/>
              </a:rPr>
              <a:t>âm</a:t>
            </a:r>
            <a:endParaRPr lang="fr-FR" altLang="fr-FR" sz="1400" b="1" kern="0" dirty="0">
              <a:solidFill>
                <a:schemeClr val="bg1"/>
              </a:solidFill>
              <a:latin typeface="Poor Richar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2628901"/>
            <a:ext cx="32447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1) </a:t>
            </a:r>
            <a:r>
              <a:rPr lang="en-US" sz="2000" dirty="0" err="1" smtClean="0"/>
              <a:t>Nói</a:t>
            </a:r>
            <a:r>
              <a:rPr lang="en-US" sz="2000" dirty="0" smtClean="0"/>
              <a:t> </a:t>
            </a:r>
            <a:r>
              <a:rPr lang="en-US" sz="2000" dirty="0" err="1" smtClean="0"/>
              <a:t>rất</a:t>
            </a:r>
            <a:r>
              <a:rPr lang="en-US" sz="2000" dirty="0" smtClean="0"/>
              <a:t> </a:t>
            </a:r>
            <a:r>
              <a:rPr lang="en-US" sz="2000" dirty="0" err="1" smtClean="0"/>
              <a:t>vui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gặp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endParaRPr lang="en-US" sz="2000" dirty="0" smtClean="0"/>
          </a:p>
          <a:p>
            <a:r>
              <a:rPr lang="en-US" b="1" dirty="0" smtClean="0"/>
              <a:t>It's nice to meet you. </a:t>
            </a:r>
          </a:p>
          <a:p>
            <a:r>
              <a:rPr lang="en-US" b="1" dirty="0" smtClean="0"/>
              <a:t>=  Nice to meet you.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09600" y="348615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2) </a:t>
            </a:r>
            <a:r>
              <a:rPr lang="en-US" sz="2000" dirty="0" err="1" smtClean="0"/>
              <a:t>Tạm</a:t>
            </a:r>
            <a:r>
              <a:rPr lang="en-US" sz="2000" dirty="0" smtClean="0"/>
              <a:t> </a:t>
            </a:r>
            <a:r>
              <a:rPr lang="en-US" sz="2000" dirty="0" err="1" smtClean="0"/>
              <a:t>biệt-Hẹn</a:t>
            </a:r>
            <a:r>
              <a:rPr lang="en-US" sz="2000" dirty="0" smtClean="0"/>
              <a:t> </a:t>
            </a:r>
            <a:r>
              <a:rPr lang="en-US" sz="2000" dirty="0" err="1" smtClean="0"/>
              <a:t>gặp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…</a:t>
            </a:r>
          </a:p>
          <a:p>
            <a:r>
              <a:rPr lang="en-US" b="1" dirty="0" smtClean="0"/>
              <a:t>Goodbye = Bye</a:t>
            </a:r>
            <a:endParaRPr lang="en-US" dirty="0" smtClean="0"/>
          </a:p>
          <a:p>
            <a:r>
              <a:rPr lang="en-US" b="1" dirty="0" smtClean="0"/>
              <a:t>See you tomorrow.</a:t>
            </a:r>
          </a:p>
          <a:p>
            <a:r>
              <a:rPr lang="en-US" b="1" dirty="0" smtClean="0"/>
              <a:t>See you later.</a:t>
            </a:r>
          </a:p>
          <a:p>
            <a:r>
              <a:rPr lang="en-US" b="1" dirty="0" smtClean="0"/>
              <a:t>See you again.</a:t>
            </a:r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4648200" y="1543050"/>
            <a:ext cx="434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/l/ : </a:t>
            </a:r>
            <a:r>
              <a:rPr lang="en-US" sz="2400" b="1" dirty="0" smtClean="0"/>
              <a:t>Linda, like, late, later, ….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4648200" y="2000250"/>
            <a:ext cx="411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/n/ : </a:t>
            </a:r>
            <a:r>
              <a:rPr lang="en-US" sz="2400" b="1" dirty="0" smtClean="0"/>
              <a:t>night, nice,  ….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  <p:bldP spid="9" grpId="1" animBg="1"/>
      <p:bldP spid="12" grpId="0"/>
      <p:bldP spid="13" grpId="0" animBg="1"/>
      <p:bldP spid="14" grpId="0"/>
      <p:bldP spid="15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8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00550"/>
            <a:ext cx="9144000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0"/>
            <a:ext cx="7010400" cy="2457450"/>
            <a:chOff x="204" y="0"/>
            <a:chExt cx="2457" cy="208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20488" name="Picture 5" descr="BIRTHD~3"/>
              <p:cNvPicPr>
                <a:picLocks noChangeAspect="1" noChangeArrowheads="1" noCrop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20490" name="AutoShape 7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800" b="1" i="1" dirty="0">
                      <a:solidFill>
                        <a:srgbClr val="0000CC"/>
                      </a:solidFill>
                    </a:rPr>
                    <a:t>The end</a:t>
                  </a:r>
                </a:p>
              </p:txBody>
            </p:sp>
            <p:sp>
              <p:nvSpPr>
                <p:cNvPr id="20491" name="Freeform 8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762000" y="2228850"/>
            <a:ext cx="731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i="1" dirty="0" smtClean="0">
                <a:solidFill>
                  <a:srgbClr val="FF0000"/>
                </a:solidFill>
              </a:rPr>
              <a:t>Goodbye </a:t>
            </a:r>
          </a:p>
          <a:p>
            <a:pPr algn="ctr">
              <a:spcBef>
                <a:spcPct val="50000"/>
              </a:spcBef>
            </a:pPr>
            <a:r>
              <a:rPr lang="en-US" sz="4800" b="1" i="1" dirty="0" smtClean="0">
                <a:solidFill>
                  <a:srgbClr val="FF0000"/>
                </a:solidFill>
              </a:rPr>
              <a:t>See you later!</a:t>
            </a:r>
            <a:endParaRPr lang="vi-VN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8" grpId="0"/>
      <p:bldP spid="14029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8100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✽ Vocabulary &amp; Grammar:</a:t>
            </a:r>
            <a:endParaRPr lang="en-US" dirty="0" smtClean="0"/>
          </a:p>
          <a:p>
            <a:r>
              <a:rPr lang="en-US" dirty="0" smtClean="0"/>
              <a:t>- </a:t>
            </a:r>
            <a:r>
              <a:rPr lang="en-US" b="1" dirty="0" smtClean="0"/>
              <a:t>pupil: 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 smtClean="0"/>
          </a:p>
          <a:p>
            <a:r>
              <a:rPr lang="en-US" dirty="0" smtClean="0"/>
              <a:t>- </a:t>
            </a:r>
            <a:r>
              <a:rPr lang="en-US" b="1" dirty="0" smtClean="0"/>
              <a:t>It's nice to meet you = Nice to meet you:</a:t>
            </a:r>
            <a:r>
              <a:rPr lang="en-US" dirty="0" smtClean="0"/>
              <a:t> 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gặp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endParaRPr lang="en-US" dirty="0" smtClean="0"/>
          </a:p>
          <a:p>
            <a:r>
              <a:rPr lang="en-US" dirty="0" smtClean="0"/>
              <a:t>- </a:t>
            </a:r>
            <a:r>
              <a:rPr lang="en-US" b="1" dirty="0" smtClean="0"/>
              <a:t>Goodbye:</a:t>
            </a:r>
            <a:r>
              <a:rPr lang="en-US" dirty="0" smtClean="0"/>
              <a:t> </a:t>
            </a:r>
            <a:r>
              <a:rPr lang="en-US" dirty="0" err="1" smtClean="0"/>
              <a:t>tạm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endParaRPr lang="en-US" dirty="0" smtClean="0"/>
          </a:p>
          <a:p>
            <a:r>
              <a:rPr lang="en-US" dirty="0" smtClean="0"/>
              <a:t>- </a:t>
            </a:r>
            <a:r>
              <a:rPr lang="en-US" b="1" dirty="0" smtClean="0"/>
              <a:t>See you tomorrow</a:t>
            </a:r>
            <a:r>
              <a:rPr lang="en-US" dirty="0" smtClean="0"/>
              <a:t>: </a:t>
            </a:r>
            <a:r>
              <a:rPr lang="en-US" dirty="0" err="1" smtClean="0"/>
              <a:t>hẹn</a:t>
            </a:r>
            <a:r>
              <a:rPr lang="en-US" dirty="0" smtClean="0"/>
              <a:t> </a:t>
            </a:r>
            <a:r>
              <a:rPr lang="en-US" dirty="0" err="1" smtClean="0"/>
              <a:t>gặp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endParaRPr lang="en-US" dirty="0" smtClean="0"/>
          </a:p>
          <a:p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285751"/>
            <a:ext cx="6934200" cy="70842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Kiểm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cũ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00150"/>
            <a:ext cx="8686800" cy="353139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/>
              <a:t>Chào</a:t>
            </a:r>
            <a:r>
              <a:rPr lang="en-US" sz="3200" dirty="0" smtClean="0"/>
              <a:t> </a:t>
            </a:r>
            <a:r>
              <a:rPr lang="en-US" sz="3200" dirty="0" err="1" smtClean="0"/>
              <a:t>buổi</a:t>
            </a:r>
            <a:r>
              <a:rPr lang="en-US" sz="3200" dirty="0" smtClean="0"/>
              <a:t> </a:t>
            </a:r>
            <a:r>
              <a:rPr lang="en-US" sz="3200" dirty="0" err="1" smtClean="0"/>
              <a:t>sáng</a:t>
            </a:r>
            <a:r>
              <a:rPr lang="en-US" sz="3200" dirty="0" smtClean="0"/>
              <a:t>:……………………………...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Good ……………………...: </a:t>
            </a:r>
            <a:r>
              <a:rPr lang="en-US" sz="3200" dirty="0" err="1" smtClean="0"/>
              <a:t>chào</a:t>
            </a:r>
            <a:r>
              <a:rPr lang="en-US" sz="3200" dirty="0" smtClean="0"/>
              <a:t> </a:t>
            </a:r>
            <a:r>
              <a:rPr lang="en-US" sz="3200" dirty="0" err="1" smtClean="0"/>
              <a:t>buổi</a:t>
            </a:r>
            <a:r>
              <a:rPr lang="en-US" sz="3200" dirty="0" smtClean="0"/>
              <a:t> </a:t>
            </a:r>
            <a:r>
              <a:rPr lang="en-US" sz="3200" dirty="0" err="1" smtClean="0"/>
              <a:t>chiều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Good night:….…………………..……………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Nice to see you again:………………………..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Tạm</a:t>
            </a:r>
            <a:r>
              <a:rPr lang="en-US" sz="3200" dirty="0" smtClean="0"/>
              <a:t> </a:t>
            </a:r>
            <a:r>
              <a:rPr lang="en-US" sz="3200" dirty="0" err="1" smtClean="0"/>
              <a:t>biệt</a:t>
            </a:r>
            <a:r>
              <a:rPr lang="en-US" sz="3200" dirty="0" smtClean="0"/>
              <a:t>:………………….……………………</a:t>
            </a:r>
          </a:p>
        </p:txBody>
      </p:sp>
      <p:pic>
        <p:nvPicPr>
          <p:cNvPr id="4" name="Picture 2" descr="C:\Users\hp\Desktop\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63076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104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Vocabulary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05 Track 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3329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81000" y="628650"/>
            <a:ext cx="609600" cy="457200"/>
          </a:xfrm>
          <a:prstGeom prst="ellipse">
            <a:avLst/>
          </a:prstGeom>
          <a:ln w="63500" cap="rnd">
            <a:solidFill>
              <a:schemeClr val="bg1">
                <a:lumMod val="75000"/>
                <a:lumOff val="2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028700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Saying and responding to goodbye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4040188" cy="494514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Saying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800601" y="2286001"/>
            <a:ext cx="4041775" cy="491132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Responding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762000" y="2800350"/>
            <a:ext cx="4040188" cy="165735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Goodbye, name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Good night, name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1" y="2800350"/>
            <a:ext cx="4038600" cy="165735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Goodbye. See you tomorrow/ later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Good night, name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085850"/>
            <a:ext cx="7848600" cy="11430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Ex: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Goodbye, Miss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Hien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Miss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Goodbye. See you tomorrow.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7" grpId="0" build="p" animBg="1"/>
      <p:bldP spid="6" grpId="0" uiExpand="1" build="p" animBg="1"/>
      <p:bldP spid="8" grpId="0" uiExpand="1" build="p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Unit 1: Nice to see you again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Lesson 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85850"/>
            <a:ext cx="9144000" cy="4057650"/>
          </a:xfrm>
          <a:prstGeom prst="rect">
            <a:avLst/>
          </a:prstGeom>
        </p:spPr>
      </p:pic>
      <p:pic>
        <p:nvPicPr>
          <p:cNvPr id="2" name="06 Track 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81000" y="1771650"/>
            <a:ext cx="609600" cy="45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432176" y="1714501"/>
            <a:ext cx="3121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 bye. </a:t>
            </a:r>
            <a:r>
              <a:rPr lang="en-US" sz="2800" dirty="0">
                <a:solidFill>
                  <a:srgbClr val="FF0000"/>
                </a:solidFill>
              </a:rPr>
              <a:t>Miss </a:t>
            </a:r>
            <a:r>
              <a:rPr lang="en-US" sz="2800" dirty="0" err="1">
                <a:solidFill>
                  <a:srgbClr val="FF0000"/>
                </a:solidFill>
              </a:rPr>
              <a:t>Hien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62400" y="2235994"/>
            <a:ext cx="320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             bye.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See </a:t>
            </a:r>
            <a:r>
              <a:rPr lang="en-US" sz="2800" dirty="0">
                <a:solidFill>
                  <a:srgbClr val="0000FF"/>
                </a:solidFill>
              </a:rPr>
              <a:t>you tomorrow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3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4419600" cy="6286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2. Point and say.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943350"/>
            <a:ext cx="7924800" cy="9715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b) </a:t>
            </a:r>
            <a:r>
              <a:rPr lang="en-US" sz="3200" dirty="0" smtClean="0">
                <a:solidFill>
                  <a:srgbClr val="FF0000"/>
                </a:solidFill>
              </a:rPr>
              <a:t>Class:</a:t>
            </a:r>
            <a:r>
              <a:rPr lang="en-US" sz="3200" dirty="0" smtClean="0"/>
              <a:t> Goodbye, Miss </a:t>
            </a:r>
            <a:r>
              <a:rPr lang="en-US" sz="3200" dirty="0" err="1" smtClean="0"/>
              <a:t>Hien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FF0000"/>
                </a:solidFill>
              </a:rPr>
              <a:t>Miss </a:t>
            </a:r>
            <a:r>
              <a:rPr lang="en-US" sz="3200" dirty="0" err="1" smtClean="0">
                <a:solidFill>
                  <a:srgbClr val="FF0000"/>
                </a:solidFill>
              </a:rPr>
              <a:t>Hien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en-US" sz="3200" dirty="0" smtClean="0"/>
              <a:t> Goodbye. See you tomorrow.</a:t>
            </a:r>
            <a:endParaRPr lang="en-US" sz="3200" dirty="0"/>
          </a:p>
        </p:txBody>
      </p:sp>
      <p:pic>
        <p:nvPicPr>
          <p:cNvPr id="8196" name="Picture 4" descr="https://s.sachmem.vn/public/images/TA4T1SHSDEMO/U1-L2-2-2-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50553"/>
            <a:ext cx="8229600" cy="3135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4419600" cy="6286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2. Point and say.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886200"/>
            <a:ext cx="6705600" cy="9715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b) </a:t>
            </a:r>
            <a:r>
              <a:rPr lang="en-US" sz="3200" dirty="0" smtClean="0">
                <a:solidFill>
                  <a:srgbClr val="C00000"/>
                </a:solidFill>
              </a:rPr>
              <a:t>Mai:    </a:t>
            </a:r>
            <a:r>
              <a:rPr lang="en-US" sz="3200" dirty="0" smtClean="0"/>
              <a:t>Goodbye, Linda.</a:t>
            </a:r>
          </a:p>
          <a:p>
            <a:pPr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     Linda: </a:t>
            </a:r>
            <a:r>
              <a:rPr lang="en-US" sz="3200" dirty="0" smtClean="0"/>
              <a:t>Goodbye. See you later.</a:t>
            </a:r>
            <a:endParaRPr lang="en-US" sz="3200" dirty="0"/>
          </a:p>
        </p:txBody>
      </p:sp>
      <p:pic>
        <p:nvPicPr>
          <p:cNvPr id="8194" name="Picture 2" descr="https://s.sachmem.vn/public/images/TA4T1SHSDEMO/U1-L2-2-2-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800101"/>
            <a:ext cx="8141235" cy="2993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753</TotalTime>
  <Words>516</Words>
  <Application>Microsoft Office PowerPoint</Application>
  <PresentationFormat>On-screen Show (16:9)</PresentationFormat>
  <Paragraphs>109</Paragraphs>
  <Slides>21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Book Antiqua</vt:lpstr>
      <vt:lpstr>Gill Sans Ultra Bold</vt:lpstr>
      <vt:lpstr>Arial Black</vt:lpstr>
      <vt:lpstr>Comic Sans MS</vt:lpstr>
      <vt:lpstr>Times New Roman</vt:lpstr>
      <vt:lpstr>Poor Richard</vt:lpstr>
      <vt:lpstr>Calibri</vt:lpstr>
      <vt:lpstr>Constantia</vt:lpstr>
      <vt:lpstr>Wingdings 2</vt:lpstr>
      <vt:lpstr>Lucida Sans</vt:lpstr>
      <vt:lpstr>Wingdings</vt:lpstr>
      <vt:lpstr>Wingdings 3</vt:lpstr>
      <vt:lpstr>Default Theme</vt:lpstr>
      <vt:lpstr>Flow</vt:lpstr>
      <vt:lpstr>Office Theme</vt:lpstr>
      <vt:lpstr>Slide 1</vt:lpstr>
      <vt:lpstr>Slide 2</vt:lpstr>
      <vt:lpstr>Kiểm tra bài cũ</vt:lpstr>
      <vt:lpstr>Vocabulary</vt:lpstr>
      <vt:lpstr>Slide 5</vt:lpstr>
      <vt:lpstr>Saying and responding to goodbye</vt:lpstr>
      <vt:lpstr>Unit 1: Nice to see you again Lesson 2</vt:lpstr>
      <vt:lpstr>2. Point and say.</vt:lpstr>
      <vt:lpstr>2. Point and say.</vt:lpstr>
      <vt:lpstr>2. Point and say.</vt:lpstr>
      <vt:lpstr>Unit 1: Nice to see you again Lesson 2</vt:lpstr>
      <vt:lpstr>Unit 1: Nice to see you again Lesson 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class</dc:title>
  <dc:creator>Admin</dc:creator>
  <cp:lastModifiedBy>Windows User</cp:lastModifiedBy>
  <cp:revision>69</cp:revision>
  <dcterms:created xsi:type="dcterms:W3CDTF">2015-08-30T13:22:01Z</dcterms:created>
  <dcterms:modified xsi:type="dcterms:W3CDTF">2021-09-14T04:43:06Z</dcterms:modified>
</cp:coreProperties>
</file>