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31"/>
  </p:notesMasterIdLst>
  <p:sldIdLst>
    <p:sldId id="288" r:id="rId2"/>
    <p:sldId id="292" r:id="rId3"/>
    <p:sldId id="294" r:id="rId4"/>
    <p:sldId id="259" r:id="rId5"/>
    <p:sldId id="28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6" r:id="rId18"/>
    <p:sldId id="287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93" r:id="rId28"/>
    <p:sldId id="285" r:id="rId29"/>
    <p:sldId id="29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BFF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6220" autoAdjust="0"/>
  </p:normalViewPr>
  <p:slideViewPr>
    <p:cSldViewPr showGuides="1">
      <p:cViewPr>
        <p:scale>
          <a:sx n="90" d="100"/>
          <a:sy n="90" d="100"/>
        </p:scale>
        <p:origin x="18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EFC6E-C235-4A8A-BFAC-0B3930D70EE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BC60A-06B5-4F3A-9DA5-69855BCB8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28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DA940C-AE18-4D60-B0CF-703090556276}" type="slidenum">
              <a:rPr lang="en-US" altLang="vi-VN" smtClean="0">
                <a:latin typeface="Arial" pitchFamily="34" charset="0"/>
              </a:rPr>
              <a:pPr/>
              <a:t>1</a:t>
            </a:fld>
            <a:endParaRPr lang="en-US" altLang="vi-V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48644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2210446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ADF85-A7FD-40CF-A06E-3C4DF13F5E59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582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04D56-84D2-4F2F-B4C0-8C7CC8EC4C0B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209F0-906C-4837-AD53-773387FD7A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8054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BB63-DEF1-4D5C-994E-A081BFDBBB94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3A98-BAD0-4104-AF15-7D57B8FE4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68754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17689-2DBD-4E1D-94EF-6402B91E4980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B6F63-CB82-4A18-88D8-9A4C5F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78228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 userDrawn="1"/>
        </p:nvGrpSpPr>
        <p:grpSpPr>
          <a:xfrm>
            <a:off x="0" y="0"/>
            <a:ext cx="12273808" cy="6858000"/>
            <a:chOff x="0" y="0"/>
            <a:chExt cx="9205356" cy="5143500"/>
          </a:xfrm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4"/>
            <p:cNvGrpSpPr/>
            <p:nvPr userDrawn="1"/>
          </p:nvGrpSpPr>
          <p:grpSpPr>
            <a:xfrm>
              <a:off x="152400" y="100680"/>
              <a:ext cx="9052956" cy="4991467"/>
              <a:chOff x="152400" y="100680"/>
              <a:chExt cx="9052956" cy="4991467"/>
            </a:xfrm>
          </p:grpSpPr>
          <p:sp>
            <p:nvSpPr>
              <p:cNvPr id="6" name="矩形 5"/>
              <p:cNvSpPr/>
              <p:nvPr userDrawn="1"/>
            </p:nvSpPr>
            <p:spPr>
              <a:xfrm>
                <a:off x="152400" y="209550"/>
                <a:ext cx="8839200" cy="4800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2237553" flipH="1">
                <a:off x="8332477" y="100680"/>
                <a:ext cx="872879" cy="924706"/>
              </a:xfrm>
              <a:prstGeom prst="rect">
                <a:avLst/>
              </a:prstGeom>
            </p:spPr>
          </p:pic>
          <p:grpSp>
            <p:nvGrpSpPr>
              <p:cNvPr id="5" name="组合 8"/>
              <p:cNvGrpSpPr/>
              <p:nvPr userDrawn="1"/>
            </p:nvGrpSpPr>
            <p:grpSpPr>
              <a:xfrm>
                <a:off x="195471" y="4128820"/>
                <a:ext cx="1814393" cy="963327"/>
                <a:chOff x="195471" y="4128820"/>
                <a:chExt cx="1814393" cy="963327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471" y="4128820"/>
                  <a:ext cx="1328529" cy="963327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 rot="1555024">
                  <a:off x="1483296" y="4370791"/>
                  <a:ext cx="526568" cy="6322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文本框 6"/>
          <p:cNvSpPr txBox="1"/>
          <p:nvPr userDrawn="1"/>
        </p:nvSpPr>
        <p:spPr>
          <a:xfrm>
            <a:off x="203200" y="2794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教学方案介绍</a:t>
            </a:r>
          </a:p>
        </p:txBody>
      </p:sp>
    </p:spTree>
    <p:extLst>
      <p:ext uri="{BB962C8B-B14F-4D97-AF65-F5344CB8AC3E}">
        <p14:creationId xmlns:p14="http://schemas.microsoft.com/office/powerpoint/2010/main" xmlns="" val="308331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2F09-A7E0-41F7-A168-0694E4799B89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58818-9F91-42D4-B864-E305E091F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23192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DF4C-8079-42F3-A89E-31E13859D2FE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95035-92A9-4BCB-85C8-F2592F2D79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9342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22E0A-2702-4B5D-B880-82E83FF26210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831F-1984-4530-A6E6-D14CC3B5A2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85937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D6919-5B26-4A1C-A478-6E6FD99BD44D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5E588-6B16-4738-84D7-427A617E1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0953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DD01B-4CE3-4C76-888E-849CDD74D3BC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36A8-9D96-4B10-88B4-797FA61F0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0509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2B249-DF8B-4B52-B415-A77CAEA0BF53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C420-78DC-4A39-ADE7-DDF88A0C21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40681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2B405-4365-4993-9D77-98BDBF9F537F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DA94-0D45-431A-A554-E3DDA3C65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52193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1AA8-923F-4C6B-A6C0-8C6D61D40EBB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3AA2F-C202-48D4-BF84-2CE3A16237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84305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EEC21C-5391-44D1-BCD0-1637991826FC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0967215789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A59AB2-4504-4564-BC4F-7D773CAFB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14757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11" Type="http://schemas.openxmlformats.org/officeDocument/2006/relationships/image" Target="../media/image20.png"/><Relationship Id="rId5" Type="http://schemas.openxmlformats.org/officeDocument/2006/relationships/audio" Target="../media/audio8.wav"/><Relationship Id="rId10" Type="http://schemas.openxmlformats.org/officeDocument/2006/relationships/image" Target="../media/image24.jpe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wnloads\03-track-3_2.mp3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Butterfly_1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2844800" y="71439"/>
            <a:ext cx="958851" cy="719137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4775200" y="762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5" name="AutoShape 9"/>
          <p:cNvSpPr>
            <a:spLocks noChangeArrowheads="1"/>
          </p:cNvSpPr>
          <p:nvPr/>
        </p:nvSpPr>
        <p:spPr bwMode="auto">
          <a:xfrm>
            <a:off x="7429500" y="428625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6" name="AutoShape 10"/>
          <p:cNvSpPr>
            <a:spLocks noChangeArrowheads="1"/>
          </p:cNvSpPr>
          <p:nvPr/>
        </p:nvSpPr>
        <p:spPr bwMode="auto">
          <a:xfrm>
            <a:off x="10668000" y="2286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7" name="AutoShape 11"/>
          <p:cNvSpPr>
            <a:spLocks noChangeArrowheads="1"/>
          </p:cNvSpPr>
          <p:nvPr/>
        </p:nvSpPr>
        <p:spPr bwMode="auto">
          <a:xfrm>
            <a:off x="1422400" y="27432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8" name="AutoShape 12"/>
          <p:cNvSpPr>
            <a:spLocks noChangeArrowheads="1"/>
          </p:cNvSpPr>
          <p:nvPr/>
        </p:nvSpPr>
        <p:spPr bwMode="auto">
          <a:xfrm>
            <a:off x="3759200" y="4114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0" name="AutoShape 14"/>
          <p:cNvSpPr>
            <a:spLocks noChangeArrowheads="1"/>
          </p:cNvSpPr>
          <p:nvPr/>
        </p:nvSpPr>
        <p:spPr bwMode="auto">
          <a:xfrm>
            <a:off x="4572000" y="21336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5791200" y="36576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5283200" y="48006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3" name="AutoShape 17"/>
          <p:cNvSpPr>
            <a:spLocks noChangeArrowheads="1"/>
          </p:cNvSpPr>
          <p:nvPr/>
        </p:nvSpPr>
        <p:spPr bwMode="auto">
          <a:xfrm>
            <a:off x="2095500" y="428625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4" name="AutoShape 18"/>
          <p:cNvSpPr>
            <a:spLocks noChangeArrowheads="1"/>
          </p:cNvSpPr>
          <p:nvPr/>
        </p:nvSpPr>
        <p:spPr bwMode="auto">
          <a:xfrm>
            <a:off x="8432800" y="44958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5" name="AutoShape 19"/>
          <p:cNvSpPr>
            <a:spLocks noChangeArrowheads="1"/>
          </p:cNvSpPr>
          <p:nvPr/>
        </p:nvSpPr>
        <p:spPr bwMode="auto">
          <a:xfrm>
            <a:off x="0" y="9906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6" name="AutoShape 20"/>
          <p:cNvSpPr>
            <a:spLocks noChangeArrowheads="1"/>
          </p:cNvSpPr>
          <p:nvPr/>
        </p:nvSpPr>
        <p:spPr bwMode="auto">
          <a:xfrm>
            <a:off x="10668000" y="2286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7" name="AutoShape 21"/>
          <p:cNvSpPr>
            <a:spLocks noChangeArrowheads="1"/>
          </p:cNvSpPr>
          <p:nvPr/>
        </p:nvSpPr>
        <p:spPr bwMode="auto">
          <a:xfrm>
            <a:off x="10464800" y="4876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0" y="5943601"/>
            <a:ext cx="12192000" cy="58477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Teacher: </a:t>
            </a:r>
            <a:r>
              <a:rPr lang="en-US" sz="3200" b="1" spc="50" dirty="0" smtClean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HAU LE</a:t>
            </a:r>
            <a:endParaRPr lang="en-US" sz="3200" b="1" spc="50" dirty="0">
              <a:ln w="11430"/>
              <a:solidFill>
                <a:srgbClr val="99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0442" name="AutoShape 26"/>
          <p:cNvSpPr>
            <a:spLocks noChangeArrowheads="1"/>
          </p:cNvSpPr>
          <p:nvPr/>
        </p:nvSpPr>
        <p:spPr bwMode="auto">
          <a:xfrm>
            <a:off x="609600" y="4876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23" name="TextBox 22"/>
          <p:cNvSpPr txBox="1"/>
          <p:nvPr/>
        </p:nvSpPr>
        <p:spPr>
          <a:xfrm>
            <a:off x="228600" y="3469952"/>
            <a:ext cx="10986909" cy="163544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67208"/>
              </a:avLst>
            </a:prstTxWarp>
            <a:spAutoFit/>
          </a:bodyPr>
          <a:lstStyle/>
          <a:p>
            <a:pPr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      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Welcome To Our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Class 4A1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7443" y="588168"/>
            <a:ext cx="9677649" cy="17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kern="1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Ngoc Lam </a:t>
            </a:r>
            <a:r>
              <a:rPr lang="en-US" sz="6000" b="1" kern="1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Primary School</a:t>
            </a:r>
          </a:p>
          <a:p>
            <a:pPr>
              <a:defRPr/>
            </a:pPr>
            <a:endParaRPr lang="en-US" sz="4800" dirty="0">
              <a:latin typeface="Arial" charset="0"/>
            </a:endParaRPr>
          </a:p>
        </p:txBody>
      </p:sp>
      <p:pic>
        <p:nvPicPr>
          <p:cNvPr id="5141" name="Picture 9" descr="729747d8za2kbusq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400"/>
            <a:ext cx="243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3" grpId="0" animBg="1"/>
      <p:bldP spid="60424" grpId="0" animBg="1"/>
      <p:bldP spid="60425" grpId="0" animBg="1"/>
      <p:bldP spid="60426" grpId="0" animBg="1"/>
      <p:bldP spid="60427" grpId="0" animBg="1"/>
      <p:bldP spid="60428" grpId="0" animBg="1"/>
      <p:bldP spid="60430" grpId="0" animBg="1"/>
      <p:bldP spid="60431" grpId="0" animBg="1"/>
      <p:bldP spid="60432" grpId="0" animBg="1"/>
      <p:bldP spid="60433" grpId="0" animBg="1"/>
      <p:bldP spid="60434" grpId="0" animBg="1"/>
      <p:bldP spid="60435" grpId="0" animBg="1"/>
      <p:bldP spid="60436" grpId="0" animBg="1"/>
      <p:bldP spid="60437" grpId="0" animBg="1"/>
      <p:bldP spid="604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Arial Black" pitchFamily="34" charset="0"/>
              </a:rPr>
              <a:t>CHÚC NG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Ủ</a:t>
            </a:r>
            <a:r>
              <a:rPr lang="en-US" sz="5400" dirty="0" smtClean="0">
                <a:solidFill>
                  <a:srgbClr val="C00000"/>
                </a:solidFill>
                <a:latin typeface="Arial Black" pitchFamily="34" charset="0"/>
              </a:rPr>
              <a:t> NGON</a:t>
            </a:r>
            <a:endParaRPr lang="en-US" sz="5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577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04814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24200"/>
            <a:ext cx="5000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349501"/>
            <a:ext cx="4984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436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568701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9" y="6021389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55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0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524000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8885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19476"/>
              <a:gd name="adj2" fmla="val 6934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29903"/>
              <a:gd name="adj2" fmla="val 132736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1973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morning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6927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morning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="" xmlns:p14="http://schemas.microsoft.com/office/powerpoint/2010/main" val="25801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27890"/>
              <a:gd name="adj2" fmla="val 14304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10497"/>
              <a:gd name="adj2" fmla="val 105219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1973263" y="104775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afternoon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6921500" y="322263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afternoon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="" xmlns:p14="http://schemas.microsoft.com/office/powerpoint/2010/main" val="39940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-6817"/>
              <a:gd name="adj2" fmla="val 9757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40232"/>
              <a:gd name="adj2" fmla="val 157590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1973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evening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927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evening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="" xmlns:p14="http://schemas.microsoft.com/office/powerpoint/2010/main" val="27071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4814"/>
            <a:ext cx="8388350" cy="337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6" y="4076701"/>
            <a:ext cx="54387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319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10" y="0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3. Listen anh tick.</a:t>
            </a:r>
            <a:endParaRPr lang="vi-VN" sz="2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0485" y="0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/>
              <a:t> </a:t>
            </a:r>
            <a:r>
              <a:rPr lang="vi-VN" sz="2400" i="1" dirty="0"/>
              <a:t>(Nghe và đánh dấu chọn.)</a:t>
            </a:r>
            <a:endParaRPr lang="vi-VN" sz="2400" dirty="0"/>
          </a:p>
        </p:txBody>
      </p:sp>
      <p:pic>
        <p:nvPicPr>
          <p:cNvPr id="16386" name="Picture 2" descr="https://img.loigiaihay.com/picture/2016/0923/scan00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12192000" cy="6300806"/>
          </a:xfrm>
          <a:prstGeom prst="rect">
            <a:avLst/>
          </a:prstGeom>
          <a:noFill/>
        </p:spPr>
      </p:pic>
      <p:pic>
        <p:nvPicPr>
          <p:cNvPr id="5" name="03-track-3_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37" y="285728"/>
            <a:ext cx="406400" cy="304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67449" y="2209800"/>
            <a:ext cx="285751" cy="357983"/>
            <a:chOff x="6096000" y="2357431"/>
            <a:chExt cx="285751" cy="357983"/>
          </a:xfrm>
        </p:grpSpPr>
        <p:cxnSp>
          <p:nvCxnSpPr>
            <p:cNvPr id="7" name="Straight Connector 6"/>
            <p:cNvCxnSpPr/>
            <p:nvPr/>
          </p:nvCxnSpPr>
          <p:spPr>
            <a:xfrm rot="16200000" flipH="1">
              <a:off x="6035542" y="2560764"/>
              <a:ext cx="215108" cy="941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107906" y="2440775"/>
              <a:ext cx="357190" cy="19050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305021" y="4276715"/>
            <a:ext cx="361979" cy="371485"/>
            <a:chOff x="2000221" y="4343400"/>
            <a:chExt cx="361979" cy="371485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2095472" y="4343400"/>
              <a:ext cx="266728" cy="3714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904971" y="4524383"/>
              <a:ext cx="285752" cy="952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362197" y="6324600"/>
            <a:ext cx="381003" cy="428629"/>
            <a:chOff x="2000221" y="6429372"/>
            <a:chExt cx="381003" cy="428629"/>
          </a:xfrm>
        </p:grpSpPr>
        <p:cxnSp>
          <p:nvCxnSpPr>
            <p:cNvPr id="22" name="Straight Connector 21"/>
            <p:cNvCxnSpPr/>
            <p:nvPr/>
          </p:nvCxnSpPr>
          <p:spPr>
            <a:xfrm rot="16200000" flipH="1">
              <a:off x="1904971" y="6667499"/>
              <a:ext cx="285752" cy="952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024034" y="6500810"/>
              <a:ext cx="428628" cy="2857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961" y="76200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4. Look and write. </a:t>
            </a:r>
            <a:endParaRPr lang="vi-VN" sz="24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0987" y="76200"/>
            <a:ext cx="2100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/>
              <a:t>(Nhìn và viết.)</a:t>
            </a:r>
            <a:endParaRPr lang="vi-VN" sz="2400" dirty="0"/>
          </a:p>
        </p:txBody>
      </p:sp>
      <p:pic>
        <p:nvPicPr>
          <p:cNvPr id="17410" name="Picture 2" descr="https://img.loigiaihay.com/picture/2016/0924/scan0002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12192000" cy="608173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3968" y="6019800"/>
            <a:ext cx="18726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 </a:t>
            </a:r>
            <a:r>
              <a:rPr lang="vi-VN" sz="3400" dirty="0" smtClean="0">
                <a:solidFill>
                  <a:srgbClr val="FF0000"/>
                </a:solidFill>
              </a:rPr>
              <a:t>morning</a:t>
            </a:r>
            <a:endParaRPr lang="vi-VN" sz="3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10248" y="6096000"/>
            <a:ext cx="202651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dirty="0" smtClean="0">
                <a:solidFill>
                  <a:srgbClr val="FF0000"/>
                </a:solidFill>
              </a:rPr>
              <a:t>afternoon</a:t>
            </a:r>
            <a:endParaRPr lang="vi-VN" sz="3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10800" y="6135469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bye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14" t="57566" r="5725" b="16190"/>
          <a:stretch/>
        </p:blipFill>
        <p:spPr>
          <a:xfrm>
            <a:off x="2567608" y="764704"/>
            <a:ext cx="705678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5725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18711" y="354715"/>
            <a:ext cx="2540000" cy="5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40B0F7E-2248-4C6F-8982-88BA2E60E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273741"/>
            <a:ext cx="7112000" cy="62144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E22455-CBAC-44EF-B0F9-B55DD265681E}"/>
              </a:ext>
            </a:extLst>
          </p:cNvPr>
          <p:cNvSpPr txBox="1"/>
          <p:nvPr/>
        </p:nvSpPr>
        <p:spPr>
          <a:xfrm>
            <a:off x="4470400" y="533401"/>
            <a:ext cx="436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NỘI QUY </a:t>
            </a:r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CHUNG 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EBB9F2-747A-4403-A398-370EE26895B4}"/>
              </a:ext>
            </a:extLst>
          </p:cNvPr>
          <p:cNvSpPr txBox="1"/>
          <p:nvPr/>
        </p:nvSpPr>
        <p:spPr>
          <a:xfrm>
            <a:off x="3048000" y="1219200"/>
            <a:ext cx="1727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</a:t>
            </a:r>
            <a:r>
              <a:rPr lang="en-US" sz="2800" b="1" dirty="0" err="1" smtClean="0"/>
              <a:t>Tắt</a:t>
            </a:r>
            <a:r>
              <a:rPr lang="en-US" sz="2800" b="1" dirty="0" smtClean="0"/>
              <a:t> </a:t>
            </a:r>
            <a:r>
              <a:rPr lang="en-US" sz="2800" b="1" dirty="0"/>
              <a:t>Mic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2F97C8-F936-431F-A621-2B27A2B98BE1}"/>
              </a:ext>
            </a:extLst>
          </p:cNvPr>
          <p:cNvSpPr txBox="1"/>
          <p:nvPr/>
        </p:nvSpPr>
        <p:spPr>
          <a:xfrm>
            <a:off x="5181600" y="1219200"/>
            <a:ext cx="203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giờ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CB3994-7F21-4E9E-8FF2-D67CABCF63B6}"/>
              </a:ext>
            </a:extLst>
          </p:cNvPr>
          <p:cNvSpPr txBox="1"/>
          <p:nvPr/>
        </p:nvSpPr>
        <p:spPr>
          <a:xfrm>
            <a:off x="7620000" y="1219200"/>
            <a:ext cx="203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Mở</a:t>
            </a:r>
            <a:r>
              <a:rPr lang="en-US" sz="2800" b="1" dirty="0"/>
              <a:t> 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2B1A9B7-42A9-4748-A59B-DB3DE0C6CB64}"/>
              </a:ext>
            </a:extLst>
          </p:cNvPr>
          <p:cNvSpPr txBox="1"/>
          <p:nvPr/>
        </p:nvSpPr>
        <p:spPr>
          <a:xfrm>
            <a:off x="3048000" y="3124200"/>
            <a:ext cx="176377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/>
              <a:t>Ghi</a:t>
            </a:r>
            <a:r>
              <a:rPr lang="en-US" sz="1500" b="1" dirty="0"/>
              <a:t> </a:t>
            </a:r>
            <a:r>
              <a:rPr lang="en-US" sz="1500" b="1" dirty="0" err="1"/>
              <a:t>chép</a:t>
            </a:r>
            <a:r>
              <a:rPr lang="en-US" sz="1500" b="1" dirty="0"/>
              <a:t> </a:t>
            </a:r>
            <a:r>
              <a:rPr lang="en-US" sz="1500" b="1" dirty="0" err="1" smtClean="0"/>
              <a:t>nội</a:t>
            </a:r>
            <a:r>
              <a:rPr lang="en-US" sz="1500" b="1" dirty="0" smtClean="0"/>
              <a:t> </a:t>
            </a:r>
            <a:r>
              <a:rPr lang="en-US" sz="1500" b="1" dirty="0"/>
              <a:t>dung </a:t>
            </a:r>
            <a:r>
              <a:rPr lang="en-US" sz="1500" b="1" dirty="0" err="1"/>
              <a:t>chính</a:t>
            </a:r>
            <a:endParaRPr lang="en-US" sz="15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E9474EF-ECA9-49CF-B52E-1D26E9C4019E}"/>
              </a:ext>
            </a:extLst>
          </p:cNvPr>
          <p:cNvSpPr txBox="1"/>
          <p:nvPr/>
        </p:nvSpPr>
        <p:spPr>
          <a:xfrm>
            <a:off x="5283200" y="3048000"/>
            <a:ext cx="1857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Vị</a:t>
            </a:r>
            <a:r>
              <a:rPr lang="en-US" sz="1600" b="1" dirty="0"/>
              <a:t> </a:t>
            </a:r>
            <a:r>
              <a:rPr lang="en-US" sz="1600" b="1" dirty="0" err="1"/>
              <a:t>trí</a:t>
            </a:r>
            <a:r>
              <a:rPr lang="en-US" sz="1600" b="1" dirty="0"/>
              <a:t> </a:t>
            </a:r>
            <a:r>
              <a:rPr lang="en-US" sz="1600" b="1" dirty="0" err="1"/>
              <a:t>ổn</a:t>
            </a:r>
            <a:r>
              <a:rPr lang="en-US" sz="1600" b="1" dirty="0"/>
              <a:t> </a:t>
            </a:r>
            <a:r>
              <a:rPr lang="en-US" sz="1600" b="1" dirty="0" err="1"/>
              <a:t>định</a:t>
            </a:r>
            <a:endParaRPr lang="en-US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C3D410F-DEF0-4912-BC67-22558D01F83E}"/>
              </a:ext>
            </a:extLst>
          </p:cNvPr>
          <p:cNvSpPr txBox="1"/>
          <p:nvPr/>
        </p:nvSpPr>
        <p:spPr>
          <a:xfrm>
            <a:off x="7620000" y="2971801"/>
            <a:ext cx="182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Thân</a:t>
            </a:r>
            <a:r>
              <a:rPr lang="en-US" sz="2400" b="1" dirty="0"/>
              <a:t> </a:t>
            </a:r>
            <a:r>
              <a:rPr lang="en-US" sz="2400" b="1" dirty="0" err="1"/>
              <a:t>thiện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635D947-41E4-44E2-B774-9208A07A6EFC}"/>
              </a:ext>
            </a:extLst>
          </p:cNvPr>
          <p:cNvSpPr txBox="1"/>
          <p:nvPr/>
        </p:nvSpPr>
        <p:spPr>
          <a:xfrm>
            <a:off x="3048000" y="4800601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gian</a:t>
            </a:r>
            <a:r>
              <a:rPr lang="en-US" b="1" dirty="0"/>
              <a:t> </a:t>
            </a:r>
            <a:r>
              <a:rPr lang="en-US" b="1" dirty="0" err="1"/>
              <a:t>yên</a:t>
            </a:r>
            <a:r>
              <a:rPr lang="en-US" b="1" dirty="0"/>
              <a:t> </a:t>
            </a:r>
            <a:r>
              <a:rPr lang="en-US" b="1" dirty="0" err="1"/>
              <a:t>tĩnh</a:t>
            </a:r>
            <a:endParaRPr lang="en-US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FB14FDD-4A41-4BE0-A168-EF1ACFCD9A39}"/>
              </a:ext>
            </a:extLst>
          </p:cNvPr>
          <p:cNvSpPr txBox="1"/>
          <p:nvPr/>
        </p:nvSpPr>
        <p:spPr>
          <a:xfrm>
            <a:off x="5384800" y="4800601"/>
            <a:ext cx="172008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err="1"/>
              <a:t>Giơ</a:t>
            </a:r>
            <a:r>
              <a:rPr lang="en-US" sz="1300" b="1" dirty="0"/>
              <a:t> </a:t>
            </a:r>
            <a:r>
              <a:rPr lang="en-US" sz="1300" b="1" dirty="0" err="1"/>
              <a:t>tay</a:t>
            </a:r>
            <a:r>
              <a:rPr lang="en-US" sz="1300" b="1" dirty="0"/>
              <a:t> </a:t>
            </a:r>
            <a:r>
              <a:rPr lang="en-US" sz="1300" b="1" dirty="0" err="1"/>
              <a:t>khi</a:t>
            </a:r>
            <a:r>
              <a:rPr lang="en-US" sz="1300" b="1" dirty="0"/>
              <a:t> </a:t>
            </a:r>
            <a:r>
              <a:rPr lang="en-US" sz="1300" b="1" dirty="0" err="1"/>
              <a:t>muốn</a:t>
            </a:r>
            <a:r>
              <a:rPr lang="en-US" sz="1300" b="1" dirty="0"/>
              <a:t> </a:t>
            </a:r>
            <a:r>
              <a:rPr lang="en-US" sz="1300" b="1" dirty="0" err="1"/>
              <a:t>phát</a:t>
            </a:r>
            <a:r>
              <a:rPr lang="en-US" sz="1300" b="1" dirty="0"/>
              <a:t> </a:t>
            </a:r>
            <a:r>
              <a:rPr lang="en-US" sz="1300" b="1" dirty="0" err="1"/>
              <a:t>biểu</a:t>
            </a:r>
            <a:endParaRPr lang="en-US" sz="13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415514C-BA18-4F44-99A8-E626EE479D05}"/>
              </a:ext>
            </a:extLst>
          </p:cNvPr>
          <p:cNvSpPr txBox="1"/>
          <p:nvPr/>
        </p:nvSpPr>
        <p:spPr>
          <a:xfrm>
            <a:off x="7620001" y="4800601"/>
            <a:ext cx="17663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Ko </a:t>
            </a:r>
            <a:r>
              <a:rPr lang="en-US" sz="1400" b="1" dirty="0" err="1"/>
              <a:t>ăn</a:t>
            </a:r>
            <a:r>
              <a:rPr lang="en-US" sz="1400" b="1" dirty="0"/>
              <a:t> </a:t>
            </a:r>
            <a:r>
              <a:rPr lang="en-US" sz="1400" b="1" dirty="0" err="1"/>
              <a:t>trong</a:t>
            </a:r>
            <a:r>
              <a:rPr lang="en-US" sz="1400" b="1" dirty="0"/>
              <a:t> </a:t>
            </a:r>
            <a:r>
              <a:rPr lang="en-US" sz="1400" b="1" dirty="0" err="1"/>
              <a:t>giờ</a:t>
            </a:r>
            <a:endParaRPr lang="en-US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0C0585-F232-436A-BF3B-18F64C26FAB5}"/>
              </a:ext>
            </a:extLst>
          </p:cNvPr>
          <p:cNvSpPr txBox="1"/>
          <p:nvPr/>
        </p:nvSpPr>
        <p:spPr>
          <a:xfrm>
            <a:off x="3396332" y="1224940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369288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910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 kern="0">
                <a:latin typeface="Showcard Gothic" panose="04020904020102020604" pitchFamily="82" charset="0"/>
              </a:rPr>
              <a:t>Good moning</a:t>
            </a: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kern="0">
                <a:latin typeface="Showcard Gothic" panose="04020904020102020604" pitchFamily="82" charset="0"/>
              </a:rPr>
              <a:t>Good afternoon</a:t>
            </a: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night</a:t>
            </a:r>
          </a:p>
        </p:txBody>
      </p:sp>
      <p:sp>
        <p:nvSpPr>
          <p:cNvPr id="2458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2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738439" y="2028826"/>
            <a:ext cx="3748087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349500"/>
            <a:ext cx="33845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toile à 5 branches 1"/>
          <p:cNvSpPr/>
          <p:nvPr/>
        </p:nvSpPr>
        <p:spPr>
          <a:xfrm>
            <a:off x="1579564" y="90488"/>
            <a:ext cx="1081087" cy="88265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0" name="Étoile à 5 branches 9"/>
          <p:cNvSpPr/>
          <p:nvPr/>
        </p:nvSpPr>
        <p:spPr>
          <a:xfrm>
            <a:off x="2000250" y="557213"/>
            <a:ext cx="1079500" cy="882650"/>
          </a:xfrm>
          <a:prstGeom prst="star5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2209800" y="5724525"/>
            <a:ext cx="1079500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2" name="Étoile à 5 branches 11"/>
          <p:cNvSpPr/>
          <p:nvPr/>
        </p:nvSpPr>
        <p:spPr>
          <a:xfrm>
            <a:off x="1612900" y="5913438"/>
            <a:ext cx="1079500" cy="881062"/>
          </a:xfrm>
          <a:prstGeom prst="star5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3" name="Étoile à 5 branches 12"/>
          <p:cNvSpPr/>
          <p:nvPr/>
        </p:nvSpPr>
        <p:spPr>
          <a:xfrm>
            <a:off x="8643938" y="361951"/>
            <a:ext cx="1079500" cy="8810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4" name="Étoile à 5 branches 13"/>
          <p:cNvSpPr/>
          <p:nvPr/>
        </p:nvSpPr>
        <p:spPr>
          <a:xfrm>
            <a:off x="9250364" y="47626"/>
            <a:ext cx="1081087" cy="881063"/>
          </a:xfrm>
          <a:prstGeom prst="star5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027864" y="5892800"/>
            <a:ext cx="1081087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6" name="Étoile à 5 branches 15"/>
          <p:cNvSpPr/>
          <p:nvPr/>
        </p:nvSpPr>
        <p:spPr>
          <a:xfrm>
            <a:off x="8328025" y="5949950"/>
            <a:ext cx="1081088" cy="8826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0094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61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afternoon</a:t>
            </a:r>
          </a:p>
        </p:txBody>
      </p:sp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6600825" y="3284538"/>
            <a:ext cx="3924300" cy="1223962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morning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night</a:t>
            </a:r>
            <a:endParaRPr lang="fr-FR" altLang="fr-FR" sz="2800" kern="0">
              <a:latin typeface="Showcard Gothic" panose="04020904020102020604" pitchFamily="82" charset="0"/>
            </a:endParaRPr>
          </a:p>
        </p:txBody>
      </p:sp>
      <p:sp>
        <p:nvSpPr>
          <p:cNvPr id="25605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3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2952751" y="2028826"/>
            <a:ext cx="3533775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57438"/>
            <a:ext cx="278606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6646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21506" grpId="0" animBg="1"/>
      <p:bldP spid="7171" grpId="0" animBg="1"/>
      <p:bldP spid="2150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afternoon</a:t>
            </a:r>
          </a:p>
        </p:txBody>
      </p:sp>
      <p:sp>
        <p:nvSpPr>
          <p:cNvPr id="8195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morning</a:t>
            </a:r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 kern="0">
                <a:latin typeface="Showcard Gothic" panose="04020904020102020604" pitchFamily="82" charset="0"/>
              </a:rPr>
              <a:t>night</a:t>
            </a:r>
          </a:p>
        </p:txBody>
      </p:sp>
      <p:sp>
        <p:nvSpPr>
          <p:cNvPr id="26629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4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2881313" y="2000251"/>
            <a:ext cx="360680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70" t="6116" r="7048" b="27130"/>
          <a:stretch>
            <a:fillRect/>
          </a:stretch>
        </p:blipFill>
        <p:spPr bwMode="auto">
          <a:xfrm>
            <a:off x="3028951" y="2259014"/>
            <a:ext cx="3211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26240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  <p:bldLst>
      <p:bldP spid="22530" grpId="0" animBg="1"/>
      <p:bldP spid="8195" grpId="0" animBg="1"/>
      <p:bldP spid="819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 kern="0">
                <a:latin typeface="Showcard Gothic" panose="04020904020102020604" pitchFamily="82" charset="0"/>
              </a:rPr>
              <a:t>hello</a:t>
            </a:r>
          </a:p>
        </p:txBody>
      </p:sp>
      <p:sp>
        <p:nvSpPr>
          <p:cNvPr id="23555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23556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7653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5</a:t>
            </a:r>
          </a:p>
        </p:txBody>
      </p:sp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2881313" y="2028826"/>
            <a:ext cx="3605212" cy="4176713"/>
          </a:xfrm>
          <a:prstGeom prst="rect">
            <a:avLst/>
          </a:prstGeom>
          <a:solidFill>
            <a:srgbClr val="FFC0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913" b="10533"/>
          <a:stretch>
            <a:fillRect/>
          </a:stretch>
        </p:blipFill>
        <p:spPr bwMode="auto">
          <a:xfrm>
            <a:off x="3071814" y="2333626"/>
            <a:ext cx="3240087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9844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  <p:bldLst>
      <p:bldP spid="9218" grpId="0" animBg="1"/>
      <p:bldP spid="23555" grpId="0" animBg="1"/>
      <p:bldP spid="235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kern="0">
                <a:latin typeface="Showcard Gothic" panose="04020904020102020604" pitchFamily="82" charset="0"/>
              </a:rPr>
              <a:t>NICE TO MEET YOU</a:t>
            </a:r>
          </a:p>
        </p:txBody>
      </p:sp>
      <p:sp>
        <p:nvSpPr>
          <p:cNvPr id="28677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6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2809875" y="2024063"/>
            <a:ext cx="3671888" cy="4176712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461"/>
          <a:stretch>
            <a:fillRect/>
          </a:stretch>
        </p:blipFill>
        <p:spPr bwMode="auto">
          <a:xfrm>
            <a:off x="3408363" y="2276475"/>
            <a:ext cx="2724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56185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  <p:bldLst>
      <p:bldP spid="10242" grpId="0" animBg="1"/>
      <p:bldP spid="24579" grpId="0" animBg="1"/>
      <p:bldP spid="102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5603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13316" name="AutoShape 5"/>
          <p:cNvSpPr>
            <a:spLocks noChangeArrowheads="1"/>
          </p:cNvSpPr>
          <p:nvPr/>
        </p:nvSpPr>
        <p:spPr bwMode="auto">
          <a:xfrm>
            <a:off x="6600825" y="4797426"/>
            <a:ext cx="403225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kern="0">
                <a:latin typeface="Showcard Gothic" panose="04020904020102020604" pitchFamily="82" charset="0"/>
              </a:rPr>
              <a:t>HELLO/ HI</a:t>
            </a:r>
          </a:p>
        </p:txBody>
      </p:sp>
      <p:sp>
        <p:nvSpPr>
          <p:cNvPr id="2970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9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2809875" y="2028826"/>
            <a:ext cx="367665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500313"/>
            <a:ext cx="29892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8609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133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hp\Desktop\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84101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381000"/>
            <a:ext cx="12192000" cy="160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chemeClr val="bg1"/>
                </a:solidFill>
                <a:latin typeface="Arial" pitchFamily="34" charset="0"/>
              </a:rPr>
              <a:t>Tuesday, September 7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Arial" pitchFamily="34" charset="0"/>
              </a:rPr>
              <a:t>th</a:t>
            </a:r>
            <a:r>
              <a:rPr lang="en-US" altLang="en-US" sz="3200" b="1" dirty="0" smtClean="0">
                <a:solidFill>
                  <a:schemeClr val="bg1"/>
                </a:solidFill>
                <a:latin typeface="Arial" pitchFamily="34" charset="0"/>
              </a:rPr>
              <a:t> 2021</a:t>
            </a:r>
            <a:endParaRPr lang="en-US" altLang="en-US" sz="3200" b="1" dirty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 pitchFamily="34" charset="0"/>
              </a:rPr>
              <a:t>Unit </a:t>
            </a:r>
            <a:r>
              <a:rPr lang="en-US" altLang="en-US" sz="3200" b="1" dirty="0" smtClean="0">
                <a:solidFill>
                  <a:schemeClr val="bg1"/>
                </a:solidFill>
                <a:latin typeface="Arial" pitchFamily="34" charset="0"/>
              </a:rPr>
              <a:t>1: Nice to see you again.</a:t>
            </a:r>
            <a:endParaRPr lang="en-US" altLang="en-US" sz="3200" b="1" dirty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altLang="en-US" sz="3200" b="1" dirty="0">
                <a:solidFill>
                  <a:srgbClr val="0000FF"/>
                </a:solidFill>
                <a:latin typeface="Arial" pitchFamily="34" charset="0"/>
              </a:rPr>
              <a:t>        </a:t>
            </a:r>
            <a:endParaRPr lang="en-US" altLang="en-US" sz="32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67800" y="838200"/>
            <a:ext cx="2057400" cy="43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FF00"/>
                </a:solidFill>
                <a:latin typeface="Arial" pitchFamily="34" charset="0"/>
              </a:rPr>
              <a:t>Lesson </a:t>
            </a:r>
            <a:r>
              <a:rPr lang="en-US" altLang="en-US" sz="2000" b="1" dirty="0" smtClean="0">
                <a:solidFill>
                  <a:srgbClr val="FFFF00"/>
                </a:solidFill>
                <a:latin typeface="Arial" pitchFamily="34" charset="0"/>
              </a:rPr>
              <a:t>1-P6,7  </a:t>
            </a:r>
            <a:endParaRPr lang="en-US" altLang="en-US" sz="20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33400" y="1524000"/>
            <a:ext cx="4191000" cy="609600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 dirty="0" smtClean="0">
                <a:latin typeface="Poor Richard" pitchFamily="18" charset="0"/>
              </a:rPr>
              <a:t>I. New </a:t>
            </a:r>
            <a:r>
              <a:rPr lang="fr-FR" altLang="fr-FR" sz="4800" kern="0" dirty="0" err="1" smtClean="0">
                <a:latin typeface="Poor Richard" pitchFamily="18" charset="0"/>
              </a:rPr>
              <a:t>words</a:t>
            </a:r>
            <a:r>
              <a:rPr lang="fr-FR" altLang="fr-FR" sz="4800" kern="0" dirty="0" smtClean="0">
                <a:latin typeface="Poor Richard" pitchFamily="18" charset="0"/>
              </a:rPr>
              <a:t>:</a:t>
            </a:r>
            <a:r>
              <a:rPr lang="fr-FR" altLang="fr-FR" sz="4800" b="1" kern="0" dirty="0" smtClean="0">
                <a:latin typeface="Poor Richard" pitchFamily="18" charset="0"/>
              </a:rPr>
              <a:t> </a:t>
            </a:r>
            <a:r>
              <a:rPr lang="fr-FR" altLang="fr-FR" sz="1600" b="1" kern="0" dirty="0" err="1" smtClean="0">
                <a:latin typeface="Poor Richard" pitchFamily="18" charset="0"/>
              </a:rPr>
              <a:t>từ</a:t>
            </a:r>
            <a:r>
              <a:rPr lang="fr-FR" altLang="fr-FR" sz="1600" b="1" kern="0" dirty="0" smtClean="0">
                <a:latin typeface="Poor Richard" pitchFamily="18" charset="0"/>
              </a:rPr>
              <a:t> </a:t>
            </a:r>
            <a:r>
              <a:rPr lang="fr-FR" altLang="fr-FR" sz="1600" b="1" kern="0" dirty="0" err="1" smtClean="0">
                <a:latin typeface="Poor Richard" pitchFamily="18" charset="0"/>
              </a:rPr>
              <a:t>mới</a:t>
            </a:r>
            <a:endParaRPr lang="fr-FR" altLang="fr-FR" sz="1600" b="1" kern="0" dirty="0">
              <a:latin typeface="Poor Richar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2362200"/>
            <a:ext cx="472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-Good morning: </a:t>
            </a:r>
            <a:r>
              <a:rPr lang="en-US" sz="2400" b="1" dirty="0" err="1" smtClean="0">
                <a:solidFill>
                  <a:schemeClr val="bg1"/>
                </a:solidFill>
              </a:rPr>
              <a:t>Chào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buổi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sáng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-</a:t>
            </a:r>
            <a:r>
              <a:rPr lang="en-US" sz="2400" b="1" dirty="0" smtClean="0">
                <a:solidFill>
                  <a:schemeClr val="bg1"/>
                </a:solidFill>
              </a:rPr>
              <a:t>Good afternoon: </a:t>
            </a:r>
            <a:r>
              <a:rPr lang="en-US" sz="2400" b="1" dirty="0" err="1" smtClean="0">
                <a:solidFill>
                  <a:schemeClr val="bg1"/>
                </a:solidFill>
              </a:rPr>
              <a:t>Chào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buổi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chiều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-Good evening: </a:t>
            </a:r>
            <a:r>
              <a:rPr lang="en-US" sz="2400" b="1" dirty="0" err="1" smtClean="0">
                <a:solidFill>
                  <a:schemeClr val="bg1"/>
                </a:solidFill>
              </a:rPr>
              <a:t>Chào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buổi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tối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-Good night: </a:t>
            </a:r>
            <a:r>
              <a:rPr lang="en-US" sz="2400" b="1" dirty="0" err="1" smtClean="0">
                <a:solidFill>
                  <a:schemeClr val="bg1"/>
                </a:solidFill>
              </a:rPr>
              <a:t>Chúc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ngủ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ngon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-see: </a:t>
            </a:r>
            <a:r>
              <a:rPr lang="en-US" sz="2400" b="1" dirty="0" err="1" smtClean="0">
                <a:solidFill>
                  <a:schemeClr val="bg1"/>
                </a:solidFill>
              </a:rPr>
              <a:t>gặp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-again: </a:t>
            </a:r>
            <a:r>
              <a:rPr lang="en-US" sz="2400" b="1" dirty="0" err="1" smtClean="0">
                <a:solidFill>
                  <a:schemeClr val="bg1"/>
                </a:solidFill>
              </a:rPr>
              <a:t>lại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-late: </a:t>
            </a:r>
            <a:r>
              <a:rPr lang="en-US" sz="2400" b="1" dirty="0" err="1" smtClean="0">
                <a:solidFill>
                  <a:schemeClr val="bg1"/>
                </a:solidFill>
              </a:rPr>
              <a:t>muộn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-sorry: </a:t>
            </a:r>
            <a:r>
              <a:rPr lang="en-US" sz="2400" b="1" dirty="0" err="1" smtClean="0">
                <a:solidFill>
                  <a:schemeClr val="bg1"/>
                </a:solidFill>
              </a:rPr>
              <a:t>xin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lỗi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-well: </a:t>
            </a:r>
            <a:r>
              <a:rPr lang="en-US" sz="2400" b="1" dirty="0" err="1" smtClean="0">
                <a:solidFill>
                  <a:schemeClr val="bg1"/>
                </a:solidFill>
              </a:rPr>
              <a:t>mạnh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khỏe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715000" y="1524000"/>
            <a:ext cx="5791200" cy="685801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 dirty="0" smtClean="0">
                <a:latin typeface="Poor Richard" pitchFamily="18" charset="0"/>
              </a:rPr>
              <a:t>II. Model sentences: </a:t>
            </a:r>
            <a:r>
              <a:rPr lang="fr-FR" altLang="fr-FR" sz="1600" b="1" kern="0" dirty="0" err="1" smtClean="0">
                <a:latin typeface="Poor Richard" pitchFamily="18" charset="0"/>
              </a:rPr>
              <a:t>mẫu</a:t>
            </a:r>
            <a:r>
              <a:rPr lang="fr-FR" altLang="fr-FR" sz="1600" b="1" kern="0" dirty="0" smtClean="0">
                <a:latin typeface="Poor Richard" pitchFamily="18" charset="0"/>
              </a:rPr>
              <a:t> </a:t>
            </a:r>
            <a:r>
              <a:rPr lang="fr-FR" altLang="fr-FR" sz="1600" b="1" kern="0" dirty="0" err="1" smtClean="0">
                <a:latin typeface="Poor Richard" pitchFamily="18" charset="0"/>
              </a:rPr>
              <a:t>câu</a:t>
            </a:r>
            <a:endParaRPr lang="fr-FR" altLang="fr-FR" sz="1600" b="1" kern="0" dirty="0">
              <a:latin typeface="Poor Richard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2438400"/>
            <a:ext cx="5486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1-Good </a:t>
            </a:r>
            <a:r>
              <a:rPr lang="en-US" sz="2800" b="1" dirty="0" smtClean="0">
                <a:solidFill>
                  <a:srgbClr val="FF0000"/>
                </a:solidFill>
              </a:rPr>
              <a:t>morning</a:t>
            </a:r>
            <a:r>
              <a:rPr lang="en-US" sz="2800" b="1" dirty="0" smtClean="0">
                <a:solidFill>
                  <a:schemeClr val="bg1"/>
                </a:solidFill>
              </a:rPr>
              <a:t>, Miss </a:t>
            </a:r>
            <a:r>
              <a:rPr lang="en-US" sz="2800" b="1" dirty="0" err="1" smtClean="0">
                <a:solidFill>
                  <a:schemeClr val="bg1"/>
                </a:solidFill>
              </a:rPr>
              <a:t>Hien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2- Nice to see you again.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791200" y="3505200"/>
            <a:ext cx="4572000" cy="761999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 b="1" kern="0" dirty="0" smtClean="0">
                <a:latin typeface="Poor Richard" pitchFamily="18" charset="0"/>
              </a:rPr>
              <a:t>III. </a:t>
            </a:r>
            <a:r>
              <a:rPr lang="fr-FR" altLang="fr-FR" sz="4400" b="1" kern="0" dirty="0" err="1" smtClean="0">
                <a:latin typeface="Poor Richard" pitchFamily="18" charset="0"/>
              </a:rPr>
              <a:t>Homelink</a:t>
            </a:r>
            <a:r>
              <a:rPr lang="fr-FR" altLang="fr-FR" sz="4400" b="1" kern="0" dirty="0" smtClean="0">
                <a:latin typeface="Poor Richard" pitchFamily="18" charset="0"/>
              </a:rPr>
              <a:t>: </a:t>
            </a:r>
            <a:r>
              <a:rPr lang="fr-FR" altLang="fr-FR" sz="1400" b="1" kern="0" dirty="0" smtClean="0">
                <a:latin typeface="Poor Richard" pitchFamily="18" charset="0"/>
              </a:rPr>
              <a:t>BTVN</a:t>
            </a:r>
            <a:endParaRPr lang="fr-FR" altLang="fr-FR" sz="1400" b="1" kern="0" dirty="0">
              <a:latin typeface="Poor Richard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62600" y="4419600"/>
            <a:ext cx="624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1-Luyện </a:t>
            </a:r>
            <a:r>
              <a:rPr lang="en-US" sz="2000" b="1" dirty="0" err="1" smtClean="0">
                <a:solidFill>
                  <a:schemeClr val="bg1"/>
                </a:solidFill>
              </a:rPr>
              <a:t>nghe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đọc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theo</a:t>
            </a:r>
            <a:r>
              <a:rPr lang="en-US" sz="2000" b="1" dirty="0" smtClean="0">
                <a:solidFill>
                  <a:schemeClr val="bg1"/>
                </a:solidFill>
              </a:rPr>
              <a:t> video Unit 1, </a:t>
            </a:r>
            <a:r>
              <a:rPr lang="en-US" sz="2000" b="1" dirty="0" err="1" smtClean="0">
                <a:solidFill>
                  <a:schemeClr val="bg1"/>
                </a:solidFill>
              </a:rPr>
              <a:t>viết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từ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mới</a:t>
            </a:r>
            <a:r>
              <a:rPr lang="en-US" sz="2000" b="1" dirty="0" smtClean="0">
                <a:solidFill>
                  <a:schemeClr val="bg1"/>
                </a:solidFill>
              </a:rPr>
              <a:t> 2 </a:t>
            </a:r>
            <a:r>
              <a:rPr lang="en-US" sz="2000" b="1" dirty="0" err="1" smtClean="0">
                <a:solidFill>
                  <a:schemeClr val="bg1"/>
                </a:solidFill>
              </a:rPr>
              <a:t>dòng</a:t>
            </a:r>
            <a:r>
              <a:rPr lang="en-US" sz="2000" b="1" dirty="0" smtClean="0">
                <a:solidFill>
                  <a:schemeClr val="bg1"/>
                </a:solidFill>
              </a:rPr>
              <a:t>+ </a:t>
            </a:r>
            <a:r>
              <a:rPr lang="en-US" sz="2000" b="1" dirty="0" err="1" smtClean="0">
                <a:solidFill>
                  <a:schemeClr val="bg1"/>
                </a:solidFill>
              </a:rPr>
              <a:t>Mẫu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câu</a:t>
            </a:r>
            <a:r>
              <a:rPr lang="en-US" sz="2000" b="1" dirty="0" smtClean="0">
                <a:solidFill>
                  <a:schemeClr val="bg1"/>
                </a:solidFill>
              </a:rPr>
              <a:t>(2d)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2- </a:t>
            </a:r>
            <a:r>
              <a:rPr lang="en-US" sz="2000" b="1" dirty="0" err="1" smtClean="0">
                <a:solidFill>
                  <a:schemeClr val="bg1"/>
                </a:solidFill>
              </a:rPr>
              <a:t>Làm</a:t>
            </a:r>
            <a:r>
              <a:rPr lang="en-US" sz="2000" b="1" dirty="0" smtClean="0">
                <a:solidFill>
                  <a:schemeClr val="bg1"/>
                </a:solidFill>
              </a:rPr>
              <a:t> SBT P4,5 + Link OLM.VN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8077200" cy="2362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0070"/>
              </a:avLst>
            </a:prstTxWarp>
          </a:bodyPr>
          <a:lstStyle/>
          <a:p>
            <a:pPr algn="ctr"/>
            <a:r>
              <a:rPr lang="en-US" sz="60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VNI-Souvir" pitchFamily="2" charset="0"/>
              </a:rPr>
              <a:t>THANK  YOU  FOR  ATTENTION!</a:t>
            </a:r>
          </a:p>
        </p:txBody>
      </p:sp>
      <p:pic>
        <p:nvPicPr>
          <p:cNvPr id="38915" name="Picture 3" descr="fami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72">
            <a:off x="3486129" y="2580999"/>
            <a:ext cx="4144399" cy="389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WordArt 4"/>
          <p:cNvSpPr>
            <a:spLocks noChangeArrowheads="1" noChangeShapeType="1" noTextEdit="1"/>
          </p:cNvSpPr>
          <p:nvPr/>
        </p:nvSpPr>
        <p:spPr bwMode="auto">
          <a:xfrm>
            <a:off x="2057400" y="1219200"/>
            <a:ext cx="7467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7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GOODBYE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SEE YOU LATER</a:t>
            </a:r>
          </a:p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34821" name="Picture 5" descr="thanksfortheadd7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2438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thanksfortheadd7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80" y="2990850"/>
            <a:ext cx="309372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MatCuoi%20(2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MatCuoi%20(2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MatCuoi%20(2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 descr="MatCuoi%20(2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MatCuoi%20(2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 descr="MatCuoi%20(2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 descr="MatCuoi%20(2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 descr="MatCuoi%20(2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9504666"/>
      </p:ext>
    </p:extLst>
  </p:cSld>
  <p:clrMapOvr>
    <a:masterClrMapping/>
  </p:clrMapOvr>
  <p:transition spd="slow">
    <p:fade/>
    <p:sndAc>
      <p:stSnd>
        <p:snd r:embed="rId2" name="L1-1b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Vocabulary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10668000" cy="4343400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500" b="1" dirty="0" smtClean="0">
                <a:solidFill>
                  <a:srgbClr val="00B050"/>
                </a:solidFill>
              </a:rPr>
              <a:t>Goodbye = Bye: </a:t>
            </a:r>
            <a:r>
              <a:rPr lang="en-US" sz="2500" b="1" dirty="0" err="1" smtClean="0">
                <a:solidFill>
                  <a:srgbClr val="00B050"/>
                </a:solidFill>
              </a:rPr>
              <a:t>tạm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biệt</a:t>
            </a:r>
            <a:endParaRPr lang="en-US" sz="2500" b="1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500" b="1" dirty="0" smtClean="0">
                <a:solidFill>
                  <a:srgbClr val="00B050"/>
                </a:solidFill>
              </a:rPr>
              <a:t>Tomorrow : </a:t>
            </a:r>
            <a:r>
              <a:rPr lang="en-US" sz="2500" b="1" dirty="0" err="1" smtClean="0">
                <a:solidFill>
                  <a:srgbClr val="00B050"/>
                </a:solidFill>
              </a:rPr>
              <a:t>ngày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mai</a:t>
            </a:r>
            <a:endParaRPr lang="en-US" sz="2500" b="1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500" b="1" dirty="0" smtClean="0">
                <a:solidFill>
                  <a:srgbClr val="00B050"/>
                </a:solidFill>
              </a:rPr>
              <a:t>See you tomorrow: </a:t>
            </a:r>
            <a:r>
              <a:rPr lang="en-US" sz="2500" b="1" dirty="0" err="1" smtClean="0">
                <a:solidFill>
                  <a:srgbClr val="00B050"/>
                </a:solidFill>
              </a:rPr>
              <a:t>hẹn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gặp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lại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ngày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mai</a:t>
            </a:r>
            <a:endParaRPr lang="en-US" sz="2500" b="1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500" b="1" dirty="0" smtClean="0">
                <a:solidFill>
                  <a:srgbClr val="00B050"/>
                </a:solidFill>
              </a:rPr>
              <a:t>See you later: </a:t>
            </a:r>
            <a:r>
              <a:rPr lang="en-US" sz="2500" b="1" dirty="0" err="1" smtClean="0">
                <a:solidFill>
                  <a:srgbClr val="00B050"/>
                </a:solidFill>
              </a:rPr>
              <a:t>hẹn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gặp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lại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sau</a:t>
            </a:r>
            <a:endParaRPr lang="en-US" sz="2500" b="1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500" b="1" dirty="0" smtClean="0">
                <a:solidFill>
                  <a:srgbClr val="00B050"/>
                </a:solidFill>
              </a:rPr>
              <a:t>America : </a:t>
            </a:r>
            <a:r>
              <a:rPr lang="en-US" sz="2500" b="1" dirty="0" err="1">
                <a:solidFill>
                  <a:srgbClr val="00B050"/>
                </a:solidFill>
              </a:rPr>
              <a:t>n</a:t>
            </a:r>
            <a:r>
              <a:rPr lang="en-US" sz="2500" b="1" dirty="0" err="1" smtClean="0">
                <a:solidFill>
                  <a:srgbClr val="00B050"/>
                </a:solidFill>
              </a:rPr>
              <a:t>ước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Mỹ</a:t>
            </a:r>
            <a:endParaRPr lang="en-US" sz="2500" b="1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500" b="1" dirty="0">
                <a:solidFill>
                  <a:srgbClr val="00B050"/>
                </a:solidFill>
              </a:rPr>
              <a:t>China </a:t>
            </a:r>
            <a:r>
              <a:rPr lang="en-US" sz="2500" b="1" dirty="0" smtClean="0">
                <a:solidFill>
                  <a:srgbClr val="00B050"/>
                </a:solidFill>
              </a:rPr>
              <a:t>: </a:t>
            </a:r>
            <a:r>
              <a:rPr lang="en-US" sz="2500" b="1" dirty="0" err="1" smtClean="0">
                <a:solidFill>
                  <a:srgbClr val="00B050"/>
                </a:solidFill>
              </a:rPr>
              <a:t>nước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Trung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Quốc</a:t>
            </a:r>
            <a:endParaRPr lang="en-US" sz="2500" b="1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500" b="1" dirty="0">
                <a:solidFill>
                  <a:srgbClr val="00B050"/>
                </a:solidFill>
              </a:rPr>
              <a:t>England </a:t>
            </a:r>
            <a:r>
              <a:rPr lang="en-US" sz="2500" b="1" dirty="0" smtClean="0">
                <a:solidFill>
                  <a:srgbClr val="00B050"/>
                </a:solidFill>
              </a:rPr>
              <a:t>: </a:t>
            </a:r>
            <a:r>
              <a:rPr lang="en-US" sz="2500" b="1" dirty="0" err="1" smtClean="0">
                <a:solidFill>
                  <a:srgbClr val="00B050"/>
                </a:solidFill>
              </a:rPr>
              <a:t>nước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Anh</a:t>
            </a:r>
            <a:endParaRPr lang="en-US" sz="2500" b="1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500" b="1" dirty="0">
                <a:solidFill>
                  <a:srgbClr val="00B050"/>
                </a:solidFill>
              </a:rPr>
              <a:t>Australia </a:t>
            </a:r>
            <a:r>
              <a:rPr lang="en-US" sz="2500" b="1" dirty="0" smtClean="0">
                <a:solidFill>
                  <a:srgbClr val="00B050"/>
                </a:solidFill>
              </a:rPr>
              <a:t>: </a:t>
            </a:r>
            <a:r>
              <a:rPr lang="en-US" sz="2500" b="1" dirty="0" err="1" smtClean="0">
                <a:solidFill>
                  <a:srgbClr val="00B050"/>
                </a:solidFill>
              </a:rPr>
              <a:t>nước</a:t>
            </a:r>
            <a:r>
              <a:rPr lang="en-US" sz="2500" b="1" dirty="0" smtClean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Úc</a:t>
            </a:r>
            <a:endParaRPr lang="en-US" sz="2500" b="1" dirty="0" smtClean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500" b="1" dirty="0">
                <a:solidFill>
                  <a:srgbClr val="00B050"/>
                </a:solidFill>
              </a:rPr>
              <a:t>Hometown </a:t>
            </a:r>
            <a:r>
              <a:rPr lang="en-US" sz="2500" b="1" dirty="0" smtClean="0">
                <a:solidFill>
                  <a:srgbClr val="00B050"/>
                </a:solidFill>
              </a:rPr>
              <a:t>: </a:t>
            </a:r>
            <a:r>
              <a:rPr lang="en-US" sz="2500" b="1" dirty="0" err="1" smtClean="0">
                <a:solidFill>
                  <a:srgbClr val="00B050"/>
                </a:solidFill>
              </a:rPr>
              <a:t>quê</a:t>
            </a:r>
            <a:r>
              <a:rPr lang="en-US" sz="2500" b="1" dirty="0">
                <a:solidFill>
                  <a:srgbClr val="00B050"/>
                </a:solidFill>
              </a:rPr>
              <a:t> </a:t>
            </a:r>
            <a:r>
              <a:rPr lang="en-US" sz="2500" b="1" dirty="0" err="1" smtClean="0">
                <a:solidFill>
                  <a:srgbClr val="00B050"/>
                </a:solidFill>
              </a:rPr>
              <a:t>hương</a:t>
            </a:r>
            <a:endParaRPr lang="en-US" sz="2500" b="1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2023"/>
            <a:ext cx="12221234" cy="37359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9140">
            <a:off x="6257581" y="1916280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3447957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7200"/>
            <a:ext cx="7980027" cy="66725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37"/>
          <p:cNvGrpSpPr/>
          <p:nvPr/>
        </p:nvGrpSpPr>
        <p:grpSpPr>
          <a:xfrm>
            <a:off x="7467600" y="-1"/>
            <a:ext cx="3994520" cy="2286002"/>
            <a:chOff x="9584930" y="-546678"/>
            <a:chExt cx="2589883" cy="2913762"/>
          </a:xfrm>
        </p:grpSpPr>
        <p:sp>
          <p:nvSpPr>
            <p:cNvPr id="11" name="圆角矩形 139"/>
            <p:cNvSpPr/>
            <p:nvPr/>
          </p:nvSpPr>
          <p:spPr>
            <a:xfrm>
              <a:off x="9584930" y="424577"/>
              <a:ext cx="2589883" cy="1942507"/>
            </a:xfrm>
            <a:prstGeom prst="roundRect">
              <a:avLst>
                <a:gd name="adj" fmla="val 906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solidFill>
                    <a:srgbClr val="FF0000"/>
                  </a:solidFill>
                </a:rPr>
                <a:t>Teacher: HAULE</a:t>
              </a:r>
              <a:endParaRPr lang="zh-CN" altLang="en-US" sz="36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组合 140"/>
            <p:cNvGrpSpPr/>
            <p:nvPr/>
          </p:nvGrpSpPr>
          <p:grpSpPr>
            <a:xfrm>
              <a:off x="9980169" y="-546678"/>
              <a:ext cx="131459" cy="1029857"/>
              <a:chOff x="2368100" y="-630897"/>
              <a:chExt cx="303045" cy="2374069"/>
            </a:xfrm>
            <a:effectLst/>
          </p:grpSpPr>
          <p:pic>
            <p:nvPicPr>
              <p:cNvPr id="16" name="图片 14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368100" y="1384181"/>
                <a:ext cx="303045" cy="35899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7" name="直接连接符 145"/>
              <p:cNvCxnSpPr>
                <a:endCxn id="16" idx="2"/>
              </p:cNvCxnSpPr>
              <p:nvPr/>
            </p:nvCxnSpPr>
            <p:spPr>
              <a:xfrm rot="16200000" flipH="1">
                <a:off x="1313774" y="537321"/>
                <a:ext cx="2374067" cy="37632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141"/>
            <p:cNvGrpSpPr/>
            <p:nvPr/>
          </p:nvGrpSpPr>
          <p:grpSpPr>
            <a:xfrm>
              <a:off x="11659932" y="-546677"/>
              <a:ext cx="131458" cy="1029857"/>
              <a:chOff x="3625045" y="-630895"/>
              <a:chExt cx="303044" cy="2374070"/>
            </a:xfrm>
            <a:effectLst/>
          </p:grpSpPr>
          <p:pic>
            <p:nvPicPr>
              <p:cNvPr id="14" name="图片 14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625045" y="1384184"/>
                <a:ext cx="303044" cy="35899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5" name="直接连接符 143"/>
              <p:cNvCxnSpPr/>
              <p:nvPr/>
            </p:nvCxnSpPr>
            <p:spPr>
              <a:xfrm>
                <a:off x="3738937" y="-630895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447848">
            <a:off x="991701" y="1628438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ounded Rectangle 19"/>
          <p:cNvSpPr/>
          <p:nvPr/>
        </p:nvSpPr>
        <p:spPr>
          <a:xfrm>
            <a:off x="381000" y="228600"/>
            <a:ext cx="1752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lgerian" pitchFamily="82" charset="0"/>
              </a:rPr>
              <a:t>ABOUT ME</a:t>
            </a:r>
            <a:endParaRPr lang="en-US" sz="24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9525000" y="2362200"/>
            <a:ext cx="2667000" cy="9144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8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8153400" y="0"/>
            <a:ext cx="2362200" cy="8382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18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6" name="Cloud 25"/>
          <p:cNvSpPr/>
          <p:nvPr/>
        </p:nvSpPr>
        <p:spPr>
          <a:xfrm>
            <a:off x="4038600" y="152400"/>
            <a:ext cx="2209800" cy="68580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79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8305800" y="3200400"/>
            <a:ext cx="990600" cy="5334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2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8" name="Cloud 27"/>
          <p:cNvSpPr/>
          <p:nvPr/>
        </p:nvSpPr>
        <p:spPr>
          <a:xfrm>
            <a:off x="5867400" y="1066800"/>
            <a:ext cx="990600" cy="5334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3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1" name="Horizontal Scroll 20"/>
          <p:cNvSpPr/>
          <p:nvPr/>
        </p:nvSpPr>
        <p:spPr>
          <a:xfrm>
            <a:off x="2362200" y="5029200"/>
            <a:ext cx="5486400" cy="1676400"/>
          </a:xfrm>
          <a:prstGeom prst="horizont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Full name: Le </a:t>
            </a:r>
            <a:r>
              <a:rPr lang="en-US" b="1" dirty="0" err="1" smtClean="0"/>
              <a:t>Thi</a:t>
            </a:r>
            <a:r>
              <a:rPr lang="en-US" b="1" dirty="0" smtClean="0"/>
              <a:t> </a:t>
            </a:r>
            <a:r>
              <a:rPr lang="en-US" b="1" dirty="0" err="1" smtClean="0"/>
              <a:t>Hau</a:t>
            </a:r>
            <a:r>
              <a:rPr lang="en-US" b="1" dirty="0" smtClean="0"/>
              <a:t>                    Age: 42</a:t>
            </a:r>
          </a:p>
          <a:p>
            <a:r>
              <a:rPr lang="en-US" b="1" dirty="0" smtClean="0"/>
              <a:t>Personality: kind, friendly, helpful and curious</a:t>
            </a:r>
          </a:p>
          <a:p>
            <a:r>
              <a:rPr lang="en-US" b="1" dirty="0" smtClean="0"/>
              <a:t>Hobby: Surfing the internet, teaching English for kids</a:t>
            </a: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 rot="21391519">
            <a:off x="2917380" y="2858710"/>
            <a:ext cx="1427093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Good morning!</a:t>
            </a:r>
            <a:endParaRPr lang="en-US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91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1961456"/>
            <a:ext cx="849694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6" r="9469" b="89073"/>
          <a:stretch/>
        </p:blipFill>
        <p:spPr bwMode="auto">
          <a:xfrm>
            <a:off x="1600200" y="685800"/>
            <a:ext cx="9128922" cy="12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15240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LESSON 1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22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ẠY TRƯỜNG\LỚP 4\PP dạy học\Unit 9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3400"/>
            <a:ext cx="12192000" cy="7848600"/>
          </a:xfrm>
          <a:prstGeom prst="rect">
            <a:avLst/>
          </a:prstGeom>
          <a:noFill/>
        </p:spPr>
      </p:pic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2171700" y="2514600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en-US" altLang="en-US" sz="8000" dirty="0" smtClean="0"/>
              <a:t>New words</a:t>
            </a:r>
            <a:endParaRPr lang="en-US" altLang="en-US" sz="6600" dirty="0" smtClean="0"/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 flipH="1">
            <a:off x="1716090" y="6362700"/>
            <a:ext cx="42068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530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0530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503555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64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1430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Segoe UI Black" pitchFamily="34" charset="0"/>
                <a:ea typeface="Segoe UI Black" pitchFamily="34" charset="0"/>
              </a:rPr>
              <a:t>Rất</a:t>
            </a:r>
            <a:r>
              <a:rPr lang="en-US" sz="5400" dirty="0" smtClean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5400" dirty="0" err="1" smtClean="0">
                <a:latin typeface="Segoe UI Black" pitchFamily="34" charset="0"/>
                <a:ea typeface="Segoe UI Black" pitchFamily="34" charset="0"/>
              </a:rPr>
              <a:t>vui</a:t>
            </a:r>
            <a:r>
              <a:rPr lang="en-US" sz="5400" dirty="0" smtClean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5400" dirty="0" err="1" smtClean="0">
                <a:latin typeface="Segoe UI Black" pitchFamily="34" charset="0"/>
                <a:ea typeface="Segoe UI Black" pitchFamily="34" charset="0"/>
              </a:rPr>
              <a:t>được</a:t>
            </a:r>
            <a:r>
              <a:rPr lang="en-US" sz="5400" dirty="0" smtClean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5400" dirty="0" err="1" smtClean="0">
                <a:latin typeface="Segoe UI Black" pitchFamily="34" charset="0"/>
                <a:ea typeface="Segoe UI Black" pitchFamily="34" charset="0"/>
              </a:rPr>
              <a:t>gặp</a:t>
            </a:r>
            <a:r>
              <a:rPr lang="en-US" sz="5400" dirty="0" smtClean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5400" dirty="0" err="1" smtClean="0">
                <a:latin typeface="Segoe UI Black" pitchFamily="34" charset="0"/>
                <a:ea typeface="Segoe UI Black" pitchFamily="34" charset="0"/>
              </a:rPr>
              <a:t>bạn</a:t>
            </a:r>
            <a:endParaRPr lang="en-US" sz="5400" dirty="0"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591800" y="0"/>
            <a:ext cx="838200" cy="838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74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847" y="5646003"/>
            <a:ext cx="1176155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</a:t>
            </a:r>
            <a:r>
              <a:rPr lang="en-US" sz="4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morning : </a:t>
            </a:r>
            <a:r>
              <a:rPr lang="en-US" sz="4800" b="1" kern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Chào</a:t>
            </a:r>
            <a:r>
              <a:rPr lang="en-US" sz="4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</a:t>
            </a:r>
            <a:r>
              <a:rPr lang="en-US" sz="4800" b="1" kern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buổi</a:t>
            </a:r>
            <a:r>
              <a:rPr lang="en-US" sz="4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</a:t>
            </a:r>
            <a:r>
              <a:rPr lang="en-US" sz="4800" b="1" kern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sáng</a:t>
            </a:r>
            <a:r>
              <a:rPr lang="en-US" sz="4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 </a:t>
            </a:r>
            <a:endParaRPr lang="en-US" sz="48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68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90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057400"/>
            <a:ext cx="8839200" cy="110799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Chào</a:t>
            </a:r>
            <a:r>
              <a:rPr lang="en-US" sz="6600" dirty="0" smtClean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buổi</a:t>
            </a:r>
            <a:r>
              <a:rPr lang="en-US" sz="6600" dirty="0" smtClean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chiều</a:t>
            </a:r>
            <a:endParaRPr lang="en-US" sz="6600" dirty="0">
              <a:solidFill>
                <a:schemeClr val="bg1"/>
              </a:solidFill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89845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7408" y="5934670"/>
            <a:ext cx="11073864" cy="8617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</a:t>
            </a:r>
            <a:r>
              <a:rPr lang="en-US" sz="5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EVENING : </a:t>
            </a:r>
            <a:r>
              <a:rPr lang="en-US" sz="5000" b="1" kern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Chào</a:t>
            </a:r>
            <a:r>
              <a:rPr lang="en-US" sz="5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</a:t>
            </a:r>
            <a:r>
              <a:rPr lang="en-US" sz="5000" b="1" kern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buổi</a:t>
            </a:r>
            <a:r>
              <a:rPr lang="en-US" sz="5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</a:t>
            </a:r>
            <a:r>
              <a:rPr lang="en-US" sz="5000" b="1" kern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tối</a:t>
            </a:r>
            <a:endParaRPr lang="en-US" sz="50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29200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791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Desc"/>
  <p:tag name="MH" val="20170706155031"/>
  <p:tag name="MH_LIBRARY" val="GRAPHIC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Words>325</Words>
  <Application>Microsoft Office PowerPoint</Application>
  <PresentationFormat>Custom</PresentationFormat>
  <Paragraphs>99</Paragraphs>
  <Slides>29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1_Office Theme</vt:lpstr>
      <vt:lpstr>Slide 1</vt:lpstr>
      <vt:lpstr>Slide 2</vt:lpstr>
      <vt:lpstr>Slide 3</vt:lpstr>
      <vt:lpstr>Slide 4</vt:lpstr>
      <vt:lpstr>New words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Vocabulary</vt:lpstr>
    </vt:vector>
  </TitlesOfParts>
  <Company>9Slide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</dc:subject>
  <dc:creator>9Slide</dc:creator>
  <cp:keywords>9Slide</cp:keywords>
  <dc:description>9Slide</dc:description>
  <cp:lastModifiedBy>Windows User</cp:lastModifiedBy>
  <cp:revision>62</cp:revision>
  <dcterms:created xsi:type="dcterms:W3CDTF">2019-01-03T01:03:29Z</dcterms:created>
  <dcterms:modified xsi:type="dcterms:W3CDTF">2021-09-09T13:23:08Z</dcterms:modified>
  <cp:category>9Slide</cp:category>
  <cp:contentStatus>9Slide</cp:contentStatus>
</cp:coreProperties>
</file>