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wav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6" r:id="rId3"/>
    <p:sldId id="306" r:id="rId4"/>
    <p:sldId id="291" r:id="rId5"/>
    <p:sldId id="304" r:id="rId6"/>
    <p:sldId id="305" r:id="rId7"/>
    <p:sldId id="293" r:id="rId8"/>
    <p:sldId id="292" r:id="rId9"/>
    <p:sldId id="284" r:id="rId10"/>
    <p:sldId id="297" r:id="rId11"/>
    <p:sldId id="263" r:id="rId12"/>
    <p:sldId id="301" r:id="rId13"/>
    <p:sldId id="266" r:id="rId14"/>
    <p:sldId id="302" r:id="rId15"/>
    <p:sldId id="303" r:id="rId16"/>
    <p:sldId id="277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00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4" d="100"/>
          <a:sy n="74" d="100"/>
        </p:scale>
        <p:origin x="-582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9818C-3592-45A1-8EA8-D04B73B8F00D}" type="datetimeFigureOut">
              <a:rPr lang="en-US" smtClean="0"/>
              <a:pPr/>
              <a:t>10/28/2021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8D490-8291-4FC5-9F11-BDE39C6A9F4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7843108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9818C-3592-45A1-8EA8-D04B73B8F00D}" type="datetimeFigureOut">
              <a:rPr lang="en-US" smtClean="0"/>
              <a:pPr/>
              <a:t>10/28/2021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8D490-8291-4FC5-9F11-BDE39C6A9F4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5404413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9818C-3592-45A1-8EA8-D04B73B8F00D}" type="datetimeFigureOut">
              <a:rPr lang="en-US" smtClean="0"/>
              <a:pPr/>
              <a:t>10/28/2021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8D490-8291-4FC5-9F11-BDE39C6A9F4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5961283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666E4A3-3BB8-46A3-9537-39A5BF7C020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3121313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E6FA5C2-7121-42E6-A9EF-A0970804EDF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6081535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6087883-E8B8-4947-8734-761B82DD546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43828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D2170A5-6F38-42BC-ACE6-62A8BAF6D28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2794974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17C23F8-6A69-4F30-B062-F03AD632F2C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6590053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9F71CFE-0862-424B-AA24-5906FEAA6D7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2527981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5BEE1B9-EA76-4083-BA83-B91D428E6DC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2292274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FCE22AF-A71B-492F-A8DB-4BBD557FCCF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875215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9818C-3592-45A1-8EA8-D04B73B8F00D}" type="datetimeFigureOut">
              <a:rPr lang="en-US" smtClean="0"/>
              <a:pPr/>
              <a:t>10/28/2021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8D490-8291-4FC5-9F11-BDE39C6A9F4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9420863"/>
      </p:ext>
    </p:extLst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D862AA3-EE2F-48B0-A8F0-0F6BC0AD0A8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9122614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5A105C5-0AD7-484C-95F0-4F1EF9FE40F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4383210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D88B62B-AE9F-4419-9731-59E72F78130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1538011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7646BB9B-580E-4E21-BB62-DF54CEA8226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6623418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9818C-3592-45A1-8EA8-D04B73B8F00D}" type="datetimeFigureOut">
              <a:rPr lang="en-US" smtClean="0"/>
              <a:pPr/>
              <a:t>10/28/2021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8D490-8291-4FC5-9F11-BDE39C6A9F4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0046965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9818C-3592-45A1-8EA8-D04B73B8F00D}" type="datetimeFigureOut">
              <a:rPr lang="en-US" smtClean="0"/>
              <a:pPr/>
              <a:t>10/28/2021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8D490-8291-4FC5-9F11-BDE39C6A9F4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4659701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9818C-3592-45A1-8EA8-D04B73B8F00D}" type="datetimeFigureOut">
              <a:rPr lang="en-US" smtClean="0"/>
              <a:pPr/>
              <a:t>10/28/2021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8D490-8291-4FC5-9F11-BDE39C6A9F4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3790150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9818C-3592-45A1-8EA8-D04B73B8F00D}" type="datetimeFigureOut">
              <a:rPr lang="en-US" smtClean="0"/>
              <a:pPr/>
              <a:t>10/28/2021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8D490-8291-4FC5-9F11-BDE39C6A9F4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3701358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9818C-3592-45A1-8EA8-D04B73B8F00D}" type="datetimeFigureOut">
              <a:rPr lang="en-US" smtClean="0"/>
              <a:pPr/>
              <a:t>10/28/2021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8D490-8291-4FC5-9F11-BDE39C6A9F4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8795304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9818C-3592-45A1-8EA8-D04B73B8F00D}" type="datetimeFigureOut">
              <a:rPr lang="en-US" smtClean="0"/>
              <a:pPr/>
              <a:t>10/28/2021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8D490-8291-4FC5-9F11-BDE39C6A9F4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025565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9818C-3592-45A1-8EA8-D04B73B8F00D}" type="datetimeFigureOut">
              <a:rPr lang="en-US" smtClean="0"/>
              <a:pPr/>
              <a:t>10/28/2021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8D490-8291-4FC5-9F11-BDE39C6A9F4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335142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F9818C-3592-45A1-8EA8-D04B73B8F00D}" type="datetimeFigureOut">
              <a:rPr lang="en-US" smtClean="0"/>
              <a:pPr/>
              <a:t>10/28/2021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C8D490-8291-4FC5-9F11-BDE39C6A9F4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43334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E85DD38-DABA-49F7-B31E-C1EED4686787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46767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ransition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.gif"/><Relationship Id="rId5" Type="http://schemas.openxmlformats.org/officeDocument/2006/relationships/image" Target="../media/image2.emf"/><Relationship Id="rId4" Type="http://schemas.openxmlformats.org/officeDocument/2006/relationships/oleObject" Target="../embeddings/oleObject1.bin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WordArt 3"/>
          <p:cNvSpPr>
            <a:spLocks noChangeArrowheads="1" noChangeShapeType="1" noTextEdit="1"/>
          </p:cNvSpPr>
          <p:nvPr/>
        </p:nvSpPr>
        <p:spPr bwMode="auto">
          <a:xfrm>
            <a:off x="3841536" y="107732"/>
            <a:ext cx="5029200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1800" b="1" kern="1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02086654"/>
              </p:ext>
            </p:extLst>
          </p:nvPr>
        </p:nvGraphicFramePr>
        <p:xfrm>
          <a:off x="4184436" y="1473089"/>
          <a:ext cx="4343400" cy="4032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0" name="CorelDRAW" r:id="rId4" imgW="4691160" imgH="3524400" progId="">
                  <p:embed/>
                </p:oleObj>
              </mc:Choice>
              <mc:Fallback>
                <p:oleObj name="CorelDRAW" r:id="rId4" imgW="4691160" imgH="3524400" progId="">
                  <p:embed/>
                  <p:pic>
                    <p:nvPicPr>
                      <p:cNvPr id="0" name="Picture 1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84436" y="1473089"/>
                        <a:ext cx="4343400" cy="40327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Picture 7" descr="DSTARS-P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261" y="3652401"/>
            <a:ext cx="2672555" cy="26725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8" descr="DSTARS-P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1661" y="4379397"/>
            <a:ext cx="16764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ontent Placeholder 2"/>
          <p:cNvSpPr txBox="1">
            <a:spLocks/>
          </p:cNvSpPr>
          <p:nvPr/>
        </p:nvSpPr>
        <p:spPr>
          <a:xfrm>
            <a:off x="2424838" y="499275"/>
            <a:ext cx="8229600" cy="11282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b="0" i="0" u="none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n-US" sz="24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9" name="Text Box 11"/>
          <p:cNvSpPr txBox="1">
            <a:spLocks noChangeArrowheads="1"/>
          </p:cNvSpPr>
          <p:nvPr/>
        </p:nvSpPr>
        <p:spPr bwMode="auto">
          <a:xfrm>
            <a:off x="7689954" y="5594132"/>
            <a:ext cx="380750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endParaRPr lang="vi-VN" altLang="en-US" sz="2400" b="1" i="1" dirty="0">
              <a:solidFill>
                <a:srgbClr val="FFFF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378358" y="2328962"/>
            <a:ext cx="10322560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u="sng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ÂM NHẠC LỚP 4</a:t>
            </a:r>
            <a:r>
              <a:rPr lang="en-US" sz="3200" b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: TIẾT 5</a:t>
            </a:r>
          </a:p>
          <a:p>
            <a:pPr algn="ctr"/>
            <a:endParaRPr lang="en-US" sz="1600" b="1" smtClean="0">
              <a:solidFill>
                <a:srgbClr val="FFFF00"/>
              </a:solidFill>
              <a:latin typeface="Cambria" panose="02040503050406030204" pitchFamily="18" charset="0"/>
            </a:endParaRPr>
          </a:p>
          <a:p>
            <a:pPr algn="ctr"/>
            <a:r>
              <a:rPr lang="en-US" sz="3200" b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ÔN TẬP BÀI HÁT: BẠN ƠI LẮNG NGHE</a:t>
            </a:r>
          </a:p>
          <a:p>
            <a:pPr algn="ctr"/>
            <a:r>
              <a:rPr lang="en-US" sz="3200" b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GiỚI THIỆU HÌNH NỐT TRẮNG</a:t>
            </a:r>
          </a:p>
          <a:p>
            <a:pPr algn="ctr"/>
            <a:r>
              <a:rPr lang="en-US" sz="3200" b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TẬP TIẾT TẤU</a:t>
            </a:r>
            <a:endParaRPr lang="en-US" sz="32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030767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accel="100000" fill="hold">
                                          <p:stCondLst>
                                            <p:cond delay="4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hac mua xuan ke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989353" y="254835"/>
            <a:ext cx="10089280" cy="5581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algn="ctr">
              <a:lnSpc>
                <a:spcPct val="90000"/>
              </a:lnSpc>
              <a:buFontTx/>
              <a:buNone/>
            </a:pPr>
            <a:endParaRPr lang="en-US" sz="2800" b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84420" y="839449"/>
            <a:ext cx="41372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2. Giới thiệu hình nốt trắng</a:t>
            </a:r>
            <a:endParaRPr lang="en-US" sz="280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Oval 49"/>
          <p:cNvSpPr>
            <a:spLocks noChangeArrowheads="1"/>
          </p:cNvSpPr>
          <p:nvPr/>
        </p:nvSpPr>
        <p:spPr bwMode="auto">
          <a:xfrm rot="-887737">
            <a:off x="5500844" y="3802738"/>
            <a:ext cx="1287462" cy="695325"/>
          </a:xfrm>
          <a:prstGeom prst="ellipse">
            <a:avLst/>
          </a:prstGeom>
          <a:solidFill>
            <a:schemeClr val="bg1"/>
          </a:solidFill>
          <a:ln w="127000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prstClr val="black"/>
              </a:solidFill>
              <a:latin typeface=".VnTifani HeavyH" pitchFamily="34" charset="0"/>
            </a:endParaRPr>
          </a:p>
        </p:txBody>
      </p:sp>
      <p:sp>
        <p:nvSpPr>
          <p:cNvPr id="6" name="Line 50"/>
          <p:cNvSpPr>
            <a:spLocks noChangeShapeType="1"/>
          </p:cNvSpPr>
          <p:nvPr/>
        </p:nvSpPr>
        <p:spPr bwMode="auto">
          <a:xfrm>
            <a:off x="6780005" y="1090065"/>
            <a:ext cx="71437" cy="3071813"/>
          </a:xfrm>
          <a:prstGeom prst="line">
            <a:avLst/>
          </a:prstGeom>
          <a:noFill/>
          <a:ln w="1270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8" name="AutoShape 52"/>
          <p:cNvSpPr>
            <a:spLocks noChangeArrowheads="1"/>
          </p:cNvSpPr>
          <p:nvPr/>
        </p:nvSpPr>
        <p:spPr bwMode="auto">
          <a:xfrm flipV="1">
            <a:off x="4457935" y="4876254"/>
            <a:ext cx="3406775" cy="1000125"/>
          </a:xfrm>
          <a:prstGeom prst="wedgeRoundRectCallout">
            <a:avLst>
              <a:gd name="adj1" fmla="val -19674"/>
              <a:gd name="adj2" fmla="val 69391"/>
              <a:gd name="adj3" fmla="val 16667"/>
            </a:avLst>
          </a:prstGeom>
          <a:solidFill>
            <a:srgbClr val="FFFF00">
              <a:alpha val="54901"/>
            </a:srgbClr>
          </a:solidFill>
          <a:ln w="9525">
            <a:solidFill>
              <a:srgbClr val="00FF00"/>
            </a:solidFill>
            <a:miter lim="800000"/>
            <a:headEnd/>
            <a:tailEnd/>
          </a:ln>
        </p:spPr>
        <p:txBody>
          <a:bodyPr rot="10800000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FF0000"/>
              </a:solidFill>
              <a:latin typeface=".VnTifani HeavyH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500" i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500" i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i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nốt</a:t>
            </a:r>
            <a:r>
              <a:rPr lang="en-US" sz="2500" i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i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trắng</a:t>
            </a:r>
            <a:endParaRPr lang="en-US" sz="2500" i="1" dirty="0">
              <a:solidFill>
                <a:prstClr val="black">
                  <a:lumMod val="95000"/>
                  <a:lumOff val="5000"/>
                </a:prst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302937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  <p:bldP spid="5" grpId="0" animBg="1"/>
      <p:bldP spid="6" grpId="0" animBg="1"/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7"/>
          <p:cNvSpPr txBox="1">
            <a:spLocks noChangeArrowheads="1"/>
          </p:cNvSpPr>
          <p:nvPr/>
        </p:nvSpPr>
        <p:spPr bwMode="auto">
          <a:xfrm>
            <a:off x="990600" y="1066800"/>
            <a:ext cx="67818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sz="3600" b="1" smtClean="0">
                <a:solidFill>
                  <a:srgbClr val="92D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UniverseH" pitchFamily="34" charset="0"/>
              </a:rPr>
              <a:t> </a:t>
            </a:r>
            <a:r>
              <a:rPr lang="en-US" sz="32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Hình nốt trắng</a:t>
            </a:r>
            <a:endParaRPr lang="en-US" sz="3200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Oval 49"/>
          <p:cNvSpPr>
            <a:spLocks noChangeArrowheads="1"/>
          </p:cNvSpPr>
          <p:nvPr/>
        </p:nvSpPr>
        <p:spPr bwMode="auto">
          <a:xfrm rot="-1678769">
            <a:off x="3446464" y="3573836"/>
            <a:ext cx="731944" cy="459633"/>
          </a:xfrm>
          <a:prstGeom prst="ellipse">
            <a:avLst/>
          </a:prstGeom>
          <a:solidFill>
            <a:schemeClr val="bg1"/>
          </a:solidFill>
          <a:ln w="127000">
            <a:solidFill>
              <a:srgbClr val="0000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>
              <a:latin typeface=".VnTifani HeavyH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143000" y="4343400"/>
            <a:ext cx="6908943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-    </a:t>
            </a:r>
            <a:r>
              <a:rPr lang="en-US" sz="2400" b="1" dirty="0" err="1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Phần</a:t>
            </a:r>
            <a:r>
              <a:rPr lang="en-US" sz="2400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2400" b="1" dirty="0" err="1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nốt</a:t>
            </a:r>
            <a:r>
              <a:rPr lang="en-US" sz="2400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: </a:t>
            </a:r>
            <a:r>
              <a:rPr lang="en-US" sz="2400" b="1" dirty="0" err="1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là</a:t>
            </a:r>
            <a:r>
              <a:rPr lang="en-US" sz="2400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2400" b="1" dirty="0" err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h</a:t>
            </a:r>
            <a:r>
              <a:rPr lang="en-US" sz="2400" b="1" dirty="0" err="1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ình</a:t>
            </a:r>
            <a:r>
              <a:rPr lang="en-US" sz="2400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2400" b="1" dirty="0" err="1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bầu</a:t>
            </a:r>
            <a:r>
              <a:rPr lang="en-US" sz="2400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2400" b="1" dirty="0" err="1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dục</a:t>
            </a:r>
            <a:r>
              <a:rPr lang="en-US" sz="2400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2400" b="1" dirty="0" err="1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màu</a:t>
            </a:r>
            <a:r>
              <a:rPr lang="en-US" sz="2400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2400" b="1" dirty="0" err="1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trắng</a:t>
            </a:r>
            <a:r>
              <a:rPr lang="en-US" sz="2400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2400" b="1" dirty="0" err="1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nằm</a:t>
            </a:r>
            <a:r>
              <a:rPr lang="en-US" sz="2400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2400" b="1" dirty="0" err="1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nghiêng</a:t>
            </a:r>
            <a:endParaRPr lang="en-US" sz="2400" b="1" dirty="0" smtClean="0">
              <a:ln w="1905"/>
              <a:solidFill>
                <a:srgbClr val="00B05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5" name="Line 49"/>
          <p:cNvSpPr>
            <a:spLocks noChangeShapeType="1"/>
          </p:cNvSpPr>
          <p:nvPr/>
        </p:nvSpPr>
        <p:spPr bwMode="auto">
          <a:xfrm>
            <a:off x="4235971" y="2132351"/>
            <a:ext cx="0" cy="1600200"/>
          </a:xfrm>
          <a:prstGeom prst="line">
            <a:avLst/>
          </a:prstGeom>
          <a:noFill/>
          <a:ln w="12700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130787" y="4876800"/>
            <a:ext cx="6489213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-    </a:t>
            </a:r>
            <a:r>
              <a:rPr lang="en-US" sz="2400" b="1" cap="none" spc="0" dirty="0" err="1" smtClean="0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Phần</a:t>
            </a:r>
            <a:r>
              <a:rPr lang="en-US" sz="2400" b="1" cap="none" spc="0" dirty="0" smtClean="0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2400" b="1" cap="none" spc="0" dirty="0" err="1" smtClean="0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đuôi</a:t>
            </a:r>
            <a:r>
              <a:rPr lang="en-US" sz="2400" b="1" cap="none" spc="0" dirty="0" smtClean="0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: </a:t>
            </a:r>
            <a:r>
              <a:rPr lang="en-US" sz="2400" b="1" cap="none" spc="0" dirty="0" err="1" smtClean="0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kéo</a:t>
            </a:r>
            <a:r>
              <a:rPr lang="en-US" sz="2400" b="1" cap="none" spc="0" dirty="0" smtClean="0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2400" b="1" cap="none" spc="0" dirty="0" err="1" smtClean="0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dài</a:t>
            </a:r>
            <a:r>
              <a:rPr lang="en-US" sz="2400" b="1" cap="none" spc="0" dirty="0" smtClean="0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2400" b="1" cap="none" spc="0" dirty="0" err="1" smtClean="0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chạm</a:t>
            </a:r>
            <a:r>
              <a:rPr lang="en-US" sz="2400" b="1" cap="none" spc="0" dirty="0" smtClean="0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2400" b="1" cap="none" spc="0" dirty="0" err="1" smtClean="0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vào</a:t>
            </a:r>
            <a:r>
              <a:rPr lang="en-US" sz="2400" b="1" cap="none" spc="0" dirty="0" smtClean="0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2400" b="1" cap="none" spc="0" dirty="0" err="1" smtClean="0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bên</a:t>
            </a:r>
            <a:r>
              <a:rPr lang="en-US" sz="2400" b="1" cap="none" spc="0" dirty="0" smtClean="0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2400" b="1" cap="none" spc="0" dirty="0" err="1" smtClean="0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phải</a:t>
            </a:r>
            <a:r>
              <a:rPr lang="en-US" sz="2400" b="1" cap="none" spc="0" dirty="0" smtClean="0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2400" b="1" cap="none" spc="0" dirty="0" err="1" smtClean="0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của</a:t>
            </a:r>
            <a:r>
              <a:rPr lang="en-US" sz="2400" b="1" cap="none" spc="0" dirty="0" smtClean="0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2400" b="1" cap="none" spc="0" dirty="0" err="1" smtClean="0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nốt</a:t>
            </a:r>
            <a:endParaRPr lang="en-US" sz="2400" b="1" cap="none" spc="0" dirty="0">
              <a:ln w="1905"/>
              <a:solidFill>
                <a:srgbClr val="00B0F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27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 animBg="1"/>
      <p:bldP spid="4" grpId="0"/>
      <p:bldP spid="5" grpId="0" animBg="1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val 49"/>
          <p:cNvSpPr>
            <a:spLocks noChangeArrowheads="1"/>
          </p:cNvSpPr>
          <p:nvPr/>
        </p:nvSpPr>
        <p:spPr bwMode="auto">
          <a:xfrm rot="-1678769">
            <a:off x="1187450" y="4076700"/>
            <a:ext cx="1235075" cy="685800"/>
          </a:xfrm>
          <a:prstGeom prst="ellipse">
            <a:avLst/>
          </a:prstGeom>
          <a:solidFill>
            <a:schemeClr val="bg1"/>
          </a:solidFill>
          <a:ln w="127000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prstClr val="black"/>
              </a:solidFill>
              <a:latin typeface=".VnTifani HeavyH" pitchFamily="34" charset="0"/>
            </a:endParaRPr>
          </a:p>
        </p:txBody>
      </p:sp>
      <p:sp>
        <p:nvSpPr>
          <p:cNvPr id="11" name="Line 50"/>
          <p:cNvSpPr>
            <a:spLocks noChangeShapeType="1"/>
          </p:cNvSpPr>
          <p:nvPr/>
        </p:nvSpPr>
        <p:spPr bwMode="auto">
          <a:xfrm>
            <a:off x="2338466" y="1484026"/>
            <a:ext cx="79297" cy="2778412"/>
          </a:xfrm>
          <a:prstGeom prst="line">
            <a:avLst/>
          </a:prstGeom>
          <a:noFill/>
          <a:ln w="1270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2987675" y="3357563"/>
            <a:ext cx="738188" cy="1417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3000" b="1" baseline="-25000" smtClean="0">
                <a:solidFill>
                  <a:prstClr val="black"/>
                </a:solidFill>
                <a:latin typeface="Calibri" panose="020F0502020204030204" pitchFamily="34" charset="0"/>
              </a:rPr>
              <a:t>=</a:t>
            </a:r>
          </a:p>
        </p:txBody>
      </p:sp>
      <p:sp>
        <p:nvSpPr>
          <p:cNvPr id="14" name="Oval 138"/>
          <p:cNvSpPr>
            <a:spLocks noChangeArrowheads="1"/>
          </p:cNvSpPr>
          <p:nvPr/>
        </p:nvSpPr>
        <p:spPr bwMode="auto">
          <a:xfrm rot="3422011">
            <a:off x="4765675" y="3956051"/>
            <a:ext cx="490537" cy="1020762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rot="10800000" vert="eaVert"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  <p:sp>
        <p:nvSpPr>
          <p:cNvPr id="15" name="Oval 138"/>
          <p:cNvSpPr>
            <a:spLocks noChangeArrowheads="1"/>
          </p:cNvSpPr>
          <p:nvPr/>
        </p:nvSpPr>
        <p:spPr bwMode="auto">
          <a:xfrm rot="3422011">
            <a:off x="7069138" y="4027487"/>
            <a:ext cx="490538" cy="1020763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rot="10800000" vert="eaVert"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  <p:sp>
        <p:nvSpPr>
          <p:cNvPr id="16" name="Line 49"/>
          <p:cNvSpPr>
            <a:spLocks noChangeShapeType="1"/>
          </p:cNvSpPr>
          <p:nvPr/>
        </p:nvSpPr>
        <p:spPr bwMode="auto">
          <a:xfrm flipH="1">
            <a:off x="5508625" y="1484313"/>
            <a:ext cx="4763" cy="2852737"/>
          </a:xfrm>
          <a:prstGeom prst="line">
            <a:avLst/>
          </a:prstGeom>
          <a:noFill/>
          <a:ln w="1270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7" name="Line 49"/>
          <p:cNvSpPr>
            <a:spLocks noChangeShapeType="1"/>
          </p:cNvSpPr>
          <p:nvPr/>
        </p:nvSpPr>
        <p:spPr bwMode="auto">
          <a:xfrm flipH="1">
            <a:off x="7740650" y="1543986"/>
            <a:ext cx="54235" cy="2881963"/>
          </a:xfrm>
          <a:prstGeom prst="line">
            <a:avLst/>
          </a:prstGeom>
          <a:noFill/>
          <a:ln w="1270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8" name="Oval 48"/>
          <p:cNvSpPr>
            <a:spLocks noChangeArrowheads="1"/>
          </p:cNvSpPr>
          <p:nvPr/>
        </p:nvSpPr>
        <p:spPr bwMode="auto">
          <a:xfrm rot="-1822747">
            <a:off x="4500563" y="4221163"/>
            <a:ext cx="1066800" cy="533400"/>
          </a:xfrm>
          <a:prstGeom prst="ellipse">
            <a:avLst/>
          </a:prstGeom>
          <a:noFill/>
          <a:ln w="1270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  <p:sp>
        <p:nvSpPr>
          <p:cNvPr id="19" name="Oval 48"/>
          <p:cNvSpPr>
            <a:spLocks noChangeArrowheads="1"/>
          </p:cNvSpPr>
          <p:nvPr/>
        </p:nvSpPr>
        <p:spPr bwMode="auto">
          <a:xfrm rot="-1822747">
            <a:off x="6732588" y="4292600"/>
            <a:ext cx="1066800" cy="533400"/>
          </a:xfrm>
          <a:prstGeom prst="ellipse">
            <a:avLst/>
          </a:prstGeom>
          <a:noFill/>
          <a:ln w="1270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auto">
          <a:xfrm>
            <a:off x="5867400" y="2636838"/>
            <a:ext cx="641350" cy="222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7000" b="1" smtClean="0">
                <a:solidFill>
                  <a:prstClr val="black"/>
                </a:solidFill>
                <a:latin typeface="Calibri" panose="020F0502020204030204" pitchFamily="34" charset="0"/>
              </a:rPr>
              <a:t> +</a:t>
            </a:r>
          </a:p>
        </p:txBody>
      </p:sp>
    </p:spTree>
    <p:extLst>
      <p:ext uri="{BB962C8B-B14F-4D97-AF65-F5344CB8AC3E}">
        <p14:creationId xmlns:p14="http://schemas.microsoft.com/office/powerpoint/2010/main" val="171977519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2" grpId="0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89351" y="599607"/>
            <a:ext cx="65207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3. Bài tập tiết tấu</a:t>
            </a:r>
            <a:endParaRPr lang="en-US" sz="280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214870" y="1000780"/>
            <a:ext cx="266419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cap="none" spc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endParaRPr lang="en-US" sz="4000" b="1" u="sng" cap="none" spc="0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1214870" y="1000780"/>
            <a:ext cx="266419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cap="none" spc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endParaRPr lang="en-US" sz="4000" b="1" u="sng" cap="none" spc="0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9" name="Rectangle 3"/>
          <p:cNvSpPr/>
          <p:nvPr/>
        </p:nvSpPr>
        <p:spPr>
          <a:xfrm>
            <a:off x="1573967" y="2967335"/>
            <a:ext cx="9923489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    </a:t>
            </a:r>
            <a:r>
              <a:rPr lang="en-US" sz="24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Đen</a:t>
            </a:r>
            <a:r>
              <a:rPr lang="en-US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đen</a:t>
            </a:r>
            <a:r>
              <a:rPr lang="en-US" sz="2400" b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trắng  đen đen trắng </a:t>
            </a:r>
            <a:r>
              <a:rPr lang="en-US" sz="24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đen</a:t>
            </a:r>
            <a:r>
              <a:rPr lang="en-US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đen</a:t>
            </a:r>
            <a:r>
              <a:rPr lang="en-US" sz="2400" b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  đen </a:t>
            </a:r>
            <a:r>
              <a:rPr lang="en-US" sz="2400" b="1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đen</a:t>
            </a:r>
            <a:r>
              <a:rPr lang="en-US" sz="2400" b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  đen </a:t>
            </a:r>
            <a:r>
              <a:rPr lang="en-US" sz="2400" b="1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đen</a:t>
            </a:r>
            <a:r>
              <a:rPr lang="en-US" sz="2400" b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   trắng</a:t>
            </a:r>
            <a:endParaRPr lang="en-US" sz="2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8" name="Rectangle 127"/>
          <p:cNvSpPr/>
          <p:nvPr/>
        </p:nvSpPr>
        <p:spPr>
          <a:xfrm>
            <a:off x="1682341" y="1760308"/>
            <a:ext cx="40129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2</a:t>
            </a:r>
            <a:endParaRPr lang="en-US" sz="32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9" name="Rectangle 128"/>
          <p:cNvSpPr/>
          <p:nvPr/>
        </p:nvSpPr>
        <p:spPr>
          <a:xfrm>
            <a:off x="1678898" y="2308485"/>
            <a:ext cx="40828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4</a:t>
            </a:r>
            <a:endParaRPr lang="en-US" sz="32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0" name="Picture 3" descr="C:\Users\Public\Pictures\Sample Pictures\hình nốt nhạc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26" t="20012" r="72748"/>
          <a:stretch/>
        </p:blipFill>
        <p:spPr bwMode="auto">
          <a:xfrm>
            <a:off x="2600738" y="1990859"/>
            <a:ext cx="509016" cy="656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1" name="Picture 3" descr="C:\Users\Public\Pictures\Sample Pictures\hình nốt nhạc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26" t="20012" r="72748"/>
          <a:stretch/>
        </p:blipFill>
        <p:spPr bwMode="auto">
          <a:xfrm>
            <a:off x="2108562" y="2023339"/>
            <a:ext cx="509016" cy="656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2" name="Picture 3" descr="C:\Users\Public\Pictures\Sample Pictures\hình nốt nhạc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26" t="20012" r="72748"/>
          <a:stretch/>
        </p:blipFill>
        <p:spPr bwMode="auto">
          <a:xfrm>
            <a:off x="9016531" y="2020840"/>
            <a:ext cx="509016" cy="656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" name="Picture 3" descr="C:\Users\Public\Pictures\Sample Pictures\hình nốt nhạc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26" t="20012" r="72748"/>
          <a:stretch/>
        </p:blipFill>
        <p:spPr bwMode="auto">
          <a:xfrm>
            <a:off x="8479383" y="2023341"/>
            <a:ext cx="509016" cy="656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4" name="Picture 3" descr="C:\Users\Public\Pictures\Sample Pictures\hình nốt nhạc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26" t="20012" r="72748"/>
          <a:stretch/>
        </p:blipFill>
        <p:spPr bwMode="auto">
          <a:xfrm>
            <a:off x="7777344" y="2025838"/>
            <a:ext cx="509016" cy="656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5" name="Picture 3" descr="C:\Users\Public\Pictures\Sample Pictures\hình nốt nhạc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26" t="20012" r="72748"/>
          <a:stretch/>
        </p:blipFill>
        <p:spPr bwMode="auto">
          <a:xfrm>
            <a:off x="7330137" y="2028337"/>
            <a:ext cx="509016" cy="656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6" name="Picture 3" descr="C:\Users\Public\Pictures\Sample Pictures\hình nốt nhạc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26" t="20012" r="72748"/>
          <a:stretch/>
        </p:blipFill>
        <p:spPr bwMode="auto">
          <a:xfrm>
            <a:off x="6433225" y="2075805"/>
            <a:ext cx="509016" cy="656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7" name="Picture 3" descr="C:\Users\Public\Pictures\Sample Pictures\hình nốt nhạc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26" t="20012" r="72748"/>
          <a:stretch/>
        </p:blipFill>
        <p:spPr bwMode="auto">
          <a:xfrm>
            <a:off x="5956039" y="2048323"/>
            <a:ext cx="509016" cy="656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8" name="Picture 3" descr="C:\Users\Public\Pictures\Sample Pictures\hình nốt nhạc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26" t="20012" r="72748"/>
          <a:stretch/>
        </p:blipFill>
        <p:spPr bwMode="auto">
          <a:xfrm>
            <a:off x="4429540" y="2020842"/>
            <a:ext cx="509016" cy="656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9" name="Picture 3" descr="C:\Users\Public\Pictures\Sample Pictures\hình nốt nhạc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26" t="20012" r="72748"/>
          <a:stretch/>
        </p:blipFill>
        <p:spPr bwMode="auto">
          <a:xfrm>
            <a:off x="3937363" y="2023340"/>
            <a:ext cx="509016" cy="656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0" name="Picture 2" descr="C:\Users\Public\Pictures\Sample Pictures\Hình nốt.gif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27" t="20593" r="50000" b="9838"/>
          <a:stretch/>
        </p:blipFill>
        <p:spPr bwMode="auto">
          <a:xfrm>
            <a:off x="2959346" y="1917009"/>
            <a:ext cx="326725" cy="755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1" name="Picture 2" descr="C:\Users\Public\Pictures\Sample Pictures\Hình nốt.gif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27" t="20593" r="50000" b="9838"/>
          <a:stretch/>
        </p:blipFill>
        <p:spPr bwMode="auto">
          <a:xfrm>
            <a:off x="5690056" y="1919509"/>
            <a:ext cx="326725" cy="755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2" name="Picture 2" descr="C:\Users\Public\Pictures\Sample Pictures\Hình nốt.gif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27" t="20593" r="50000" b="9838"/>
          <a:stretch/>
        </p:blipFill>
        <p:spPr bwMode="auto">
          <a:xfrm>
            <a:off x="4913064" y="1907017"/>
            <a:ext cx="326725" cy="755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" name="Picture 2" descr="C:\Users\Public\Pictures\Sample Pictures\Hình nốt.gif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27" t="20593" r="50000" b="9838"/>
          <a:stretch/>
        </p:blipFill>
        <p:spPr bwMode="auto">
          <a:xfrm>
            <a:off x="3656389" y="1909515"/>
            <a:ext cx="326725" cy="755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4" name="Picture 3" descr="C:\Users\Public\Pictures\Sample Pictures\hình nốt nhạc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1" t="14590" r="85363"/>
          <a:stretch/>
        </p:blipFill>
        <p:spPr bwMode="auto">
          <a:xfrm>
            <a:off x="9816592" y="1957223"/>
            <a:ext cx="399201" cy="774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5" name="Picture 3" descr="C:\Users\Public\Pictures\Sample Pictures\hình nốt nhạc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1" t="14590" r="85363"/>
          <a:stretch/>
        </p:blipFill>
        <p:spPr bwMode="auto">
          <a:xfrm>
            <a:off x="5307052" y="1944732"/>
            <a:ext cx="399201" cy="774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6" name="Picture 3" descr="C:\Users\Public\Pictures\Sample Pictures\hình nốt nhạc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1" t="14590" r="85363"/>
          <a:stretch/>
        </p:blipFill>
        <p:spPr bwMode="auto">
          <a:xfrm>
            <a:off x="3270887" y="1917250"/>
            <a:ext cx="399201" cy="774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7" name="Picture 2" descr="C:\Users\Public\Pictures\Sample Pictures\Hình nốt.gif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27" t="20593" r="50000" b="9838"/>
          <a:stretch/>
        </p:blipFill>
        <p:spPr bwMode="auto">
          <a:xfrm>
            <a:off x="6969215" y="1909515"/>
            <a:ext cx="326725" cy="755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8" name="Picture 2" descr="C:\Users\Public\Pictures\Sample Pictures\Hình nốt.gif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27" t="20593" r="50000" b="9838"/>
          <a:stretch/>
        </p:blipFill>
        <p:spPr bwMode="auto">
          <a:xfrm>
            <a:off x="8258369" y="1909516"/>
            <a:ext cx="326725" cy="755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9" name="Picture 2" descr="C:\Users\Public\Pictures\Sample Pictures\Hình nốt.gif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27" t="20593" r="50000" b="9838"/>
          <a:stretch/>
        </p:blipFill>
        <p:spPr bwMode="auto">
          <a:xfrm>
            <a:off x="10194598" y="1941994"/>
            <a:ext cx="326725" cy="755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0" name="Picture 2" descr="C:\Users\Public\Pictures\Sample Pictures\Hình nốt.gif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27" t="20593" r="50000" b="9838"/>
          <a:stretch/>
        </p:blipFill>
        <p:spPr bwMode="auto">
          <a:xfrm>
            <a:off x="9462578" y="1929502"/>
            <a:ext cx="326725" cy="755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" name="Picture 2" descr="C:\Users\Public\Pictures\Sample Pictures\Hình nốt.gif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27" t="20593" r="50000" b="9838"/>
          <a:stretch/>
        </p:blipFill>
        <p:spPr bwMode="auto">
          <a:xfrm>
            <a:off x="10409458" y="1932000"/>
            <a:ext cx="326725" cy="755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4" grpId="0"/>
      <p:bldP spid="5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214870" y="1000780"/>
            <a:ext cx="266419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cap="none" spc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endParaRPr lang="en-US" sz="4000" b="1" u="sng" cap="none" spc="0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1800605" y="1881265"/>
            <a:ext cx="8522621" cy="1128355"/>
            <a:chOff x="660152" y="3429000"/>
            <a:chExt cx="7602297" cy="1128355"/>
          </a:xfrm>
        </p:grpSpPr>
        <p:pic>
          <p:nvPicPr>
            <p:cNvPr id="4" name="Picture 2" descr="C:\Users\Public\Pictures\Sample Pictures\Hình nốt.gif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427" t="20593" r="50000" b="9838"/>
            <a:stretch/>
          </p:blipFill>
          <p:spPr bwMode="auto">
            <a:xfrm>
              <a:off x="8077200" y="3657600"/>
              <a:ext cx="185249" cy="7922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3" descr="C:\Users\Public\Pictures\Sample Pictures\hình nốt nhạc.jp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781" t="20053" r="58183" b="9463"/>
            <a:stretch/>
          </p:blipFill>
          <p:spPr bwMode="auto">
            <a:xfrm>
              <a:off x="6472154" y="3618615"/>
              <a:ext cx="503803" cy="7620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3" descr="C:\Users\Public\Pictures\Sample Pictures\hình nốt nhạc.jp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626" t="20012" r="72748"/>
            <a:stretch/>
          </p:blipFill>
          <p:spPr bwMode="auto">
            <a:xfrm>
              <a:off x="4199912" y="3632470"/>
              <a:ext cx="523313" cy="838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3" descr="C:\Users\Public\Pictures\Sample Pictures\hình nốt nhạc.jp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626" t="20012" r="72748"/>
            <a:stretch/>
          </p:blipFill>
          <p:spPr bwMode="auto">
            <a:xfrm>
              <a:off x="2438400" y="3657600"/>
              <a:ext cx="595051" cy="7620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3" descr="C:\Users\Public\Pictures\Sample Pictures\hình nốt nhạc.jp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11" t="14590" r="85363"/>
            <a:stretch/>
          </p:blipFill>
          <p:spPr bwMode="auto">
            <a:xfrm>
              <a:off x="7412949" y="3578185"/>
              <a:ext cx="435651" cy="8717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9" name="Group 8"/>
            <p:cNvGrpSpPr/>
            <p:nvPr/>
          </p:nvGrpSpPr>
          <p:grpSpPr>
            <a:xfrm>
              <a:off x="660152" y="3429000"/>
              <a:ext cx="350076" cy="1128355"/>
              <a:chOff x="970586" y="1894820"/>
              <a:chExt cx="350076" cy="1128355"/>
            </a:xfrm>
          </p:grpSpPr>
          <p:sp>
            <p:nvSpPr>
              <p:cNvPr id="21" name="Rectangle 20"/>
              <p:cNvSpPr/>
              <p:nvPr/>
            </p:nvSpPr>
            <p:spPr>
              <a:xfrm>
                <a:off x="970586" y="2438400"/>
                <a:ext cx="347752" cy="584775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en-US" sz="3200" b="1" dirty="0">
                    <a:ln w="1905"/>
                    <a:gradFill>
                      <a:gsLst>
                        <a:gs pos="0">
                          <a:schemeClr val="accent6">
                            <a:shade val="20000"/>
                            <a:satMod val="200000"/>
                          </a:schemeClr>
                        </a:gs>
                        <a:gs pos="78000">
                          <a:schemeClr val="accent6">
                            <a:tint val="90000"/>
                            <a:shade val="89000"/>
                            <a:satMod val="220000"/>
                          </a:schemeClr>
                        </a:gs>
                        <a:gs pos="100000">
                          <a:schemeClr val="accent6">
                            <a:tint val="12000"/>
                            <a:satMod val="255000"/>
                          </a:schemeClr>
                        </a:gs>
                      </a:gsLst>
                      <a:lin ang="5400000"/>
                    </a:gradFill>
                    <a:effectLst>
                      <a:innerShdw blurRad="69850" dist="43180" dir="5400000">
                        <a:srgbClr val="000000">
                          <a:alpha val="65000"/>
                        </a:srgbClr>
                      </a:innerShdw>
                    </a:effectLst>
                    <a:latin typeface="Times New Roman" pitchFamily="18" charset="0"/>
                    <a:cs typeface="Times New Roman" pitchFamily="18" charset="0"/>
                  </a:rPr>
                  <a:t>4</a:t>
                </a:r>
                <a:endParaRPr lang="en-US" sz="3200" b="1" cap="none" spc="0" dirty="0">
                  <a:ln w="1905"/>
                  <a:gradFill>
                    <a:gsLst>
                      <a:gs pos="0">
                        <a:schemeClr val="accent6">
                          <a:shade val="20000"/>
                          <a:satMod val="200000"/>
                        </a:schemeClr>
                      </a:gs>
                      <a:gs pos="78000">
                        <a:schemeClr val="accent6">
                          <a:tint val="90000"/>
                          <a:shade val="89000"/>
                          <a:satMod val="220000"/>
                        </a:schemeClr>
                      </a:gs>
                      <a:gs pos="100000">
                        <a:schemeClr val="accent6">
                          <a:tint val="12000"/>
                          <a:satMod val="255000"/>
                        </a:schemeClr>
                      </a:gs>
                    </a:gsLst>
                    <a:lin ang="5400000"/>
                  </a:gra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2" name="Rectangle 21"/>
              <p:cNvSpPr/>
              <p:nvPr/>
            </p:nvSpPr>
            <p:spPr>
              <a:xfrm>
                <a:off x="972910" y="1894820"/>
                <a:ext cx="347752" cy="584775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en-US" sz="3200" b="1" cap="none" spc="0" dirty="0" smtClean="0">
                    <a:ln w="1905"/>
                    <a:gradFill>
                      <a:gsLst>
                        <a:gs pos="0">
                          <a:schemeClr val="accent6">
                            <a:shade val="20000"/>
                            <a:satMod val="200000"/>
                          </a:schemeClr>
                        </a:gs>
                        <a:gs pos="78000">
                          <a:schemeClr val="accent6">
                            <a:tint val="90000"/>
                            <a:shade val="89000"/>
                            <a:satMod val="220000"/>
                          </a:schemeClr>
                        </a:gs>
                        <a:gs pos="100000">
                          <a:schemeClr val="accent6">
                            <a:tint val="12000"/>
                            <a:satMod val="255000"/>
                          </a:schemeClr>
                        </a:gs>
                      </a:gsLst>
                      <a:lin ang="5400000"/>
                    </a:gradFill>
                    <a:effectLst>
                      <a:innerShdw blurRad="69850" dist="43180" dir="5400000">
                        <a:srgbClr val="000000">
                          <a:alpha val="65000"/>
                        </a:srgbClr>
                      </a:innerShdw>
                    </a:effectLst>
                    <a:latin typeface="Times New Roman" pitchFamily="18" charset="0"/>
                    <a:cs typeface="Times New Roman" pitchFamily="18" charset="0"/>
                  </a:rPr>
                  <a:t>2</a:t>
                </a:r>
                <a:endParaRPr lang="en-US" sz="3200" b="1" cap="none" spc="0" dirty="0">
                  <a:ln w="1905"/>
                  <a:gradFill>
                    <a:gsLst>
                      <a:gs pos="0">
                        <a:schemeClr val="accent6">
                          <a:shade val="20000"/>
                          <a:satMod val="200000"/>
                        </a:schemeClr>
                      </a:gs>
                      <a:gs pos="78000">
                        <a:schemeClr val="accent6">
                          <a:tint val="90000"/>
                          <a:shade val="89000"/>
                          <a:satMod val="220000"/>
                        </a:schemeClr>
                      </a:gs>
                      <a:gs pos="100000">
                        <a:schemeClr val="accent6">
                          <a:tint val="12000"/>
                          <a:satMod val="255000"/>
                        </a:schemeClr>
                      </a:gs>
                    </a:gsLst>
                    <a:lin ang="5400000"/>
                  </a:gra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pic>
          <p:nvPicPr>
            <p:cNvPr id="10" name="Picture 3" descr="C:\Users\Public\Pictures\Sample Pictures\hình nốt nhạc.jp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781" t="20053" r="58183" b="9463"/>
            <a:stretch/>
          </p:blipFill>
          <p:spPr bwMode="auto">
            <a:xfrm>
              <a:off x="1313459" y="3598967"/>
              <a:ext cx="503803" cy="7620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3" descr="C:\Users\Public\Pictures\Sample Pictures\hình nốt nhạc.jp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781" t="20053" r="58183" b="9463"/>
            <a:stretch/>
          </p:blipFill>
          <p:spPr bwMode="auto">
            <a:xfrm>
              <a:off x="1887581" y="3598967"/>
              <a:ext cx="503803" cy="7620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2" descr="C:\Users\Public\Pictures\Sample Pictures\Hình nốt.gif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427" t="20593" r="50000" b="9838"/>
            <a:stretch/>
          </p:blipFill>
          <p:spPr bwMode="auto">
            <a:xfrm>
              <a:off x="7974904" y="3657600"/>
              <a:ext cx="156453" cy="8130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2" descr="C:\Users\Public\Pictures\Sample Pictures\Hình nốt.gif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427" t="20593" r="50000" b="9838"/>
            <a:stretch/>
          </p:blipFill>
          <p:spPr bwMode="auto">
            <a:xfrm>
              <a:off x="6999463" y="3650930"/>
              <a:ext cx="413117" cy="7686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2" descr="C:\Users\Public\Pictures\Sample Pictures\Hình nốt.gif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427" t="20593" r="50000" b="9838"/>
            <a:stretch/>
          </p:blipFill>
          <p:spPr bwMode="auto">
            <a:xfrm>
              <a:off x="4572000" y="3632470"/>
              <a:ext cx="413117" cy="838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2" descr="C:\Users\Public\Pictures\Sample Pictures\Hình nốt.gif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427" t="20593" r="50000" b="9838"/>
            <a:stretch/>
          </p:blipFill>
          <p:spPr bwMode="auto">
            <a:xfrm>
              <a:off x="2971800" y="3657600"/>
              <a:ext cx="413117" cy="7620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3" descr="C:\Users\Public\Pictures\Sample Pictures\hình nốt nhạc.jp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781" t="20053" r="58183" b="9463"/>
            <a:stretch/>
          </p:blipFill>
          <p:spPr bwMode="auto">
            <a:xfrm>
              <a:off x="5962591" y="3604761"/>
              <a:ext cx="503803" cy="7620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3" descr="C:\Users\Public\Pictures\Sample Pictures\hình nốt nhạc.jp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781" t="20053" r="58183" b="9463"/>
            <a:stretch/>
          </p:blipFill>
          <p:spPr bwMode="auto">
            <a:xfrm>
              <a:off x="5482518" y="3604761"/>
              <a:ext cx="503803" cy="7620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3" descr="C:\Users\Public\Pictures\Sample Pictures\hình nốt nhạc.jp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781" t="20053" r="58183" b="9463"/>
            <a:stretch/>
          </p:blipFill>
          <p:spPr bwMode="auto">
            <a:xfrm>
              <a:off x="4982754" y="3598967"/>
              <a:ext cx="503803" cy="7620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3" descr="C:\Users\Public\Pictures\Sample Pictures\hình nốt nhạc.jp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781" t="20053" r="58183" b="9463"/>
            <a:stretch/>
          </p:blipFill>
          <p:spPr bwMode="auto">
            <a:xfrm>
              <a:off x="3757929" y="3598967"/>
              <a:ext cx="503803" cy="7620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3" descr="C:\Users\Public\Pictures\Sample Pictures\hình nốt nhạc.jp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781" t="20053" r="58183" b="9463"/>
            <a:stretch/>
          </p:blipFill>
          <p:spPr bwMode="auto">
            <a:xfrm>
              <a:off x="3295271" y="3598967"/>
              <a:ext cx="503803" cy="7620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3" name="Rectangle 22"/>
          <p:cNvSpPr/>
          <p:nvPr/>
        </p:nvSpPr>
        <p:spPr>
          <a:xfrm>
            <a:off x="2234293" y="3634365"/>
            <a:ext cx="7894062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2800" b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2800" b="1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  </a:t>
            </a:r>
            <a:r>
              <a:rPr lang="en-US" sz="3600" b="1" dirty="0" smtClean="0">
                <a:ln w="1905"/>
                <a:solidFill>
                  <a:srgbClr val="92D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x   </a:t>
            </a:r>
            <a:r>
              <a:rPr lang="en-US" sz="3600" b="1" dirty="0" err="1" smtClean="0">
                <a:ln w="1905"/>
                <a:solidFill>
                  <a:srgbClr val="92D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3600" b="1" dirty="0" smtClean="0">
                <a:ln w="1905"/>
                <a:solidFill>
                  <a:srgbClr val="92D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3600" b="1" dirty="0" err="1" smtClean="0">
                <a:ln w="1905"/>
                <a:solidFill>
                  <a:srgbClr val="92D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3600" b="1" dirty="0" smtClean="0">
                <a:ln w="1905"/>
                <a:solidFill>
                  <a:srgbClr val="92D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en-US" sz="3600" b="1" dirty="0" err="1" smtClean="0">
                <a:ln w="1905"/>
                <a:solidFill>
                  <a:srgbClr val="92D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3600" b="1" dirty="0" smtClean="0">
                <a:ln w="1905"/>
                <a:solidFill>
                  <a:srgbClr val="92D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600" b="1" dirty="0" err="1" smtClean="0">
                <a:ln w="1905"/>
                <a:solidFill>
                  <a:srgbClr val="92D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3600" b="1" dirty="0" smtClean="0">
                <a:ln w="1905"/>
                <a:solidFill>
                  <a:srgbClr val="92D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600" b="1" err="1" smtClean="0">
                <a:ln w="1905"/>
                <a:solidFill>
                  <a:srgbClr val="92D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3600" b="1" smtClean="0">
                <a:ln w="1905"/>
                <a:solidFill>
                  <a:srgbClr val="92D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sz="3600" b="1" dirty="0" err="1" smtClean="0">
                <a:ln w="1905"/>
                <a:solidFill>
                  <a:srgbClr val="92D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3600" b="1" dirty="0" smtClean="0">
                <a:ln w="1905"/>
                <a:solidFill>
                  <a:srgbClr val="92D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3600" b="1" dirty="0" err="1" smtClean="0">
                <a:ln w="1905"/>
                <a:solidFill>
                  <a:srgbClr val="92D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3600" b="1" dirty="0" smtClean="0">
                <a:ln w="1905"/>
                <a:solidFill>
                  <a:srgbClr val="92D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3600" b="1" dirty="0" err="1" smtClean="0">
                <a:ln w="1905"/>
                <a:solidFill>
                  <a:srgbClr val="92D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3600" b="1" dirty="0" smtClean="0">
                <a:ln w="1905"/>
                <a:solidFill>
                  <a:srgbClr val="92D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3600" b="1" dirty="0" err="1" smtClean="0">
                <a:ln w="1905"/>
                <a:solidFill>
                  <a:srgbClr val="92D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3600" b="1" dirty="0" smtClean="0">
                <a:ln w="1905"/>
                <a:solidFill>
                  <a:srgbClr val="92D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sz="3600" b="1" dirty="0" err="1" smtClean="0">
                <a:ln w="1905"/>
                <a:solidFill>
                  <a:srgbClr val="92D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x</a:t>
            </a:r>
            <a:endParaRPr lang="en-US" sz="3600" b="1" cap="none" spc="0" dirty="0">
              <a:ln w="1905"/>
              <a:solidFill>
                <a:srgbClr val="92D05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2173574" y="3067270"/>
            <a:ext cx="8091879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Đơn</a:t>
            </a:r>
            <a:r>
              <a:rPr lang="en-US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4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đơn</a:t>
            </a:r>
            <a:r>
              <a:rPr lang="en-US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đen</a:t>
            </a:r>
            <a:r>
              <a:rPr lang="en-US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sz="24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đơn</a:t>
            </a:r>
            <a:r>
              <a:rPr lang="en-US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đơn</a:t>
            </a:r>
            <a:r>
              <a:rPr lang="en-US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đen</a:t>
            </a:r>
            <a:r>
              <a:rPr lang="en-US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24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đơn</a:t>
            </a:r>
            <a:r>
              <a:rPr lang="en-US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đơn</a:t>
            </a:r>
            <a:r>
              <a:rPr lang="en-US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đơn</a:t>
            </a:r>
            <a:r>
              <a:rPr lang="en-US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đơn</a:t>
            </a:r>
            <a:r>
              <a:rPr lang="en-US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24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trắng</a:t>
            </a:r>
            <a:endParaRPr lang="en-US" sz="2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7"/>
          <p:cNvSpPr>
            <a:spLocks noChangeArrowheads="1"/>
          </p:cNvSpPr>
          <p:nvPr/>
        </p:nvSpPr>
        <p:spPr bwMode="auto">
          <a:xfrm>
            <a:off x="2690611" y="1537639"/>
            <a:ext cx="7162800" cy="378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 b="1" i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Tiết</a:t>
            </a:r>
            <a:r>
              <a:rPr lang="en-US" altLang="en-US" sz="6000" b="1" i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6000" b="1" i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học</a:t>
            </a:r>
            <a:r>
              <a:rPr lang="en-US" altLang="en-US" sz="6000" b="1" i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6000" b="1" i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đến</a:t>
            </a:r>
            <a:r>
              <a:rPr lang="en-US" altLang="en-US" sz="6000" b="1" i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6000" b="1" i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đây</a:t>
            </a:r>
            <a:r>
              <a:rPr lang="en-US" altLang="en-US" sz="6000" b="1" i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6000" b="1" i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en-US" sz="6000" b="1" i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6000" b="1" i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kết</a:t>
            </a:r>
            <a:r>
              <a:rPr lang="en-US" altLang="en-US" sz="6000" b="1" i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6000" b="1" i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thúc</a:t>
            </a:r>
            <a:r>
              <a:rPr lang="en-US" altLang="en-US" sz="6000" b="1" i="1" dirty="0">
                <a:solidFill>
                  <a:srgbClr val="FFFF00"/>
                </a:solidFill>
                <a:latin typeface="Times New Roman" panose="02020603050405020304" pitchFamily="18" charset="0"/>
              </a:rPr>
              <a:t>.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 b="1" i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Chúc</a:t>
            </a:r>
            <a:r>
              <a:rPr lang="en-US" altLang="en-US" sz="6000" b="1" i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6000" b="1" i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các</a:t>
            </a:r>
            <a:r>
              <a:rPr lang="en-US" altLang="en-US" sz="6000" b="1" i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6000" b="1" i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em</a:t>
            </a:r>
            <a:r>
              <a:rPr lang="en-US" altLang="en-US" sz="6000" b="1" i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6000" b="1" i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chăm</a:t>
            </a:r>
            <a:r>
              <a:rPr lang="en-US" altLang="en-US" sz="6000" b="1" i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6000" b="1" i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ngoan</a:t>
            </a:r>
            <a:r>
              <a:rPr lang="en-US" altLang="en-US" sz="6000" b="1" i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6000" b="1" i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học</a:t>
            </a:r>
            <a:r>
              <a:rPr lang="en-US" altLang="en-US" sz="6000" b="1" i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6000" b="1" i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giỏi</a:t>
            </a:r>
            <a:r>
              <a:rPr lang="en-US" altLang="en-US" sz="6000" b="1" i="1" dirty="0">
                <a:solidFill>
                  <a:srgbClr val="FFFF00"/>
                </a:solidFill>
                <a:latin typeface="Times New Roman" panose="02020603050405020304" pitchFamily="18" charset="0"/>
              </a:rPr>
              <a:t>.</a:t>
            </a:r>
          </a:p>
        </p:txBody>
      </p:sp>
      <p:grpSp>
        <p:nvGrpSpPr>
          <p:cNvPr id="4" name="Group 12"/>
          <p:cNvGrpSpPr>
            <a:grpSpLocks/>
          </p:cNvGrpSpPr>
          <p:nvPr/>
        </p:nvGrpSpPr>
        <p:grpSpPr bwMode="auto">
          <a:xfrm>
            <a:off x="296214" y="309093"/>
            <a:ext cx="11784169" cy="6027312"/>
            <a:chOff x="0" y="0"/>
            <a:chExt cx="5760" cy="4333"/>
          </a:xfrm>
        </p:grpSpPr>
        <p:pic>
          <p:nvPicPr>
            <p:cNvPr id="5" name="Picture 13" descr="a17508830998-iaza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536" cy="14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14" descr="a2__4888312670-iaza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72" y="0"/>
              <a:ext cx="1488" cy="14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15" descr="a33161371650-iaza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096"/>
              <a:ext cx="1548" cy="12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16" descr="a41675480850-iaza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33" y="2797"/>
              <a:ext cx="1542" cy="15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82967009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ungluamoi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4758" y="524655"/>
            <a:ext cx="10322484" cy="5351489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ngat-ngaytruoc-nhung-hinh-anh-dep-cua-nui-rung-tay-nguyen (11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4380" y="344774"/>
            <a:ext cx="10193312" cy="5816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926009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khuyn_cao_cac_nong_h_khong_m_rng_din_tich_ca_ph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4067" y="569626"/>
            <a:ext cx="9428812" cy="5426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926009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WP_20161003_01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94282" y="254835"/>
            <a:ext cx="10073390" cy="533649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9926009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10_LTh5UzL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4303" y="584616"/>
            <a:ext cx="9983448" cy="5081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926009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hutterstock-517510963-by-nguyen-duc-hieu-154328225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9193" y="659567"/>
            <a:ext cx="9848537" cy="5036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926009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618938" y="779489"/>
            <a:ext cx="9518754" cy="13111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90000"/>
              </a:lnSpc>
            </a:pPr>
            <a:r>
              <a:rPr lang="en-US" sz="3200" b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BẠN ƠI LẮNG NGHE</a:t>
            </a:r>
          </a:p>
          <a:p>
            <a:pPr lvl="0" algn="ctr">
              <a:lnSpc>
                <a:spcPct val="90000"/>
              </a:lnSpc>
            </a:pPr>
            <a:r>
              <a:rPr lang="en-US" sz="3200" b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         </a:t>
            </a:r>
            <a:r>
              <a:rPr lang="en-US" sz="2400" b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Dân ca: Ba-na</a:t>
            </a:r>
          </a:p>
          <a:p>
            <a:pPr lvl="0" algn="ctr">
              <a:lnSpc>
                <a:spcPct val="90000"/>
              </a:lnSpc>
            </a:pPr>
            <a:r>
              <a:rPr lang="en-US" sz="2400" b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Sưu tầm, dịch lời: Tô Ngọc Thanh</a:t>
            </a:r>
            <a:endParaRPr lang="en-US" sz="24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69233" y="2443397"/>
            <a:ext cx="63558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1. Ôn tập bài hát: Bạn ơi lắng nghe</a:t>
            </a:r>
            <a:endParaRPr lang="en-US" sz="280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493502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4">
                <a:shade val="45000"/>
                <a:satMod val="135000"/>
              </a:schemeClr>
              <a:prstClr val="white"/>
            </a:duotone>
            <a:lum bright="-18000" contrast="68000"/>
          </a:blip>
          <a:srcRect l="9982" t="35257" r="21609" b="25163"/>
          <a:stretch>
            <a:fillRect/>
          </a:stretch>
        </p:blipFill>
        <p:spPr bwMode="auto">
          <a:xfrm>
            <a:off x="0" y="857232"/>
            <a:ext cx="12192000" cy="6000768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</p:pic>
      <p:sp>
        <p:nvSpPr>
          <p:cNvPr id="8195" name="Text Box 3"/>
          <p:cNvSpPr txBox="1">
            <a:spLocks noChangeArrowheads="1"/>
          </p:cNvSpPr>
          <p:nvPr/>
        </p:nvSpPr>
        <p:spPr bwMode="auto">
          <a:xfrm>
            <a:off x="0" y="0"/>
            <a:ext cx="121920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200" b="1" i="1">
                <a:solidFill>
                  <a:schemeClr val="hlink"/>
                </a:solidFill>
                <a:latin typeface="Times New Roman" panose="02020603050405020304" pitchFamily="18" charset="0"/>
              </a:rPr>
              <a:t>                         Bạn ơi lắng nghe</a:t>
            </a:r>
          </a:p>
          <a:p>
            <a:pPr eaLnBrk="1" hangingPunct="1"/>
            <a:r>
              <a:rPr lang="en-US" altLang="en-US" sz="2000">
                <a:solidFill>
                  <a:schemeClr val="hlink"/>
                </a:solidFill>
                <a:latin typeface="Times New Roman" panose="02020603050405020304" pitchFamily="18" charset="0"/>
              </a:rPr>
              <a:t>                                                                          </a:t>
            </a:r>
            <a:r>
              <a:rPr lang="en-US" altLang="en-US" sz="2000" b="1" i="1">
                <a:solidFill>
                  <a:schemeClr val="hlink"/>
                </a:solidFill>
                <a:latin typeface="Times New Roman" panose="02020603050405020304" pitchFamily="18" charset="0"/>
              </a:rPr>
              <a:t>Dân ca: Ba Na</a:t>
            </a:r>
          </a:p>
          <a:p>
            <a:pPr eaLnBrk="1" hangingPunct="1"/>
            <a:r>
              <a:rPr lang="en-US" altLang="en-US" sz="2000" b="1" i="1">
                <a:solidFill>
                  <a:schemeClr val="hlink"/>
                </a:solidFill>
                <a:latin typeface="Times New Roman" panose="02020603050405020304" pitchFamily="18" charset="0"/>
              </a:rPr>
              <a:t>         </a:t>
            </a:r>
            <a:r>
              <a:rPr lang="en-US" altLang="en-US" sz="2000" i="1">
                <a:solidFill>
                  <a:schemeClr val="hlink"/>
                </a:solidFill>
                <a:latin typeface="Times New Roman" panose="02020603050405020304" pitchFamily="18" charset="0"/>
              </a:rPr>
              <a:t>Tha thiết,hồn nhiên                                </a:t>
            </a:r>
            <a:r>
              <a:rPr lang="en-US" altLang="en-US" sz="2000" b="1" i="1">
                <a:solidFill>
                  <a:schemeClr val="hlink"/>
                </a:solidFill>
                <a:latin typeface="Times New Roman" panose="02020603050405020304" pitchFamily="18" charset="0"/>
              </a:rPr>
              <a:t>Sưu tầm dịch lời: Tô Ngọc Thanh</a:t>
            </a:r>
          </a:p>
        </p:txBody>
      </p:sp>
    </p:spTree>
    <p:extLst>
      <p:ext uri="{BB962C8B-B14F-4D97-AF65-F5344CB8AC3E}">
        <p14:creationId xmlns:p14="http://schemas.microsoft.com/office/powerpoint/2010/main" val="22621614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666</TotalTime>
  <Words>185</Words>
  <Application>Microsoft Office PowerPoint</Application>
  <PresentationFormat>Custom</PresentationFormat>
  <Paragraphs>33</Paragraphs>
  <Slides>15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8" baseType="lpstr">
      <vt:lpstr>Office Theme</vt:lpstr>
      <vt:lpstr>Default Design</vt:lpstr>
      <vt:lpstr>CorelDRAW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Thu Trà</dc:creator>
  <cp:lastModifiedBy>WIN</cp:lastModifiedBy>
  <cp:revision>123</cp:revision>
  <dcterms:created xsi:type="dcterms:W3CDTF">2020-04-05T09:01:56Z</dcterms:created>
  <dcterms:modified xsi:type="dcterms:W3CDTF">2021-10-28T15:38:58Z</dcterms:modified>
</cp:coreProperties>
</file>