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58" r:id="rId3"/>
    <p:sldId id="259" r:id="rId4"/>
    <p:sldId id="260" r:id="rId5"/>
    <p:sldId id="261" r:id="rId6"/>
    <p:sldId id="264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66FF33"/>
    <a:srgbClr val="FF00FF"/>
    <a:srgbClr val="3333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-534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A836D-2A52-45AE-8510-90F1F4986440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BC9CC-0DC1-425F-AD13-97178001FB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44141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A836D-2A52-45AE-8510-90F1F4986440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BC9CC-0DC1-425F-AD13-97178001FB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7792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A836D-2A52-45AE-8510-90F1F4986440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BC9CC-0DC1-425F-AD13-97178001FB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2283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A836D-2A52-45AE-8510-90F1F4986440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BC9CC-0DC1-425F-AD13-97178001FB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7949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A836D-2A52-45AE-8510-90F1F4986440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BC9CC-0DC1-425F-AD13-97178001FB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50643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A836D-2A52-45AE-8510-90F1F4986440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BC9CC-0DC1-425F-AD13-97178001FB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3693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A836D-2A52-45AE-8510-90F1F4986440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BC9CC-0DC1-425F-AD13-97178001FB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6254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A836D-2A52-45AE-8510-90F1F4986440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BC9CC-0DC1-425F-AD13-97178001FB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70181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A836D-2A52-45AE-8510-90F1F4986440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BC9CC-0DC1-425F-AD13-97178001FB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09527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A836D-2A52-45AE-8510-90F1F4986440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BC9CC-0DC1-425F-AD13-97178001FB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365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A836D-2A52-45AE-8510-90F1F4986440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BC9CC-0DC1-425F-AD13-97178001FB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62574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A836D-2A52-45AE-8510-90F1F4986440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BC9CC-0DC1-425F-AD13-97178001FB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40090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WordArt 8"/>
          <p:cNvSpPr>
            <a:spLocks noChangeArrowheads="1" noChangeShapeType="1" noTextEdit="1"/>
          </p:cNvSpPr>
          <p:nvPr/>
        </p:nvSpPr>
        <p:spPr bwMode="auto">
          <a:xfrm>
            <a:off x="609601" y="917027"/>
            <a:ext cx="11137900" cy="2400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b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Trường tiểu học Ngọc Lâm</a:t>
            </a:r>
          </a:p>
          <a:p>
            <a:pPr algn="ctr"/>
            <a:r>
              <a:rPr lang="vi-VN" sz="2800" b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endParaRPr lang="en-US" sz="2800" b="1" kern="10" dirty="0">
              <a:ln w="12700">
                <a:solidFill>
                  <a:srgbClr val="FF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292772" y="2845293"/>
            <a:ext cx="9144000" cy="1655762"/>
          </a:xfrm>
        </p:spPr>
        <p:txBody>
          <a:bodyPr>
            <a:normAutofit/>
          </a:bodyPr>
          <a:lstStyle/>
          <a:p>
            <a:r>
              <a:rPr lang="en-US" sz="5400" dirty="0" err="1" smtClean="0">
                <a:solidFill>
                  <a:srgbClr val="FF0000"/>
                </a:solidFill>
              </a:rPr>
              <a:t>Toán</a:t>
            </a:r>
            <a:r>
              <a:rPr lang="en-US" sz="5400" dirty="0" smtClean="0">
                <a:solidFill>
                  <a:srgbClr val="FF0000"/>
                </a:solidFill>
              </a:rPr>
              <a:t> : </a:t>
            </a:r>
            <a:r>
              <a:rPr lang="en-US" sz="5400" dirty="0" err="1" smtClean="0">
                <a:solidFill>
                  <a:srgbClr val="FF0000"/>
                </a:solidFill>
              </a:rPr>
              <a:t>Tìm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số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trung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bình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cộng</a:t>
            </a:r>
            <a:endParaRPr lang="en-US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72732"/>
            <a:ext cx="9144000" cy="837127"/>
          </a:xfrm>
        </p:spPr>
        <p:txBody>
          <a:bodyPr>
            <a:normAutofit fontScale="90000"/>
          </a:bodyPr>
          <a:lstStyle/>
          <a:p>
            <a:r>
              <a:rPr lang="en-US" sz="3200" dirty="0" err="1" smtClean="0"/>
              <a:t>Nhận</a:t>
            </a:r>
            <a:r>
              <a:rPr lang="en-US" sz="3200" dirty="0" smtClean="0"/>
              <a:t> </a:t>
            </a:r>
            <a:r>
              <a:rPr lang="en-US" sz="3200" dirty="0" err="1" smtClean="0"/>
              <a:t>xét</a:t>
            </a:r>
            <a:r>
              <a:rPr lang="en-US" sz="3200" dirty="0" smtClean="0"/>
              <a:t> :</a:t>
            </a:r>
            <a:br>
              <a:rPr lang="en-US" sz="3200" dirty="0" smtClean="0"/>
            </a:br>
            <a:r>
              <a:rPr lang="en-US" sz="2800" dirty="0" smtClean="0"/>
              <a:t>- </a:t>
            </a:r>
            <a:r>
              <a:rPr lang="en-US" sz="2800" dirty="0" err="1" smtClean="0"/>
              <a:t>Lấy</a:t>
            </a:r>
            <a:r>
              <a:rPr lang="en-US" sz="2800" dirty="0" smtClean="0"/>
              <a:t> </a:t>
            </a:r>
            <a:r>
              <a:rPr lang="en-US" sz="2800" dirty="0" err="1" smtClean="0"/>
              <a:t>tổng</a:t>
            </a:r>
            <a:r>
              <a:rPr lang="en-US" sz="2800" dirty="0" smtClean="0"/>
              <a:t> </a:t>
            </a:r>
            <a:r>
              <a:rPr lang="en-US" sz="2800" dirty="0" err="1" smtClean="0"/>
              <a:t>số</a:t>
            </a:r>
            <a:r>
              <a:rPr lang="en-US" sz="2800" dirty="0" smtClean="0"/>
              <a:t> </a:t>
            </a:r>
            <a:r>
              <a:rPr lang="en-US" sz="2800" dirty="0" err="1" smtClean="0"/>
              <a:t>lít</a:t>
            </a:r>
            <a:r>
              <a:rPr lang="en-US" sz="2800" dirty="0" smtClean="0"/>
              <a:t> </a:t>
            </a:r>
            <a:r>
              <a:rPr lang="en-US" sz="2800" dirty="0" err="1" smtClean="0"/>
              <a:t>dầu</a:t>
            </a:r>
            <a:r>
              <a:rPr lang="en-US" sz="2800" dirty="0" smtClean="0"/>
              <a:t> chia </a:t>
            </a:r>
            <a:r>
              <a:rPr lang="en-US" sz="2800" dirty="0" err="1" smtClean="0"/>
              <a:t>cho</a:t>
            </a:r>
            <a:r>
              <a:rPr lang="en-US" sz="2800" dirty="0" smtClean="0"/>
              <a:t> 2 </a:t>
            </a:r>
            <a:r>
              <a:rPr lang="en-US" sz="2800" dirty="0" err="1" smtClean="0"/>
              <a:t>được</a:t>
            </a:r>
            <a:r>
              <a:rPr lang="en-US" sz="2800" dirty="0" smtClean="0"/>
              <a:t> </a:t>
            </a:r>
            <a:r>
              <a:rPr lang="en-US" sz="2800" dirty="0" err="1" smtClean="0"/>
              <a:t>số</a:t>
            </a:r>
            <a:r>
              <a:rPr lang="en-US" sz="2800" dirty="0" smtClean="0"/>
              <a:t> </a:t>
            </a:r>
            <a:r>
              <a:rPr lang="en-US" sz="2800" dirty="0" err="1" smtClean="0"/>
              <a:t>lít</a:t>
            </a:r>
            <a:r>
              <a:rPr lang="en-US" sz="2800" dirty="0" smtClean="0"/>
              <a:t> </a:t>
            </a:r>
            <a:r>
              <a:rPr lang="en-US" sz="2800" dirty="0" err="1" smtClean="0"/>
              <a:t>dầu</a:t>
            </a:r>
            <a:r>
              <a:rPr lang="en-US" sz="2800" dirty="0" smtClean="0"/>
              <a:t> </a:t>
            </a:r>
            <a:r>
              <a:rPr lang="en-US" sz="2800" dirty="0" err="1" smtClean="0"/>
              <a:t>rót</a:t>
            </a:r>
            <a:r>
              <a:rPr lang="en-US" sz="2800" dirty="0" smtClean="0"/>
              <a:t> </a:t>
            </a:r>
            <a:r>
              <a:rPr lang="en-US" sz="2800" dirty="0" err="1" smtClean="0"/>
              <a:t>đều</a:t>
            </a:r>
            <a:r>
              <a:rPr lang="en-US" sz="2800" dirty="0" smtClean="0"/>
              <a:t> </a:t>
            </a:r>
            <a:r>
              <a:rPr lang="en-US" sz="2800" dirty="0" err="1" smtClean="0"/>
              <a:t>vào</a:t>
            </a:r>
            <a:r>
              <a:rPr lang="en-US" sz="2800" dirty="0" smtClean="0"/>
              <a:t> </a:t>
            </a:r>
            <a:r>
              <a:rPr lang="en-US" sz="2800" dirty="0" err="1" smtClean="0"/>
              <a:t>mỗi</a:t>
            </a:r>
            <a:r>
              <a:rPr lang="en-US" sz="2800" dirty="0" smtClean="0"/>
              <a:t> can: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( </a:t>
            </a:r>
            <a:r>
              <a:rPr lang="en-US" sz="2800" dirty="0" smtClean="0"/>
              <a:t>6 + 4 ) : 2 = 5 ( </a:t>
            </a:r>
            <a:r>
              <a:rPr lang="en-US" sz="2800" dirty="0" err="1" smtClean="0"/>
              <a:t>lít</a:t>
            </a:r>
            <a:r>
              <a:rPr lang="en-US" sz="2800" dirty="0" smtClean="0"/>
              <a:t> )</a:t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326525"/>
            <a:ext cx="9144000" cy="5531476"/>
          </a:xfrm>
        </p:spPr>
        <p:txBody>
          <a:bodyPr/>
          <a:lstStyle/>
          <a:p>
            <a:r>
              <a:rPr lang="en-US" dirty="0" smtClean="0"/>
              <a:t>Ta </a:t>
            </a:r>
            <a:r>
              <a:rPr lang="en-US" dirty="0" err="1" smtClean="0"/>
              <a:t>gọi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5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trung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bình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cộng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2 </a:t>
            </a:r>
            <a:r>
              <a:rPr lang="en-US" dirty="0" err="1" smtClean="0"/>
              <a:t>số</a:t>
            </a:r>
            <a:r>
              <a:rPr lang="en-US" dirty="0" smtClean="0"/>
              <a:t> 6 </a:t>
            </a:r>
            <a:r>
              <a:rPr lang="en-US" dirty="0" err="1" smtClean="0"/>
              <a:t>và</a:t>
            </a:r>
            <a:r>
              <a:rPr lang="en-US" dirty="0" smtClean="0"/>
              <a:t> 4</a:t>
            </a:r>
          </a:p>
          <a:p>
            <a:pPr marL="342900" indent="-342900">
              <a:buFontTx/>
              <a:buChar char="-"/>
            </a:pPr>
            <a:r>
              <a:rPr lang="en-US" dirty="0" smtClean="0"/>
              <a:t>Ta </a:t>
            </a:r>
            <a:r>
              <a:rPr lang="en-US" dirty="0" err="1" smtClean="0"/>
              <a:t>nói</a:t>
            </a:r>
            <a:r>
              <a:rPr lang="en-US" dirty="0" smtClean="0"/>
              <a:t> : Can </a:t>
            </a:r>
            <a:r>
              <a:rPr lang="en-US" dirty="0" err="1" smtClean="0"/>
              <a:t>thứ</a:t>
            </a:r>
            <a:r>
              <a:rPr lang="en-US" dirty="0" smtClean="0"/>
              <a:t> </a:t>
            </a:r>
            <a:r>
              <a:rPr lang="en-US" dirty="0" err="1" smtClean="0"/>
              <a:t>nhất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6l, can </a:t>
            </a:r>
            <a:r>
              <a:rPr lang="en-US" dirty="0" err="1" smtClean="0"/>
              <a:t>thứ</a:t>
            </a:r>
            <a:r>
              <a:rPr lang="en-US" dirty="0" smtClean="0"/>
              <a:t> </a:t>
            </a:r>
            <a:r>
              <a:rPr lang="en-US" dirty="0" err="1" smtClean="0"/>
              <a:t>hai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4l, </a:t>
            </a:r>
            <a:r>
              <a:rPr lang="en-US" dirty="0" err="1" smtClean="0">
                <a:solidFill>
                  <a:srgbClr val="FF0000"/>
                </a:solidFill>
              </a:rPr>
              <a:t>trung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bình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mỗi</a:t>
            </a:r>
            <a:r>
              <a:rPr lang="en-US" dirty="0" smtClean="0"/>
              <a:t> can </a:t>
            </a:r>
            <a:r>
              <a:rPr lang="en-US" dirty="0" err="1" smtClean="0"/>
              <a:t>có</a:t>
            </a:r>
            <a:r>
              <a:rPr lang="en-US" dirty="0" smtClean="0"/>
              <a:t> 5l</a:t>
            </a:r>
          </a:p>
          <a:p>
            <a:endParaRPr lang="en-US" dirty="0"/>
          </a:p>
          <a:p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toán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2 :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sinh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3 </a:t>
            </a:r>
            <a:r>
              <a:rPr lang="en-US" dirty="0" err="1" smtClean="0"/>
              <a:t>lớp</a:t>
            </a:r>
            <a:r>
              <a:rPr lang="en-US" dirty="0" smtClean="0"/>
              <a:t> </a:t>
            </a:r>
            <a:r>
              <a:rPr lang="en-US" dirty="0" err="1" smtClean="0"/>
              <a:t>lần</a:t>
            </a:r>
            <a:r>
              <a:rPr lang="en-US" dirty="0" smtClean="0"/>
              <a:t> </a:t>
            </a:r>
            <a:r>
              <a:rPr lang="en-US" dirty="0" err="1" smtClean="0"/>
              <a:t>lượt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25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sinh</a:t>
            </a:r>
            <a:r>
              <a:rPr lang="en-US" dirty="0" smtClean="0"/>
              <a:t>, 27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sinh</a:t>
            </a:r>
            <a:r>
              <a:rPr lang="en-US" dirty="0" smtClean="0"/>
              <a:t>, 32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sinh</a:t>
            </a:r>
            <a:r>
              <a:rPr lang="en-US" dirty="0" smtClean="0"/>
              <a:t>. </a:t>
            </a:r>
            <a:r>
              <a:rPr lang="en-US" dirty="0" err="1" smtClean="0"/>
              <a:t>Hỏi</a:t>
            </a:r>
            <a:r>
              <a:rPr lang="en-US" dirty="0" smtClean="0"/>
              <a:t> </a:t>
            </a:r>
            <a:r>
              <a:rPr lang="en-US" dirty="0" err="1" smtClean="0"/>
              <a:t>trung</a:t>
            </a:r>
            <a:r>
              <a:rPr lang="en-US" dirty="0" smtClean="0"/>
              <a:t> </a:t>
            </a:r>
            <a:r>
              <a:rPr lang="en-US" dirty="0" err="1" smtClean="0"/>
              <a:t>bình</a:t>
            </a:r>
            <a:r>
              <a:rPr lang="en-US" dirty="0" smtClean="0"/>
              <a:t> </a:t>
            </a:r>
            <a:r>
              <a:rPr lang="en-US" dirty="0" err="1" smtClean="0"/>
              <a:t>mỗi</a:t>
            </a:r>
            <a:r>
              <a:rPr lang="en-US" dirty="0" smtClean="0"/>
              <a:t> </a:t>
            </a:r>
            <a:r>
              <a:rPr lang="en-US" dirty="0" err="1" smtClean="0"/>
              <a:t>lớp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bao</a:t>
            </a:r>
            <a:r>
              <a:rPr lang="en-US" dirty="0" smtClean="0"/>
              <a:t> </a:t>
            </a:r>
            <a:r>
              <a:rPr lang="en-US" dirty="0" err="1" smtClean="0"/>
              <a:t>nhiêu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sinh</a:t>
            </a:r>
            <a:r>
              <a:rPr lang="en-US" dirty="0" smtClean="0"/>
              <a:t> ? </a:t>
            </a:r>
          </a:p>
          <a:p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giải</a:t>
            </a:r>
            <a:endParaRPr lang="en-US" dirty="0" smtClean="0"/>
          </a:p>
          <a:p>
            <a:r>
              <a:rPr lang="en-US" dirty="0" err="1" smtClean="0"/>
              <a:t>Tổng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sinh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3 </a:t>
            </a:r>
            <a:r>
              <a:rPr lang="en-US" dirty="0" err="1" smtClean="0"/>
              <a:t>lớp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:</a:t>
            </a:r>
          </a:p>
          <a:p>
            <a:r>
              <a:rPr lang="en-US" dirty="0" smtClean="0"/>
              <a:t>25 + 27 + 32 = 84 (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sinh</a:t>
            </a:r>
            <a:r>
              <a:rPr lang="en-US" dirty="0" smtClean="0"/>
              <a:t> )</a:t>
            </a:r>
          </a:p>
          <a:p>
            <a:r>
              <a:rPr lang="en-US" dirty="0" err="1" smtClean="0"/>
              <a:t>Trung</a:t>
            </a:r>
            <a:r>
              <a:rPr lang="en-US" dirty="0" smtClean="0"/>
              <a:t> </a:t>
            </a:r>
            <a:r>
              <a:rPr lang="en-US" dirty="0" err="1" smtClean="0"/>
              <a:t>bình</a:t>
            </a:r>
            <a:r>
              <a:rPr lang="en-US" dirty="0" smtClean="0"/>
              <a:t> </a:t>
            </a:r>
            <a:r>
              <a:rPr lang="en-US" dirty="0" err="1" smtClean="0"/>
              <a:t>mỗi</a:t>
            </a:r>
            <a:r>
              <a:rPr lang="en-US" dirty="0" smtClean="0"/>
              <a:t> </a:t>
            </a:r>
            <a:r>
              <a:rPr lang="en-US" dirty="0" err="1" smtClean="0"/>
              <a:t>lớp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:</a:t>
            </a:r>
          </a:p>
          <a:p>
            <a:r>
              <a:rPr lang="en-US" dirty="0" smtClean="0"/>
              <a:t>84 : 3 = 28 (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sinh</a:t>
            </a:r>
            <a:r>
              <a:rPr lang="en-US" dirty="0" smtClean="0"/>
              <a:t> )</a:t>
            </a:r>
          </a:p>
          <a:p>
            <a:r>
              <a:rPr lang="en-US" dirty="0" err="1" smtClean="0"/>
              <a:t>Đáp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: 28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sinh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866777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6574" y="167425"/>
            <a:ext cx="9144000" cy="1108545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Nhận</a:t>
            </a:r>
            <a:r>
              <a:rPr lang="en-US" sz="3200" dirty="0" smtClean="0"/>
              <a:t> </a:t>
            </a:r>
            <a:r>
              <a:rPr lang="en-US" sz="3200" dirty="0" err="1" smtClean="0"/>
              <a:t>xét</a:t>
            </a:r>
            <a:r>
              <a:rPr lang="en-US" sz="3200" dirty="0" smtClean="0"/>
              <a:t> : </a:t>
            </a:r>
            <a:r>
              <a:rPr lang="en-US" sz="3200" dirty="0" err="1" smtClean="0"/>
              <a:t>Số</a:t>
            </a:r>
            <a:r>
              <a:rPr lang="en-US" sz="3200" dirty="0" smtClean="0"/>
              <a:t> 28 </a:t>
            </a:r>
            <a:r>
              <a:rPr lang="en-US" sz="3200" dirty="0" err="1" smtClean="0"/>
              <a:t>là</a:t>
            </a:r>
            <a:r>
              <a:rPr lang="en-US" sz="3200" dirty="0" smtClean="0"/>
              <a:t> </a:t>
            </a:r>
            <a:r>
              <a:rPr lang="en-US" sz="3200" dirty="0" err="1" smtClean="0"/>
              <a:t>số</a:t>
            </a:r>
            <a:r>
              <a:rPr lang="en-US" sz="3200" dirty="0" smtClean="0"/>
              <a:t> </a:t>
            </a:r>
            <a:r>
              <a:rPr lang="en-US" sz="3200" dirty="0" err="1" smtClean="0"/>
              <a:t>trung</a:t>
            </a:r>
            <a:r>
              <a:rPr lang="en-US" sz="3200" dirty="0" smtClean="0"/>
              <a:t> </a:t>
            </a:r>
            <a:r>
              <a:rPr lang="en-US" sz="3200" dirty="0" err="1" smtClean="0"/>
              <a:t>bình</a:t>
            </a:r>
            <a:r>
              <a:rPr lang="en-US" sz="3200" dirty="0" smtClean="0"/>
              <a:t> </a:t>
            </a:r>
            <a:r>
              <a:rPr lang="en-US" sz="3200" dirty="0" err="1" smtClean="0"/>
              <a:t>cộng</a:t>
            </a:r>
            <a:r>
              <a:rPr lang="en-US" sz="3200" dirty="0" smtClean="0"/>
              <a:t> </a:t>
            </a:r>
            <a:r>
              <a:rPr lang="en-US" sz="3200" dirty="0" err="1" smtClean="0"/>
              <a:t>của</a:t>
            </a:r>
            <a:r>
              <a:rPr lang="en-US" sz="3200" dirty="0" smtClean="0"/>
              <a:t> 3 </a:t>
            </a:r>
            <a:r>
              <a:rPr lang="en-US" sz="3200" dirty="0" err="1" smtClean="0"/>
              <a:t>số</a:t>
            </a:r>
            <a:r>
              <a:rPr lang="en-US" sz="3200" dirty="0" smtClean="0"/>
              <a:t> 25; 27 </a:t>
            </a:r>
            <a:r>
              <a:rPr lang="en-US" sz="3200" dirty="0" err="1" smtClean="0"/>
              <a:t>và</a:t>
            </a:r>
            <a:r>
              <a:rPr lang="en-US" sz="3200" dirty="0" smtClean="0"/>
              <a:t> 32 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275970"/>
            <a:ext cx="9144000" cy="3981830"/>
          </a:xfrm>
        </p:spPr>
        <p:txBody>
          <a:bodyPr/>
          <a:lstStyle/>
          <a:p>
            <a:r>
              <a:rPr lang="en-US" dirty="0" smtClean="0"/>
              <a:t>Ta </a:t>
            </a:r>
            <a:r>
              <a:rPr lang="en-US" dirty="0" err="1" smtClean="0"/>
              <a:t>viết</a:t>
            </a:r>
            <a:r>
              <a:rPr lang="en-US" dirty="0" smtClean="0"/>
              <a:t> :     ( 25 + 27 + 32 ) : 3 = 28</a:t>
            </a:r>
          </a:p>
          <a:p>
            <a:endParaRPr lang="en-US" dirty="0"/>
          </a:p>
          <a:p>
            <a:r>
              <a:rPr lang="en-US" sz="3600" dirty="0" err="1" smtClean="0">
                <a:solidFill>
                  <a:srgbClr val="FF0000"/>
                </a:solidFill>
              </a:rPr>
              <a:t>Muốn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tìm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trung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bình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cộng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của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nhiều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số</a:t>
            </a:r>
            <a:r>
              <a:rPr lang="en-US" sz="3600" dirty="0" smtClean="0">
                <a:solidFill>
                  <a:srgbClr val="FF0000"/>
                </a:solidFill>
              </a:rPr>
              <a:t>, ta </a:t>
            </a:r>
            <a:r>
              <a:rPr lang="en-US" sz="3600" dirty="0" err="1" smtClean="0">
                <a:solidFill>
                  <a:srgbClr val="FF0000"/>
                </a:solidFill>
              </a:rPr>
              <a:t>tính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tổng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của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số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đó</a:t>
            </a:r>
            <a:r>
              <a:rPr lang="en-US" sz="3600" dirty="0" smtClean="0">
                <a:solidFill>
                  <a:srgbClr val="FF0000"/>
                </a:solidFill>
              </a:rPr>
              <a:t>, </a:t>
            </a:r>
            <a:r>
              <a:rPr lang="en-US" sz="3600" dirty="0" err="1" smtClean="0">
                <a:solidFill>
                  <a:srgbClr val="FF0000"/>
                </a:solidFill>
              </a:rPr>
              <a:t>rồi</a:t>
            </a:r>
            <a:r>
              <a:rPr lang="en-US" sz="3600" dirty="0" smtClean="0">
                <a:solidFill>
                  <a:srgbClr val="FF0000"/>
                </a:solidFill>
              </a:rPr>
              <a:t> chia </a:t>
            </a:r>
            <a:r>
              <a:rPr lang="en-US" sz="3600" dirty="0" err="1" smtClean="0">
                <a:solidFill>
                  <a:srgbClr val="FF0000"/>
                </a:solidFill>
              </a:rPr>
              <a:t>tổng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đó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cho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số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hạng</a:t>
            </a:r>
            <a:r>
              <a:rPr lang="en-US" sz="3600" dirty="0" smtClean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642435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7634" y="180303"/>
            <a:ext cx="9144000" cy="772733"/>
          </a:xfrm>
        </p:spPr>
        <p:txBody>
          <a:bodyPr>
            <a:normAutofit/>
          </a:bodyPr>
          <a:lstStyle/>
          <a:p>
            <a:r>
              <a:rPr lang="en-US" sz="3200" dirty="0" smtClean="0"/>
              <a:t>1 . </a:t>
            </a:r>
            <a:r>
              <a:rPr lang="en-US" sz="3200" dirty="0" err="1" smtClean="0"/>
              <a:t>Tìm</a:t>
            </a:r>
            <a:r>
              <a:rPr lang="en-US" sz="3200" dirty="0" smtClean="0"/>
              <a:t> </a:t>
            </a:r>
            <a:r>
              <a:rPr lang="en-US" sz="3200" dirty="0" err="1" smtClean="0"/>
              <a:t>số</a:t>
            </a:r>
            <a:r>
              <a:rPr lang="en-US" sz="3200" dirty="0" smtClean="0"/>
              <a:t> </a:t>
            </a:r>
            <a:r>
              <a:rPr lang="en-US" sz="3200" dirty="0" err="1" smtClean="0"/>
              <a:t>trung</a:t>
            </a:r>
            <a:r>
              <a:rPr lang="en-US" sz="3200" dirty="0" smtClean="0"/>
              <a:t> </a:t>
            </a:r>
            <a:r>
              <a:rPr lang="en-US" sz="3200" dirty="0" err="1" smtClean="0"/>
              <a:t>bình</a:t>
            </a:r>
            <a:r>
              <a:rPr lang="en-US" sz="3200" dirty="0" smtClean="0"/>
              <a:t> </a:t>
            </a:r>
            <a:r>
              <a:rPr lang="en-US" sz="3200" dirty="0" err="1" smtClean="0"/>
              <a:t>cộng</a:t>
            </a:r>
            <a:r>
              <a:rPr lang="en-US" sz="3200" dirty="0" smtClean="0"/>
              <a:t> </a:t>
            </a:r>
            <a:r>
              <a:rPr lang="en-US" sz="3200" dirty="0" err="1" smtClean="0"/>
              <a:t>của</a:t>
            </a:r>
            <a:r>
              <a:rPr lang="en-US" sz="3200" dirty="0" smtClean="0"/>
              <a:t> </a:t>
            </a:r>
            <a:r>
              <a:rPr lang="en-US" sz="3200" dirty="0" err="1" smtClean="0"/>
              <a:t>các</a:t>
            </a:r>
            <a:r>
              <a:rPr lang="en-US" sz="3200" dirty="0" smtClean="0"/>
              <a:t> </a:t>
            </a:r>
            <a:r>
              <a:rPr lang="en-US" sz="3200" dirty="0" err="1" smtClean="0"/>
              <a:t>số</a:t>
            </a:r>
            <a:r>
              <a:rPr lang="en-US" sz="3200" dirty="0" smtClean="0"/>
              <a:t> </a:t>
            </a:r>
            <a:r>
              <a:rPr lang="en-US" sz="3200" dirty="0" err="1" smtClean="0"/>
              <a:t>sau</a:t>
            </a:r>
            <a:r>
              <a:rPr lang="en-US" sz="3200" dirty="0" smtClean="0"/>
              <a:t> :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953035"/>
            <a:ext cx="9144000" cy="5370491"/>
          </a:xfrm>
        </p:spPr>
        <p:txBody>
          <a:bodyPr/>
          <a:lstStyle/>
          <a:p>
            <a:r>
              <a:rPr lang="en-US" dirty="0" smtClean="0"/>
              <a:t> a ) 45 </a:t>
            </a:r>
            <a:r>
              <a:rPr lang="en-US" dirty="0" err="1" smtClean="0"/>
              <a:t>và</a:t>
            </a:r>
            <a:r>
              <a:rPr lang="en-US" dirty="0" smtClean="0"/>
              <a:t> 42</a:t>
            </a:r>
          </a:p>
          <a:p>
            <a:endParaRPr lang="en-US" dirty="0"/>
          </a:p>
          <a:p>
            <a:r>
              <a:rPr lang="en-US" dirty="0" smtClean="0"/>
              <a:t>       b) 36 ; 42 </a:t>
            </a:r>
            <a:r>
              <a:rPr lang="en-US" dirty="0" err="1" smtClean="0"/>
              <a:t>và</a:t>
            </a:r>
            <a:r>
              <a:rPr lang="en-US" dirty="0" smtClean="0"/>
              <a:t> 57</a:t>
            </a:r>
          </a:p>
          <a:p>
            <a:endParaRPr lang="en-US" dirty="0" smtClean="0"/>
          </a:p>
          <a:p>
            <a:r>
              <a:rPr lang="en-US" dirty="0" smtClean="0"/>
              <a:t>              c) 34 ; 43 ; 52 </a:t>
            </a:r>
            <a:r>
              <a:rPr lang="en-US" dirty="0" err="1" smtClean="0"/>
              <a:t>và</a:t>
            </a:r>
            <a:r>
              <a:rPr lang="en-US" dirty="0" smtClean="0"/>
              <a:t> 39</a:t>
            </a:r>
          </a:p>
          <a:p>
            <a:endParaRPr lang="en-US" dirty="0" smtClean="0"/>
          </a:p>
          <a:p>
            <a:r>
              <a:rPr lang="en-US" dirty="0" smtClean="0"/>
              <a:t>                     d) 20 ; 35 ‘ 37 ; 65 </a:t>
            </a:r>
            <a:r>
              <a:rPr lang="en-US" dirty="0" err="1" smtClean="0"/>
              <a:t>và</a:t>
            </a:r>
            <a:r>
              <a:rPr lang="en-US" dirty="0" smtClean="0"/>
              <a:t> 73</a:t>
            </a:r>
          </a:p>
        </p:txBody>
      </p:sp>
    </p:spTree>
    <p:extLst>
      <p:ext uri="{BB962C8B-B14F-4D97-AF65-F5344CB8AC3E}">
        <p14:creationId xmlns:p14="http://schemas.microsoft.com/office/powerpoint/2010/main" xmlns="" val="3970368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8997" y="195084"/>
            <a:ext cx="9144000" cy="1028409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a) 42 </a:t>
            </a:r>
            <a:r>
              <a:rPr lang="en-US" sz="3200" dirty="0" err="1" smtClean="0"/>
              <a:t>và</a:t>
            </a:r>
            <a:r>
              <a:rPr lang="en-US" sz="3200" dirty="0" smtClean="0"/>
              <a:t> 52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223493"/>
            <a:ext cx="9144000" cy="5241701"/>
          </a:xfrm>
        </p:spPr>
        <p:txBody>
          <a:bodyPr/>
          <a:lstStyle/>
          <a:p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giải</a:t>
            </a:r>
            <a:r>
              <a:rPr lang="en-US" dirty="0" smtClean="0"/>
              <a:t> </a:t>
            </a:r>
          </a:p>
          <a:p>
            <a:r>
              <a:rPr lang="en-US" dirty="0" err="1" smtClean="0">
                <a:solidFill>
                  <a:srgbClr val="00B0F0"/>
                </a:solidFill>
              </a:rPr>
              <a:t>Trung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bình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cộng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của</a:t>
            </a:r>
            <a:r>
              <a:rPr lang="en-US" dirty="0" smtClean="0">
                <a:solidFill>
                  <a:srgbClr val="00B0F0"/>
                </a:solidFill>
              </a:rPr>
              <a:t> 42 </a:t>
            </a:r>
            <a:r>
              <a:rPr lang="en-US" dirty="0" err="1" smtClean="0">
                <a:solidFill>
                  <a:srgbClr val="00B0F0"/>
                </a:solidFill>
              </a:rPr>
              <a:t>và</a:t>
            </a:r>
            <a:r>
              <a:rPr lang="en-US" dirty="0" smtClean="0">
                <a:solidFill>
                  <a:srgbClr val="00B0F0"/>
                </a:solidFill>
              </a:rPr>
              <a:t> 52 </a:t>
            </a:r>
            <a:r>
              <a:rPr lang="en-US" dirty="0" err="1" smtClean="0">
                <a:solidFill>
                  <a:srgbClr val="00B0F0"/>
                </a:solidFill>
              </a:rPr>
              <a:t>là</a:t>
            </a:r>
            <a:r>
              <a:rPr lang="en-US" dirty="0" smtClean="0">
                <a:solidFill>
                  <a:srgbClr val="00B0F0"/>
                </a:solidFill>
              </a:rPr>
              <a:t> :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( 42 + 52 ) : 2 = 47 </a:t>
            </a:r>
          </a:p>
          <a:p>
            <a:r>
              <a:rPr lang="en-US" dirty="0" err="1" smtClean="0">
                <a:solidFill>
                  <a:srgbClr val="00B0F0"/>
                </a:solidFill>
              </a:rPr>
              <a:t>Đáp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số</a:t>
            </a:r>
            <a:r>
              <a:rPr lang="en-US" dirty="0" smtClean="0">
                <a:solidFill>
                  <a:srgbClr val="00B0F0"/>
                </a:solidFill>
              </a:rPr>
              <a:t> : 47</a:t>
            </a:r>
          </a:p>
          <a:p>
            <a:endParaRPr lang="en-US" dirty="0"/>
          </a:p>
          <a:p>
            <a:r>
              <a:rPr lang="en-US" dirty="0" smtClean="0"/>
              <a:t>b) 36 ; 42 </a:t>
            </a:r>
            <a:r>
              <a:rPr lang="en-US" dirty="0" err="1" smtClean="0"/>
              <a:t>và</a:t>
            </a:r>
            <a:r>
              <a:rPr lang="en-US" dirty="0" smtClean="0"/>
              <a:t> 57</a:t>
            </a:r>
          </a:p>
          <a:p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giải</a:t>
            </a:r>
            <a:endParaRPr lang="en-US" dirty="0" smtClean="0"/>
          </a:p>
          <a:p>
            <a:r>
              <a:rPr lang="en-US" dirty="0" err="1" smtClean="0">
                <a:solidFill>
                  <a:srgbClr val="7030A0"/>
                </a:solidFill>
              </a:rPr>
              <a:t>Trung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bình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cộng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của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các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số</a:t>
            </a:r>
            <a:r>
              <a:rPr lang="en-US" dirty="0" smtClean="0">
                <a:solidFill>
                  <a:srgbClr val="7030A0"/>
                </a:solidFill>
              </a:rPr>
              <a:t> 36 ; 42 </a:t>
            </a:r>
            <a:r>
              <a:rPr lang="en-US" dirty="0" err="1" smtClean="0">
                <a:solidFill>
                  <a:srgbClr val="7030A0"/>
                </a:solidFill>
              </a:rPr>
              <a:t>và</a:t>
            </a:r>
            <a:r>
              <a:rPr lang="en-US" dirty="0" smtClean="0">
                <a:solidFill>
                  <a:srgbClr val="7030A0"/>
                </a:solidFill>
              </a:rPr>
              <a:t> 57 </a:t>
            </a:r>
            <a:r>
              <a:rPr lang="en-US" dirty="0" err="1" smtClean="0">
                <a:solidFill>
                  <a:srgbClr val="7030A0"/>
                </a:solidFill>
              </a:rPr>
              <a:t>là</a:t>
            </a:r>
            <a:r>
              <a:rPr lang="en-US" dirty="0" smtClean="0">
                <a:solidFill>
                  <a:srgbClr val="7030A0"/>
                </a:solidFill>
              </a:rPr>
              <a:t> :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( 36 + 42 + 57 ) : 3 = 45</a:t>
            </a:r>
          </a:p>
          <a:p>
            <a:r>
              <a:rPr lang="en-US" dirty="0" err="1" smtClean="0">
                <a:solidFill>
                  <a:srgbClr val="7030A0"/>
                </a:solidFill>
              </a:rPr>
              <a:t>Đáp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số</a:t>
            </a:r>
            <a:r>
              <a:rPr lang="en-US" dirty="0" smtClean="0">
                <a:solidFill>
                  <a:srgbClr val="7030A0"/>
                </a:solidFill>
              </a:rPr>
              <a:t> : 45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2445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1723" y="167424"/>
            <a:ext cx="9144000" cy="650853"/>
          </a:xfrm>
        </p:spPr>
        <p:txBody>
          <a:bodyPr>
            <a:normAutofit/>
          </a:bodyPr>
          <a:lstStyle/>
          <a:p>
            <a:r>
              <a:rPr lang="en-US" sz="3200" dirty="0" smtClean="0"/>
              <a:t>c) 34 ; 43 ; 52 </a:t>
            </a:r>
            <a:r>
              <a:rPr lang="en-US" sz="3200" dirty="0" err="1" smtClean="0"/>
              <a:t>và</a:t>
            </a:r>
            <a:r>
              <a:rPr lang="en-US" sz="3200" dirty="0" smtClean="0"/>
              <a:t> 39 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18277"/>
            <a:ext cx="9144000" cy="5518129"/>
          </a:xfrm>
        </p:spPr>
        <p:txBody>
          <a:bodyPr/>
          <a:lstStyle/>
          <a:p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giải</a:t>
            </a:r>
            <a:endParaRPr lang="en-US" dirty="0" smtClean="0"/>
          </a:p>
          <a:p>
            <a:r>
              <a:rPr lang="en-US" dirty="0" err="1" smtClean="0">
                <a:solidFill>
                  <a:srgbClr val="FFFF00"/>
                </a:solidFill>
              </a:rPr>
              <a:t>Trung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bình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cộng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của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các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số</a:t>
            </a:r>
            <a:r>
              <a:rPr lang="en-US" dirty="0" smtClean="0">
                <a:solidFill>
                  <a:srgbClr val="FFFF00"/>
                </a:solidFill>
              </a:rPr>
              <a:t> 34 ; 43 ; 52 </a:t>
            </a:r>
            <a:r>
              <a:rPr lang="en-US" dirty="0" err="1" smtClean="0">
                <a:solidFill>
                  <a:srgbClr val="FFFF00"/>
                </a:solidFill>
              </a:rPr>
              <a:t>và</a:t>
            </a:r>
            <a:r>
              <a:rPr lang="en-US" dirty="0" smtClean="0">
                <a:solidFill>
                  <a:srgbClr val="FFFF00"/>
                </a:solidFill>
              </a:rPr>
              <a:t> 39 </a:t>
            </a:r>
            <a:r>
              <a:rPr lang="en-US" dirty="0" err="1" smtClean="0">
                <a:solidFill>
                  <a:srgbClr val="FFFF00"/>
                </a:solidFill>
              </a:rPr>
              <a:t>là</a:t>
            </a:r>
            <a:r>
              <a:rPr lang="en-US" dirty="0" smtClean="0">
                <a:solidFill>
                  <a:srgbClr val="FFFF00"/>
                </a:solidFill>
              </a:rPr>
              <a:t> :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( 34 + 43 + 52 + 39 ) : 4 = 42</a:t>
            </a:r>
          </a:p>
          <a:p>
            <a:r>
              <a:rPr lang="en-US" dirty="0" err="1" smtClean="0">
                <a:solidFill>
                  <a:srgbClr val="FFFF00"/>
                </a:solidFill>
              </a:rPr>
              <a:t>Đáp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số</a:t>
            </a:r>
            <a:r>
              <a:rPr lang="en-US" dirty="0" smtClean="0">
                <a:solidFill>
                  <a:srgbClr val="FFFF00"/>
                </a:solidFill>
              </a:rPr>
              <a:t> : 42 </a:t>
            </a:r>
          </a:p>
          <a:p>
            <a:endParaRPr lang="en-US" dirty="0"/>
          </a:p>
          <a:p>
            <a:r>
              <a:rPr lang="en-US" dirty="0" smtClean="0"/>
              <a:t>d) 20 ; 35 ; 37 ; 65 </a:t>
            </a:r>
            <a:r>
              <a:rPr lang="en-US" dirty="0" err="1" smtClean="0"/>
              <a:t>và</a:t>
            </a:r>
            <a:r>
              <a:rPr lang="en-US" dirty="0" smtClean="0"/>
              <a:t> 73</a:t>
            </a:r>
          </a:p>
          <a:p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giải</a:t>
            </a:r>
            <a:endParaRPr lang="en-US" dirty="0" smtClean="0"/>
          </a:p>
          <a:p>
            <a:r>
              <a:rPr lang="en-US" dirty="0" err="1" smtClean="0">
                <a:solidFill>
                  <a:srgbClr val="FF00FF"/>
                </a:solidFill>
              </a:rPr>
              <a:t>Trung</a:t>
            </a:r>
            <a:r>
              <a:rPr lang="en-US" dirty="0" smtClean="0">
                <a:solidFill>
                  <a:srgbClr val="FF00FF"/>
                </a:solidFill>
              </a:rPr>
              <a:t> </a:t>
            </a:r>
            <a:r>
              <a:rPr lang="en-US" dirty="0" err="1" smtClean="0">
                <a:solidFill>
                  <a:srgbClr val="FF00FF"/>
                </a:solidFill>
              </a:rPr>
              <a:t>bình</a:t>
            </a:r>
            <a:r>
              <a:rPr lang="en-US" dirty="0" smtClean="0">
                <a:solidFill>
                  <a:srgbClr val="FF00FF"/>
                </a:solidFill>
              </a:rPr>
              <a:t> </a:t>
            </a:r>
            <a:r>
              <a:rPr lang="en-US" dirty="0" err="1" smtClean="0">
                <a:solidFill>
                  <a:srgbClr val="FF00FF"/>
                </a:solidFill>
              </a:rPr>
              <a:t>cộng</a:t>
            </a:r>
            <a:r>
              <a:rPr lang="en-US" dirty="0" smtClean="0">
                <a:solidFill>
                  <a:srgbClr val="FF00FF"/>
                </a:solidFill>
              </a:rPr>
              <a:t> </a:t>
            </a:r>
            <a:r>
              <a:rPr lang="en-US" dirty="0" err="1" smtClean="0">
                <a:solidFill>
                  <a:srgbClr val="FF00FF"/>
                </a:solidFill>
              </a:rPr>
              <a:t>của</a:t>
            </a:r>
            <a:r>
              <a:rPr lang="en-US" dirty="0" smtClean="0">
                <a:solidFill>
                  <a:srgbClr val="FF00FF"/>
                </a:solidFill>
              </a:rPr>
              <a:t> </a:t>
            </a:r>
            <a:r>
              <a:rPr lang="en-US" dirty="0" err="1" smtClean="0">
                <a:solidFill>
                  <a:srgbClr val="FF00FF"/>
                </a:solidFill>
              </a:rPr>
              <a:t>các</a:t>
            </a:r>
            <a:r>
              <a:rPr lang="en-US" dirty="0" smtClean="0">
                <a:solidFill>
                  <a:srgbClr val="FF00FF"/>
                </a:solidFill>
              </a:rPr>
              <a:t> </a:t>
            </a:r>
            <a:r>
              <a:rPr lang="en-US" dirty="0" err="1" smtClean="0">
                <a:solidFill>
                  <a:srgbClr val="FF00FF"/>
                </a:solidFill>
              </a:rPr>
              <a:t>số</a:t>
            </a:r>
            <a:r>
              <a:rPr lang="en-US" dirty="0" smtClean="0">
                <a:solidFill>
                  <a:srgbClr val="FF00FF"/>
                </a:solidFill>
              </a:rPr>
              <a:t> 20 ; 35 ; 37 ; 65 </a:t>
            </a:r>
            <a:r>
              <a:rPr lang="en-US" dirty="0" err="1" smtClean="0">
                <a:solidFill>
                  <a:srgbClr val="FF00FF"/>
                </a:solidFill>
              </a:rPr>
              <a:t>và</a:t>
            </a:r>
            <a:r>
              <a:rPr lang="en-US" dirty="0" smtClean="0">
                <a:solidFill>
                  <a:srgbClr val="FF00FF"/>
                </a:solidFill>
              </a:rPr>
              <a:t> 73 </a:t>
            </a:r>
            <a:r>
              <a:rPr lang="en-US" dirty="0" err="1" smtClean="0">
                <a:solidFill>
                  <a:srgbClr val="FF00FF"/>
                </a:solidFill>
              </a:rPr>
              <a:t>là</a:t>
            </a:r>
            <a:r>
              <a:rPr lang="en-US" dirty="0" smtClean="0">
                <a:solidFill>
                  <a:srgbClr val="FF00FF"/>
                </a:solidFill>
              </a:rPr>
              <a:t> :</a:t>
            </a:r>
          </a:p>
          <a:p>
            <a:r>
              <a:rPr lang="en-US" dirty="0" smtClean="0">
                <a:solidFill>
                  <a:srgbClr val="FF00FF"/>
                </a:solidFill>
              </a:rPr>
              <a:t>( 20 + 35 + 37 + 65 + 73 ) : 5 = 46</a:t>
            </a:r>
          </a:p>
          <a:p>
            <a:r>
              <a:rPr lang="en-US" dirty="0" err="1" smtClean="0">
                <a:solidFill>
                  <a:srgbClr val="FF00FF"/>
                </a:solidFill>
              </a:rPr>
              <a:t>Đáp</a:t>
            </a:r>
            <a:r>
              <a:rPr lang="en-US" dirty="0" smtClean="0">
                <a:solidFill>
                  <a:srgbClr val="FF00FF"/>
                </a:solidFill>
              </a:rPr>
              <a:t> </a:t>
            </a:r>
            <a:r>
              <a:rPr lang="en-US" dirty="0" err="1" smtClean="0">
                <a:solidFill>
                  <a:srgbClr val="FF00FF"/>
                </a:solidFill>
              </a:rPr>
              <a:t>số</a:t>
            </a:r>
            <a:r>
              <a:rPr lang="en-US" dirty="0" smtClean="0">
                <a:solidFill>
                  <a:srgbClr val="FF00FF"/>
                </a:solidFill>
              </a:rPr>
              <a:t> : 46</a:t>
            </a:r>
            <a:endParaRPr lang="en-US" dirty="0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9814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12192000" cy="17901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2. </a:t>
            </a:r>
            <a:r>
              <a:rPr lang="en-US" sz="3200" dirty="0" err="1" smtClean="0"/>
              <a:t>Bốn</a:t>
            </a:r>
            <a:r>
              <a:rPr lang="en-US" sz="3200" dirty="0" smtClean="0"/>
              <a:t> </a:t>
            </a:r>
            <a:r>
              <a:rPr lang="en-US" sz="3200" dirty="0" err="1" smtClean="0"/>
              <a:t>em</a:t>
            </a:r>
            <a:r>
              <a:rPr lang="en-US" sz="3200" dirty="0" smtClean="0"/>
              <a:t> Mai, </a:t>
            </a:r>
            <a:r>
              <a:rPr lang="en-US" sz="3200" dirty="0" err="1" smtClean="0"/>
              <a:t>Hoa</a:t>
            </a:r>
            <a:r>
              <a:rPr lang="en-US" sz="3200" dirty="0" smtClean="0"/>
              <a:t>, </a:t>
            </a:r>
            <a:r>
              <a:rPr lang="en-US" sz="3200" dirty="0" err="1" smtClean="0"/>
              <a:t>Hưng</a:t>
            </a:r>
            <a:r>
              <a:rPr lang="en-US" sz="3200" dirty="0" smtClean="0"/>
              <a:t>, </a:t>
            </a:r>
            <a:r>
              <a:rPr lang="en-US" sz="3200" dirty="0" err="1" smtClean="0"/>
              <a:t>Thịnh</a:t>
            </a:r>
            <a:r>
              <a:rPr lang="en-US" sz="3200" dirty="0" smtClean="0"/>
              <a:t>, </a:t>
            </a:r>
            <a:r>
              <a:rPr lang="en-US" sz="3200" dirty="0" err="1" smtClean="0"/>
              <a:t>lần</a:t>
            </a:r>
            <a:r>
              <a:rPr lang="en-US" sz="3200" dirty="0" smtClean="0"/>
              <a:t> </a:t>
            </a:r>
            <a:r>
              <a:rPr lang="en-US" sz="3200" dirty="0" err="1" smtClean="0"/>
              <a:t>lượt</a:t>
            </a:r>
            <a:r>
              <a:rPr lang="en-US" sz="3200" dirty="0" smtClean="0"/>
              <a:t> </a:t>
            </a:r>
            <a:r>
              <a:rPr lang="en-US" sz="3200" dirty="0" err="1" smtClean="0"/>
              <a:t>cân</a:t>
            </a:r>
            <a:r>
              <a:rPr lang="en-US" sz="3200" dirty="0" smtClean="0"/>
              <a:t> </a:t>
            </a:r>
            <a:r>
              <a:rPr lang="en-US" sz="3200" dirty="0" err="1" smtClean="0"/>
              <a:t>nặng</a:t>
            </a:r>
            <a:r>
              <a:rPr lang="en-US" sz="3200" dirty="0" smtClean="0"/>
              <a:t> </a:t>
            </a:r>
            <a:r>
              <a:rPr lang="en-US" sz="3200" dirty="0" err="1" smtClean="0"/>
              <a:t>là</a:t>
            </a:r>
            <a:r>
              <a:rPr lang="en-US" sz="3200" dirty="0" smtClean="0"/>
              <a:t> 36kg, 38kg, 40kg, 34kg,. </a:t>
            </a:r>
            <a:r>
              <a:rPr lang="en-US" sz="3200" dirty="0" err="1" smtClean="0"/>
              <a:t>Hỏi</a:t>
            </a:r>
            <a:r>
              <a:rPr lang="en-US" sz="3200" dirty="0" smtClean="0"/>
              <a:t> </a:t>
            </a:r>
            <a:r>
              <a:rPr lang="en-US" sz="3200" dirty="0" err="1" smtClean="0"/>
              <a:t>trung</a:t>
            </a:r>
            <a:r>
              <a:rPr lang="en-US" sz="3200" dirty="0" smtClean="0"/>
              <a:t> </a:t>
            </a:r>
            <a:r>
              <a:rPr lang="en-US" sz="3200" dirty="0" err="1" smtClean="0"/>
              <a:t>bình</a:t>
            </a:r>
            <a:r>
              <a:rPr lang="en-US" sz="3200" dirty="0" smtClean="0"/>
              <a:t> </a:t>
            </a:r>
            <a:r>
              <a:rPr lang="en-US" sz="3200" dirty="0" err="1" smtClean="0"/>
              <a:t>mỗi</a:t>
            </a:r>
            <a:r>
              <a:rPr lang="en-US" sz="3200" dirty="0" smtClean="0"/>
              <a:t> </a:t>
            </a:r>
            <a:r>
              <a:rPr lang="en-US" sz="3200" dirty="0" err="1" smtClean="0"/>
              <a:t>em</a:t>
            </a:r>
            <a:r>
              <a:rPr lang="en-US" sz="3200" dirty="0" smtClean="0"/>
              <a:t> </a:t>
            </a:r>
            <a:r>
              <a:rPr lang="en-US" sz="3200" dirty="0" err="1" smtClean="0"/>
              <a:t>cân</a:t>
            </a:r>
            <a:r>
              <a:rPr lang="en-US" sz="3200" dirty="0" smtClean="0"/>
              <a:t> </a:t>
            </a:r>
            <a:r>
              <a:rPr lang="en-US" sz="3200" dirty="0" err="1" smtClean="0"/>
              <a:t>nặng</a:t>
            </a:r>
            <a:r>
              <a:rPr lang="en-US" sz="3200" dirty="0" smtClean="0"/>
              <a:t> </a:t>
            </a:r>
            <a:r>
              <a:rPr lang="en-US" sz="3200" dirty="0" err="1" smtClean="0"/>
              <a:t>bao</a:t>
            </a:r>
            <a:r>
              <a:rPr lang="en-US" sz="3200" dirty="0" smtClean="0"/>
              <a:t> </a:t>
            </a:r>
            <a:r>
              <a:rPr lang="en-US" sz="3200" dirty="0" err="1" smtClean="0"/>
              <a:t>nhiêu</a:t>
            </a:r>
            <a:r>
              <a:rPr lang="en-US" sz="3200" dirty="0" smtClean="0"/>
              <a:t> </a:t>
            </a:r>
            <a:r>
              <a:rPr lang="en-US" sz="3200" dirty="0" err="1" smtClean="0"/>
              <a:t>ki</a:t>
            </a:r>
            <a:r>
              <a:rPr lang="en-US" sz="3200" dirty="0" smtClean="0"/>
              <a:t>-</a:t>
            </a:r>
            <a:r>
              <a:rPr lang="en-US" sz="3200" dirty="0" err="1" smtClean="0"/>
              <a:t>lô</a:t>
            </a:r>
            <a:r>
              <a:rPr lang="en-US" sz="3200" dirty="0" smtClean="0"/>
              <a:t>-gam ? 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790163"/>
            <a:ext cx="9144000" cy="4507605"/>
          </a:xfrm>
        </p:spPr>
        <p:txBody>
          <a:bodyPr/>
          <a:lstStyle/>
          <a:p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giải</a:t>
            </a:r>
            <a:r>
              <a:rPr lang="en-US" dirty="0" smtClean="0"/>
              <a:t> </a:t>
            </a:r>
          </a:p>
          <a:p>
            <a:r>
              <a:rPr lang="en-US" sz="3200" dirty="0" err="1" smtClean="0">
                <a:solidFill>
                  <a:srgbClr val="66FF33"/>
                </a:solidFill>
              </a:rPr>
              <a:t>Trung</a:t>
            </a:r>
            <a:r>
              <a:rPr lang="en-US" sz="3200" dirty="0" smtClean="0">
                <a:solidFill>
                  <a:srgbClr val="66FF33"/>
                </a:solidFill>
              </a:rPr>
              <a:t> </a:t>
            </a:r>
            <a:r>
              <a:rPr lang="en-US" sz="3200" dirty="0" err="1" smtClean="0">
                <a:solidFill>
                  <a:srgbClr val="66FF33"/>
                </a:solidFill>
              </a:rPr>
              <a:t>bình</a:t>
            </a:r>
            <a:r>
              <a:rPr lang="en-US" sz="3200" dirty="0" smtClean="0">
                <a:solidFill>
                  <a:srgbClr val="66FF33"/>
                </a:solidFill>
              </a:rPr>
              <a:t> </a:t>
            </a:r>
            <a:r>
              <a:rPr lang="en-US" sz="3200" dirty="0" err="1" smtClean="0">
                <a:solidFill>
                  <a:srgbClr val="66FF33"/>
                </a:solidFill>
              </a:rPr>
              <a:t>mỗi</a:t>
            </a:r>
            <a:r>
              <a:rPr lang="en-US" sz="3200" dirty="0" smtClean="0">
                <a:solidFill>
                  <a:srgbClr val="66FF33"/>
                </a:solidFill>
              </a:rPr>
              <a:t> </a:t>
            </a:r>
            <a:r>
              <a:rPr lang="en-US" sz="3200" dirty="0" err="1" smtClean="0">
                <a:solidFill>
                  <a:srgbClr val="66FF33"/>
                </a:solidFill>
              </a:rPr>
              <a:t>em</a:t>
            </a:r>
            <a:r>
              <a:rPr lang="en-US" sz="3200" dirty="0" smtClean="0">
                <a:solidFill>
                  <a:srgbClr val="66FF33"/>
                </a:solidFill>
              </a:rPr>
              <a:t> </a:t>
            </a:r>
            <a:r>
              <a:rPr lang="en-US" sz="3200" dirty="0" err="1" smtClean="0">
                <a:solidFill>
                  <a:srgbClr val="66FF33"/>
                </a:solidFill>
              </a:rPr>
              <a:t>cân</a:t>
            </a:r>
            <a:r>
              <a:rPr lang="en-US" sz="3200" dirty="0" smtClean="0">
                <a:solidFill>
                  <a:srgbClr val="66FF33"/>
                </a:solidFill>
              </a:rPr>
              <a:t> </a:t>
            </a:r>
            <a:r>
              <a:rPr lang="en-US" sz="3200" dirty="0" err="1" smtClean="0">
                <a:solidFill>
                  <a:srgbClr val="66FF33"/>
                </a:solidFill>
              </a:rPr>
              <a:t>nặng</a:t>
            </a:r>
            <a:r>
              <a:rPr lang="en-US" sz="3200" dirty="0" smtClean="0">
                <a:solidFill>
                  <a:srgbClr val="66FF33"/>
                </a:solidFill>
              </a:rPr>
              <a:t> </a:t>
            </a:r>
            <a:r>
              <a:rPr lang="en-US" sz="3200" dirty="0" err="1" smtClean="0">
                <a:solidFill>
                  <a:srgbClr val="66FF33"/>
                </a:solidFill>
              </a:rPr>
              <a:t>số</a:t>
            </a:r>
            <a:r>
              <a:rPr lang="en-US" sz="3200" dirty="0" smtClean="0">
                <a:solidFill>
                  <a:srgbClr val="66FF33"/>
                </a:solidFill>
              </a:rPr>
              <a:t> </a:t>
            </a:r>
            <a:r>
              <a:rPr lang="en-US" sz="3200" dirty="0" err="1" smtClean="0">
                <a:solidFill>
                  <a:srgbClr val="66FF33"/>
                </a:solidFill>
              </a:rPr>
              <a:t>ki</a:t>
            </a:r>
            <a:r>
              <a:rPr lang="en-US" sz="3200" dirty="0" smtClean="0">
                <a:solidFill>
                  <a:srgbClr val="66FF33"/>
                </a:solidFill>
              </a:rPr>
              <a:t>-</a:t>
            </a:r>
            <a:r>
              <a:rPr lang="en-US" sz="3200" dirty="0" err="1" smtClean="0">
                <a:solidFill>
                  <a:srgbClr val="66FF33"/>
                </a:solidFill>
              </a:rPr>
              <a:t>lô</a:t>
            </a:r>
            <a:r>
              <a:rPr lang="en-US" sz="3200" dirty="0" smtClean="0">
                <a:solidFill>
                  <a:srgbClr val="66FF33"/>
                </a:solidFill>
              </a:rPr>
              <a:t>-gam </a:t>
            </a:r>
            <a:r>
              <a:rPr lang="en-US" sz="3200" dirty="0" err="1" smtClean="0">
                <a:solidFill>
                  <a:srgbClr val="66FF33"/>
                </a:solidFill>
              </a:rPr>
              <a:t>là</a:t>
            </a:r>
            <a:r>
              <a:rPr lang="en-US" sz="3200" dirty="0" smtClean="0">
                <a:solidFill>
                  <a:srgbClr val="66FF33"/>
                </a:solidFill>
              </a:rPr>
              <a:t> :</a:t>
            </a:r>
          </a:p>
          <a:p>
            <a:r>
              <a:rPr lang="en-US" sz="3200" dirty="0" smtClean="0">
                <a:solidFill>
                  <a:srgbClr val="66FF33"/>
                </a:solidFill>
              </a:rPr>
              <a:t>( 36 + 38 + 40 + 34 ) :4 = 37 ( kg )</a:t>
            </a:r>
          </a:p>
          <a:p>
            <a:r>
              <a:rPr lang="en-US" sz="3200" dirty="0" err="1" smtClean="0">
                <a:solidFill>
                  <a:srgbClr val="66FF33"/>
                </a:solidFill>
              </a:rPr>
              <a:t>Đáp</a:t>
            </a:r>
            <a:r>
              <a:rPr lang="en-US" sz="3200" dirty="0" smtClean="0">
                <a:solidFill>
                  <a:srgbClr val="66FF33"/>
                </a:solidFill>
              </a:rPr>
              <a:t> </a:t>
            </a:r>
            <a:r>
              <a:rPr lang="en-US" sz="3200" dirty="0" err="1" smtClean="0">
                <a:solidFill>
                  <a:srgbClr val="66FF33"/>
                </a:solidFill>
              </a:rPr>
              <a:t>số</a:t>
            </a:r>
            <a:r>
              <a:rPr lang="en-US" sz="3200" dirty="0" smtClean="0">
                <a:solidFill>
                  <a:srgbClr val="66FF33"/>
                </a:solidFill>
              </a:rPr>
              <a:t> : 37 kg</a:t>
            </a:r>
            <a:endParaRPr lang="en-US" sz="3200" dirty="0">
              <a:solidFill>
                <a:srgbClr val="66FF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22791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8090" y="167425"/>
            <a:ext cx="9144000" cy="964014"/>
          </a:xfrm>
        </p:spPr>
        <p:txBody>
          <a:bodyPr>
            <a:noAutofit/>
          </a:bodyPr>
          <a:lstStyle/>
          <a:p>
            <a:r>
              <a:rPr lang="en-US" sz="3200" dirty="0" smtClean="0"/>
              <a:t>3. </a:t>
            </a:r>
            <a:r>
              <a:rPr lang="en-US" sz="3200" dirty="0" err="1" smtClean="0"/>
              <a:t>Tìm</a:t>
            </a:r>
            <a:r>
              <a:rPr lang="en-US" sz="3200" dirty="0" smtClean="0"/>
              <a:t> </a:t>
            </a:r>
            <a:r>
              <a:rPr lang="en-US" sz="3200" dirty="0" err="1" smtClean="0"/>
              <a:t>số</a:t>
            </a:r>
            <a:r>
              <a:rPr lang="en-US" sz="3200" dirty="0" smtClean="0"/>
              <a:t> </a:t>
            </a:r>
            <a:r>
              <a:rPr lang="en-US" sz="3200" dirty="0" err="1" smtClean="0"/>
              <a:t>trung</a:t>
            </a:r>
            <a:r>
              <a:rPr lang="en-US" sz="3200" dirty="0" smtClean="0"/>
              <a:t> </a:t>
            </a:r>
            <a:r>
              <a:rPr lang="en-US" sz="3200" dirty="0" err="1" smtClean="0"/>
              <a:t>bình</a:t>
            </a:r>
            <a:r>
              <a:rPr lang="en-US" sz="3200" dirty="0" smtClean="0"/>
              <a:t> </a:t>
            </a:r>
            <a:r>
              <a:rPr lang="en-US" sz="3200" dirty="0" err="1" smtClean="0"/>
              <a:t>cộng</a:t>
            </a:r>
            <a:r>
              <a:rPr lang="en-US" sz="3200" dirty="0" smtClean="0"/>
              <a:t> </a:t>
            </a:r>
            <a:r>
              <a:rPr lang="en-US" sz="3200" dirty="0" err="1" smtClean="0"/>
              <a:t>của</a:t>
            </a:r>
            <a:r>
              <a:rPr lang="en-US" sz="3200" dirty="0" smtClean="0"/>
              <a:t> </a:t>
            </a:r>
            <a:r>
              <a:rPr lang="en-US" sz="3200" dirty="0" err="1" smtClean="0"/>
              <a:t>các</a:t>
            </a:r>
            <a:r>
              <a:rPr lang="en-US" sz="3200" dirty="0" smtClean="0"/>
              <a:t> </a:t>
            </a:r>
            <a:r>
              <a:rPr lang="en-US" sz="3200" dirty="0" err="1" smtClean="0"/>
              <a:t>số</a:t>
            </a:r>
            <a:r>
              <a:rPr lang="en-US" sz="3200" dirty="0" smtClean="0"/>
              <a:t> </a:t>
            </a:r>
            <a:r>
              <a:rPr lang="en-US" sz="3200" dirty="0" err="1" smtClean="0"/>
              <a:t>tự</a:t>
            </a:r>
            <a:r>
              <a:rPr lang="en-US" sz="3200" dirty="0" smtClean="0"/>
              <a:t> </a:t>
            </a:r>
            <a:r>
              <a:rPr lang="en-US" sz="3200" dirty="0" err="1" smtClean="0"/>
              <a:t>nhiên</a:t>
            </a:r>
            <a:r>
              <a:rPr lang="en-US" sz="3200" dirty="0" smtClean="0"/>
              <a:t> </a:t>
            </a:r>
            <a:r>
              <a:rPr lang="en-US" sz="3200" dirty="0" err="1" smtClean="0"/>
              <a:t>liên</a:t>
            </a:r>
            <a:r>
              <a:rPr lang="en-US" sz="3200" dirty="0" smtClean="0"/>
              <a:t> </a:t>
            </a:r>
            <a:r>
              <a:rPr lang="en-US" sz="3200" dirty="0" err="1" smtClean="0"/>
              <a:t>tiếp</a:t>
            </a:r>
            <a:r>
              <a:rPr lang="en-US" sz="3200" dirty="0" smtClean="0"/>
              <a:t> </a:t>
            </a:r>
            <a:r>
              <a:rPr lang="en-US" sz="3200" dirty="0" err="1" smtClean="0"/>
              <a:t>từ</a:t>
            </a:r>
            <a:r>
              <a:rPr lang="en-US" sz="3200" dirty="0" smtClean="0"/>
              <a:t> 1 </a:t>
            </a:r>
            <a:r>
              <a:rPr lang="en-US" sz="3200" dirty="0" err="1" smtClean="0"/>
              <a:t>đến</a:t>
            </a:r>
            <a:r>
              <a:rPr lang="en-US" sz="3200" dirty="0" smtClean="0"/>
              <a:t> 9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030310"/>
            <a:ext cx="9144000" cy="4227490"/>
          </a:xfrm>
        </p:spPr>
        <p:txBody>
          <a:bodyPr/>
          <a:lstStyle/>
          <a:p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giải</a:t>
            </a:r>
            <a:endParaRPr lang="en-US" dirty="0" smtClean="0"/>
          </a:p>
          <a:p>
            <a:r>
              <a:rPr lang="en-US" sz="3600" dirty="0" err="1" smtClean="0">
                <a:solidFill>
                  <a:srgbClr val="66FFFF"/>
                </a:solidFill>
              </a:rPr>
              <a:t>Các</a:t>
            </a:r>
            <a:r>
              <a:rPr lang="en-US" sz="3600" dirty="0" smtClean="0">
                <a:solidFill>
                  <a:srgbClr val="66FFFF"/>
                </a:solidFill>
              </a:rPr>
              <a:t> </a:t>
            </a:r>
            <a:r>
              <a:rPr lang="en-US" sz="3600" dirty="0" err="1" smtClean="0">
                <a:solidFill>
                  <a:srgbClr val="66FFFF"/>
                </a:solidFill>
              </a:rPr>
              <a:t>số</a:t>
            </a:r>
            <a:r>
              <a:rPr lang="en-US" sz="3600" dirty="0" smtClean="0">
                <a:solidFill>
                  <a:srgbClr val="66FFFF"/>
                </a:solidFill>
              </a:rPr>
              <a:t> </a:t>
            </a:r>
            <a:r>
              <a:rPr lang="en-US" sz="3600" dirty="0" err="1" smtClean="0">
                <a:solidFill>
                  <a:srgbClr val="66FFFF"/>
                </a:solidFill>
              </a:rPr>
              <a:t>liên</a:t>
            </a:r>
            <a:r>
              <a:rPr lang="en-US" sz="3600" dirty="0" smtClean="0">
                <a:solidFill>
                  <a:srgbClr val="66FFFF"/>
                </a:solidFill>
              </a:rPr>
              <a:t> </a:t>
            </a:r>
            <a:r>
              <a:rPr lang="en-US" sz="3600" dirty="0" err="1" smtClean="0">
                <a:solidFill>
                  <a:srgbClr val="66FFFF"/>
                </a:solidFill>
              </a:rPr>
              <a:t>tiếp</a:t>
            </a:r>
            <a:r>
              <a:rPr lang="en-US" sz="3600" dirty="0" smtClean="0">
                <a:solidFill>
                  <a:srgbClr val="66FFFF"/>
                </a:solidFill>
              </a:rPr>
              <a:t> </a:t>
            </a:r>
            <a:r>
              <a:rPr lang="en-US" sz="3600" dirty="0" err="1" smtClean="0">
                <a:solidFill>
                  <a:srgbClr val="66FFFF"/>
                </a:solidFill>
              </a:rPr>
              <a:t>từ</a:t>
            </a:r>
            <a:r>
              <a:rPr lang="en-US" sz="3600" dirty="0" smtClean="0">
                <a:solidFill>
                  <a:srgbClr val="66FFFF"/>
                </a:solidFill>
              </a:rPr>
              <a:t> 1 </a:t>
            </a:r>
            <a:r>
              <a:rPr lang="en-US" sz="3600" dirty="0" err="1" smtClean="0">
                <a:solidFill>
                  <a:srgbClr val="66FFFF"/>
                </a:solidFill>
              </a:rPr>
              <a:t>đến</a:t>
            </a:r>
            <a:r>
              <a:rPr lang="en-US" sz="3600" dirty="0" smtClean="0">
                <a:solidFill>
                  <a:srgbClr val="66FFFF"/>
                </a:solidFill>
              </a:rPr>
              <a:t> 9 </a:t>
            </a:r>
            <a:r>
              <a:rPr lang="en-US" sz="3600" dirty="0" err="1" smtClean="0">
                <a:solidFill>
                  <a:srgbClr val="66FFFF"/>
                </a:solidFill>
              </a:rPr>
              <a:t>là</a:t>
            </a:r>
            <a:r>
              <a:rPr lang="en-US" sz="3600" dirty="0" smtClean="0">
                <a:solidFill>
                  <a:srgbClr val="66FFFF"/>
                </a:solidFill>
              </a:rPr>
              <a:t> :</a:t>
            </a:r>
          </a:p>
          <a:p>
            <a:r>
              <a:rPr lang="en-US" sz="3600" dirty="0" smtClean="0">
                <a:solidFill>
                  <a:srgbClr val="66FFFF"/>
                </a:solidFill>
              </a:rPr>
              <a:t>1, 2, 3, 4, 5, 6, 7, 8, 9</a:t>
            </a:r>
          </a:p>
          <a:p>
            <a:r>
              <a:rPr lang="en-US" sz="3600" dirty="0" err="1" smtClean="0">
                <a:solidFill>
                  <a:srgbClr val="66FFFF"/>
                </a:solidFill>
              </a:rPr>
              <a:t>Trung</a:t>
            </a:r>
            <a:r>
              <a:rPr lang="en-US" sz="3600" dirty="0" smtClean="0">
                <a:solidFill>
                  <a:srgbClr val="66FFFF"/>
                </a:solidFill>
              </a:rPr>
              <a:t> </a:t>
            </a:r>
            <a:r>
              <a:rPr lang="en-US" sz="3600" dirty="0" err="1" smtClean="0">
                <a:solidFill>
                  <a:srgbClr val="66FFFF"/>
                </a:solidFill>
              </a:rPr>
              <a:t>bình</a:t>
            </a:r>
            <a:r>
              <a:rPr lang="en-US" sz="3600" dirty="0" smtClean="0">
                <a:solidFill>
                  <a:srgbClr val="66FFFF"/>
                </a:solidFill>
              </a:rPr>
              <a:t> </a:t>
            </a:r>
            <a:r>
              <a:rPr lang="en-US" sz="3600" dirty="0" err="1" smtClean="0">
                <a:solidFill>
                  <a:srgbClr val="66FFFF"/>
                </a:solidFill>
              </a:rPr>
              <a:t>cộng</a:t>
            </a:r>
            <a:r>
              <a:rPr lang="en-US" sz="3600" dirty="0" smtClean="0">
                <a:solidFill>
                  <a:srgbClr val="66FFFF"/>
                </a:solidFill>
              </a:rPr>
              <a:t> </a:t>
            </a:r>
            <a:r>
              <a:rPr lang="en-US" sz="3600" dirty="0" err="1" smtClean="0">
                <a:solidFill>
                  <a:srgbClr val="66FFFF"/>
                </a:solidFill>
              </a:rPr>
              <a:t>của</a:t>
            </a:r>
            <a:r>
              <a:rPr lang="en-US" sz="3600" dirty="0" smtClean="0">
                <a:solidFill>
                  <a:srgbClr val="66FFFF"/>
                </a:solidFill>
              </a:rPr>
              <a:t> </a:t>
            </a:r>
            <a:r>
              <a:rPr lang="en-US" sz="3600" dirty="0" err="1" smtClean="0">
                <a:solidFill>
                  <a:srgbClr val="66FFFF"/>
                </a:solidFill>
              </a:rPr>
              <a:t>các</a:t>
            </a:r>
            <a:r>
              <a:rPr lang="en-US" sz="3600" dirty="0" smtClean="0">
                <a:solidFill>
                  <a:srgbClr val="66FFFF"/>
                </a:solidFill>
              </a:rPr>
              <a:t> </a:t>
            </a:r>
            <a:r>
              <a:rPr lang="en-US" sz="3600" dirty="0" err="1" smtClean="0">
                <a:solidFill>
                  <a:srgbClr val="66FFFF"/>
                </a:solidFill>
              </a:rPr>
              <a:t>số</a:t>
            </a:r>
            <a:r>
              <a:rPr lang="en-US" sz="3600" dirty="0" smtClean="0">
                <a:solidFill>
                  <a:srgbClr val="66FFFF"/>
                </a:solidFill>
              </a:rPr>
              <a:t> </a:t>
            </a:r>
            <a:r>
              <a:rPr lang="en-US" sz="3600" dirty="0" err="1" smtClean="0">
                <a:solidFill>
                  <a:srgbClr val="66FFFF"/>
                </a:solidFill>
              </a:rPr>
              <a:t>tự</a:t>
            </a:r>
            <a:r>
              <a:rPr lang="en-US" sz="3600" dirty="0" smtClean="0">
                <a:solidFill>
                  <a:srgbClr val="66FFFF"/>
                </a:solidFill>
              </a:rPr>
              <a:t> </a:t>
            </a:r>
            <a:r>
              <a:rPr lang="en-US" sz="3600" dirty="0" err="1" smtClean="0">
                <a:solidFill>
                  <a:srgbClr val="66FFFF"/>
                </a:solidFill>
              </a:rPr>
              <a:t>nhiên</a:t>
            </a:r>
            <a:r>
              <a:rPr lang="en-US" sz="3600" dirty="0" smtClean="0">
                <a:solidFill>
                  <a:srgbClr val="66FFFF"/>
                </a:solidFill>
              </a:rPr>
              <a:t> </a:t>
            </a:r>
            <a:r>
              <a:rPr lang="en-US" sz="3600" dirty="0" err="1" smtClean="0">
                <a:solidFill>
                  <a:srgbClr val="66FFFF"/>
                </a:solidFill>
              </a:rPr>
              <a:t>từ</a:t>
            </a:r>
            <a:r>
              <a:rPr lang="en-US" sz="3600" dirty="0" smtClean="0">
                <a:solidFill>
                  <a:srgbClr val="66FFFF"/>
                </a:solidFill>
              </a:rPr>
              <a:t> 1 </a:t>
            </a:r>
            <a:r>
              <a:rPr lang="en-US" sz="3600" dirty="0" err="1" smtClean="0">
                <a:solidFill>
                  <a:srgbClr val="66FFFF"/>
                </a:solidFill>
              </a:rPr>
              <a:t>đến</a:t>
            </a:r>
            <a:r>
              <a:rPr lang="en-US" sz="3600" dirty="0" smtClean="0">
                <a:solidFill>
                  <a:srgbClr val="66FFFF"/>
                </a:solidFill>
              </a:rPr>
              <a:t> 9 </a:t>
            </a:r>
            <a:r>
              <a:rPr lang="en-US" sz="3600" dirty="0" err="1" smtClean="0">
                <a:solidFill>
                  <a:srgbClr val="66FFFF"/>
                </a:solidFill>
              </a:rPr>
              <a:t>là</a:t>
            </a:r>
            <a:r>
              <a:rPr lang="en-US" sz="3600" dirty="0" smtClean="0">
                <a:solidFill>
                  <a:srgbClr val="66FFFF"/>
                </a:solidFill>
              </a:rPr>
              <a:t> :</a:t>
            </a:r>
          </a:p>
          <a:p>
            <a:r>
              <a:rPr lang="en-US" sz="3600" dirty="0" smtClean="0">
                <a:solidFill>
                  <a:srgbClr val="66FFFF"/>
                </a:solidFill>
              </a:rPr>
              <a:t>( 1 + 2 + 3 + 4 + 5 + 6 +7 + 8 + 9 ) : 9 = 5</a:t>
            </a:r>
          </a:p>
          <a:p>
            <a:r>
              <a:rPr lang="en-US" sz="3600" dirty="0" err="1" smtClean="0">
                <a:solidFill>
                  <a:srgbClr val="66FFFF"/>
                </a:solidFill>
              </a:rPr>
              <a:t>Đáp</a:t>
            </a:r>
            <a:r>
              <a:rPr lang="en-US" sz="3600" dirty="0" smtClean="0">
                <a:solidFill>
                  <a:srgbClr val="66FFFF"/>
                </a:solidFill>
              </a:rPr>
              <a:t> </a:t>
            </a:r>
            <a:r>
              <a:rPr lang="en-US" sz="3600" dirty="0" err="1" smtClean="0">
                <a:solidFill>
                  <a:srgbClr val="66FFFF"/>
                </a:solidFill>
              </a:rPr>
              <a:t>số</a:t>
            </a:r>
            <a:r>
              <a:rPr lang="en-US" sz="3600" dirty="0" smtClean="0">
                <a:solidFill>
                  <a:srgbClr val="66FFFF"/>
                </a:solidFill>
              </a:rPr>
              <a:t> : 5</a:t>
            </a:r>
            <a:endParaRPr lang="en-US" sz="3600" dirty="0">
              <a:solidFill>
                <a:srgbClr val="66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42877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46759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5862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20504"/>
            <a:ext cx="9144000" cy="921508"/>
          </a:xfrm>
        </p:spPr>
        <p:txBody>
          <a:bodyPr>
            <a:normAutofit/>
          </a:bodyPr>
          <a:lstStyle/>
          <a:p>
            <a:r>
              <a:rPr lang="en-US" sz="4800" dirty="0" err="1" smtClean="0">
                <a:solidFill>
                  <a:srgbClr val="00B0F0"/>
                </a:solidFill>
              </a:rPr>
              <a:t>Câu</a:t>
            </a:r>
            <a:r>
              <a:rPr lang="en-US" sz="4800" dirty="0" smtClean="0">
                <a:solidFill>
                  <a:srgbClr val="00B0F0"/>
                </a:solidFill>
              </a:rPr>
              <a:t> 1 : 3 </a:t>
            </a:r>
            <a:r>
              <a:rPr lang="en-US" sz="4800" dirty="0" err="1" smtClean="0">
                <a:solidFill>
                  <a:srgbClr val="00B0F0"/>
                </a:solidFill>
              </a:rPr>
              <a:t>ngày</a:t>
            </a:r>
            <a:r>
              <a:rPr lang="en-US" sz="4800" dirty="0" smtClean="0">
                <a:solidFill>
                  <a:srgbClr val="00B0F0"/>
                </a:solidFill>
              </a:rPr>
              <a:t> = …… </a:t>
            </a:r>
            <a:r>
              <a:rPr lang="en-US" sz="4800" dirty="0" err="1" smtClean="0">
                <a:solidFill>
                  <a:srgbClr val="00B0F0"/>
                </a:solidFill>
              </a:rPr>
              <a:t>giờ</a:t>
            </a:r>
            <a:r>
              <a:rPr lang="en-US" sz="4800" dirty="0" smtClean="0">
                <a:solidFill>
                  <a:srgbClr val="00B0F0"/>
                </a:solidFill>
              </a:rPr>
              <a:t> ?</a:t>
            </a:r>
            <a:endParaRPr lang="en-US" sz="4800" dirty="0">
              <a:solidFill>
                <a:srgbClr val="00B0F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6880" y="1787305"/>
            <a:ext cx="9144000" cy="4107057"/>
          </a:xfrm>
        </p:spPr>
        <p:txBody>
          <a:bodyPr>
            <a:normAutofit/>
          </a:bodyPr>
          <a:lstStyle/>
          <a:p>
            <a:pPr marL="457200" indent="-457200">
              <a:buAutoNum type="alphaUcPeriod"/>
            </a:pPr>
            <a:r>
              <a:rPr lang="en-US" sz="5400" dirty="0" smtClean="0"/>
              <a:t>48 </a:t>
            </a:r>
            <a:r>
              <a:rPr lang="en-US" sz="5400" dirty="0" err="1" smtClean="0"/>
              <a:t>giờ</a:t>
            </a:r>
            <a:endParaRPr lang="en-US" sz="5400" dirty="0" smtClean="0"/>
          </a:p>
          <a:p>
            <a:r>
              <a:rPr lang="en-US" sz="5400" dirty="0" smtClean="0"/>
              <a:t>B. 72 </a:t>
            </a:r>
            <a:r>
              <a:rPr lang="en-US" sz="5400" dirty="0" err="1" smtClean="0"/>
              <a:t>giờ</a:t>
            </a:r>
            <a:endParaRPr lang="en-US" sz="5400" dirty="0" smtClean="0"/>
          </a:p>
          <a:p>
            <a:r>
              <a:rPr lang="en-US" sz="5400" dirty="0" smtClean="0"/>
              <a:t>C. 180 </a:t>
            </a:r>
            <a:r>
              <a:rPr lang="en-US" sz="5400" dirty="0" err="1" smtClean="0"/>
              <a:t>giờ</a:t>
            </a:r>
            <a:endParaRPr lang="en-US" sz="5400" dirty="0" smtClean="0"/>
          </a:p>
          <a:p>
            <a:r>
              <a:rPr lang="en-US" sz="5400" dirty="0" smtClean="0"/>
              <a:t>D. 60 </a:t>
            </a:r>
            <a:r>
              <a:rPr lang="en-US" sz="5400" dirty="0" err="1" smtClean="0"/>
              <a:t>giờ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xmlns="" val="126334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20504"/>
            <a:ext cx="9144000" cy="921508"/>
          </a:xfrm>
        </p:spPr>
        <p:txBody>
          <a:bodyPr>
            <a:normAutofit/>
          </a:bodyPr>
          <a:lstStyle/>
          <a:p>
            <a:r>
              <a:rPr lang="en-US" sz="4800" dirty="0" err="1" smtClean="0">
                <a:solidFill>
                  <a:srgbClr val="00B0F0"/>
                </a:solidFill>
              </a:rPr>
              <a:t>Câu</a:t>
            </a:r>
            <a:r>
              <a:rPr lang="en-US" sz="4800" dirty="0" smtClean="0">
                <a:solidFill>
                  <a:srgbClr val="00B0F0"/>
                </a:solidFill>
              </a:rPr>
              <a:t> 1 : 3 </a:t>
            </a:r>
            <a:r>
              <a:rPr lang="en-US" sz="4800" dirty="0" err="1" smtClean="0">
                <a:solidFill>
                  <a:srgbClr val="00B0F0"/>
                </a:solidFill>
              </a:rPr>
              <a:t>ngày</a:t>
            </a:r>
            <a:r>
              <a:rPr lang="en-US" sz="4800" dirty="0" smtClean="0">
                <a:solidFill>
                  <a:srgbClr val="00B0F0"/>
                </a:solidFill>
              </a:rPr>
              <a:t> = …… </a:t>
            </a:r>
            <a:r>
              <a:rPr lang="en-US" sz="4800" dirty="0" err="1" smtClean="0">
                <a:solidFill>
                  <a:srgbClr val="00B0F0"/>
                </a:solidFill>
              </a:rPr>
              <a:t>giờ</a:t>
            </a:r>
            <a:r>
              <a:rPr lang="en-US" sz="4800" dirty="0" smtClean="0">
                <a:solidFill>
                  <a:srgbClr val="00B0F0"/>
                </a:solidFill>
              </a:rPr>
              <a:t> ?</a:t>
            </a:r>
            <a:endParaRPr lang="en-US" sz="4800" dirty="0">
              <a:solidFill>
                <a:srgbClr val="00B0F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6880" y="1787305"/>
            <a:ext cx="9144000" cy="4107057"/>
          </a:xfrm>
        </p:spPr>
        <p:txBody>
          <a:bodyPr>
            <a:normAutofit/>
          </a:bodyPr>
          <a:lstStyle/>
          <a:p>
            <a:pPr marL="457200" indent="-457200">
              <a:buAutoNum type="alphaUcPeriod"/>
            </a:pPr>
            <a:r>
              <a:rPr lang="en-US" sz="5400" dirty="0" smtClean="0"/>
              <a:t>48 </a:t>
            </a:r>
            <a:r>
              <a:rPr lang="en-US" sz="5400" dirty="0" err="1" smtClean="0"/>
              <a:t>giờ</a:t>
            </a:r>
            <a:endParaRPr lang="en-US" sz="5400" dirty="0" smtClean="0"/>
          </a:p>
          <a:p>
            <a:r>
              <a:rPr lang="en-US" sz="5400" dirty="0" smtClean="0">
                <a:solidFill>
                  <a:srgbClr val="FF0000"/>
                </a:solidFill>
              </a:rPr>
              <a:t>B. 72 </a:t>
            </a:r>
            <a:r>
              <a:rPr lang="en-US" sz="5400" dirty="0" err="1" smtClean="0">
                <a:solidFill>
                  <a:srgbClr val="FF0000"/>
                </a:solidFill>
              </a:rPr>
              <a:t>giờ</a:t>
            </a:r>
            <a:endParaRPr lang="en-US" sz="5400" dirty="0" smtClean="0">
              <a:solidFill>
                <a:srgbClr val="FF0000"/>
              </a:solidFill>
            </a:endParaRPr>
          </a:p>
          <a:p>
            <a:r>
              <a:rPr lang="en-US" sz="5400" dirty="0" smtClean="0"/>
              <a:t>C. 180 </a:t>
            </a:r>
            <a:r>
              <a:rPr lang="en-US" sz="5400" dirty="0" err="1" smtClean="0"/>
              <a:t>giờ</a:t>
            </a:r>
            <a:endParaRPr lang="en-US" sz="5400" dirty="0" smtClean="0"/>
          </a:p>
          <a:p>
            <a:r>
              <a:rPr lang="en-US" sz="5400" dirty="0" smtClean="0"/>
              <a:t>D. 60 </a:t>
            </a:r>
            <a:r>
              <a:rPr lang="en-US" sz="5400" dirty="0" err="1" smtClean="0"/>
              <a:t>giờ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xmlns="" val="109774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95421"/>
            <a:ext cx="9144000" cy="1118455"/>
          </a:xfrm>
        </p:spPr>
        <p:txBody>
          <a:bodyPr>
            <a:normAutofit/>
          </a:bodyPr>
          <a:lstStyle/>
          <a:p>
            <a:r>
              <a:rPr lang="en-US" sz="4800" dirty="0" err="1" smtClean="0">
                <a:solidFill>
                  <a:srgbClr val="00B050"/>
                </a:solidFill>
              </a:rPr>
              <a:t>Câu</a:t>
            </a:r>
            <a:r>
              <a:rPr lang="en-US" sz="4800" dirty="0" smtClean="0">
                <a:solidFill>
                  <a:srgbClr val="00B050"/>
                </a:solidFill>
              </a:rPr>
              <a:t> 2 : 2 </a:t>
            </a:r>
            <a:r>
              <a:rPr lang="en-US" sz="4800" dirty="0" err="1" smtClean="0">
                <a:solidFill>
                  <a:srgbClr val="00B050"/>
                </a:solidFill>
              </a:rPr>
              <a:t>phút</a:t>
            </a:r>
            <a:r>
              <a:rPr lang="en-US" sz="4800" dirty="0" smtClean="0">
                <a:solidFill>
                  <a:srgbClr val="00B050"/>
                </a:solidFill>
              </a:rPr>
              <a:t> 5 </a:t>
            </a:r>
            <a:r>
              <a:rPr lang="en-US" sz="4800" dirty="0" err="1" smtClean="0">
                <a:solidFill>
                  <a:srgbClr val="00B050"/>
                </a:solidFill>
              </a:rPr>
              <a:t>giây</a:t>
            </a:r>
            <a:r>
              <a:rPr lang="en-US" sz="4800" dirty="0" smtClean="0">
                <a:solidFill>
                  <a:srgbClr val="00B050"/>
                </a:solidFill>
              </a:rPr>
              <a:t> = ….. </a:t>
            </a:r>
            <a:r>
              <a:rPr lang="en-US" sz="4800" dirty="0" err="1">
                <a:solidFill>
                  <a:srgbClr val="00B050"/>
                </a:solidFill>
              </a:rPr>
              <a:t>g</a:t>
            </a:r>
            <a:r>
              <a:rPr lang="en-US" sz="4800" dirty="0" err="1" smtClean="0">
                <a:solidFill>
                  <a:srgbClr val="00B050"/>
                </a:solidFill>
              </a:rPr>
              <a:t>iây</a:t>
            </a:r>
            <a:r>
              <a:rPr lang="en-US" sz="4800" dirty="0" smtClean="0">
                <a:solidFill>
                  <a:srgbClr val="00B050"/>
                </a:solidFill>
              </a:rPr>
              <a:t> ?</a:t>
            </a:r>
            <a:endParaRPr lang="en-US" sz="4800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617785"/>
            <a:ext cx="9144000" cy="3640015"/>
          </a:xfrm>
        </p:spPr>
        <p:txBody>
          <a:bodyPr>
            <a:normAutofit/>
          </a:bodyPr>
          <a:lstStyle/>
          <a:p>
            <a:pPr marL="457200" indent="-457200">
              <a:buAutoNum type="alphaUcPeriod"/>
            </a:pPr>
            <a:r>
              <a:rPr lang="en-US" sz="4800" dirty="0" smtClean="0"/>
              <a:t>125 </a:t>
            </a:r>
            <a:r>
              <a:rPr lang="en-US" sz="4800" dirty="0" err="1" smtClean="0"/>
              <a:t>giây</a:t>
            </a:r>
            <a:endParaRPr lang="en-US" sz="4800" dirty="0" smtClean="0"/>
          </a:p>
          <a:p>
            <a:r>
              <a:rPr lang="en-US" sz="4800" dirty="0" smtClean="0"/>
              <a:t>B. 120 </a:t>
            </a:r>
            <a:r>
              <a:rPr lang="en-US" sz="4800" dirty="0" err="1" smtClean="0"/>
              <a:t>giây</a:t>
            </a:r>
            <a:endParaRPr lang="en-US" sz="4800" dirty="0" smtClean="0"/>
          </a:p>
          <a:p>
            <a:r>
              <a:rPr lang="en-US" sz="4800" dirty="0" smtClean="0"/>
              <a:t>C. 60 </a:t>
            </a:r>
            <a:r>
              <a:rPr lang="en-US" sz="4800" dirty="0" err="1" smtClean="0"/>
              <a:t>giây</a:t>
            </a:r>
            <a:endParaRPr lang="en-US" sz="4800" dirty="0" smtClean="0"/>
          </a:p>
          <a:p>
            <a:r>
              <a:rPr lang="en-US" sz="4800" dirty="0" smtClean="0"/>
              <a:t>D. 65 </a:t>
            </a:r>
            <a:r>
              <a:rPr lang="en-US" sz="4800" dirty="0" err="1" smtClean="0"/>
              <a:t>giây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xmlns="" val="929991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95421"/>
            <a:ext cx="9144000" cy="1118455"/>
          </a:xfrm>
        </p:spPr>
        <p:txBody>
          <a:bodyPr>
            <a:normAutofit/>
          </a:bodyPr>
          <a:lstStyle/>
          <a:p>
            <a:r>
              <a:rPr lang="en-US" sz="4800" dirty="0" err="1" smtClean="0">
                <a:solidFill>
                  <a:srgbClr val="00B050"/>
                </a:solidFill>
              </a:rPr>
              <a:t>Câu</a:t>
            </a:r>
            <a:r>
              <a:rPr lang="en-US" sz="4800" dirty="0" smtClean="0">
                <a:solidFill>
                  <a:srgbClr val="00B050"/>
                </a:solidFill>
              </a:rPr>
              <a:t> 2 : 2 </a:t>
            </a:r>
            <a:r>
              <a:rPr lang="en-US" sz="4800" dirty="0" err="1" smtClean="0">
                <a:solidFill>
                  <a:srgbClr val="00B050"/>
                </a:solidFill>
              </a:rPr>
              <a:t>phút</a:t>
            </a:r>
            <a:r>
              <a:rPr lang="en-US" sz="4800" dirty="0" smtClean="0">
                <a:solidFill>
                  <a:srgbClr val="00B050"/>
                </a:solidFill>
              </a:rPr>
              <a:t> 5 </a:t>
            </a:r>
            <a:r>
              <a:rPr lang="en-US" sz="4800" dirty="0" err="1" smtClean="0">
                <a:solidFill>
                  <a:srgbClr val="00B050"/>
                </a:solidFill>
              </a:rPr>
              <a:t>giây</a:t>
            </a:r>
            <a:r>
              <a:rPr lang="en-US" sz="4800" dirty="0" smtClean="0">
                <a:solidFill>
                  <a:srgbClr val="00B050"/>
                </a:solidFill>
              </a:rPr>
              <a:t> = ….. </a:t>
            </a:r>
            <a:r>
              <a:rPr lang="en-US" sz="4800" dirty="0" err="1">
                <a:solidFill>
                  <a:srgbClr val="00B050"/>
                </a:solidFill>
              </a:rPr>
              <a:t>g</a:t>
            </a:r>
            <a:r>
              <a:rPr lang="en-US" sz="4800" dirty="0" err="1" smtClean="0">
                <a:solidFill>
                  <a:srgbClr val="00B050"/>
                </a:solidFill>
              </a:rPr>
              <a:t>iây</a:t>
            </a:r>
            <a:r>
              <a:rPr lang="en-US" sz="4800" dirty="0" smtClean="0">
                <a:solidFill>
                  <a:srgbClr val="00B050"/>
                </a:solidFill>
              </a:rPr>
              <a:t> ?</a:t>
            </a:r>
            <a:endParaRPr lang="en-US" sz="4800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617785"/>
            <a:ext cx="9144000" cy="3640015"/>
          </a:xfrm>
        </p:spPr>
        <p:txBody>
          <a:bodyPr>
            <a:normAutofit/>
          </a:bodyPr>
          <a:lstStyle/>
          <a:p>
            <a:pPr marL="457200" indent="-457200">
              <a:buAutoNum type="alphaUcPeriod"/>
            </a:pPr>
            <a:r>
              <a:rPr lang="en-US" sz="4800" dirty="0" smtClean="0">
                <a:solidFill>
                  <a:srgbClr val="FF0000"/>
                </a:solidFill>
              </a:rPr>
              <a:t>125 </a:t>
            </a:r>
            <a:r>
              <a:rPr lang="en-US" sz="4800" dirty="0" err="1" smtClean="0">
                <a:solidFill>
                  <a:srgbClr val="FF0000"/>
                </a:solidFill>
              </a:rPr>
              <a:t>giây</a:t>
            </a:r>
            <a:endParaRPr lang="en-US" sz="4800" dirty="0" smtClean="0">
              <a:solidFill>
                <a:srgbClr val="FF0000"/>
              </a:solidFill>
            </a:endParaRPr>
          </a:p>
          <a:p>
            <a:r>
              <a:rPr lang="en-US" sz="4800" dirty="0" smtClean="0"/>
              <a:t>B. 120 </a:t>
            </a:r>
            <a:r>
              <a:rPr lang="en-US" sz="4800" dirty="0" err="1" smtClean="0"/>
              <a:t>giây</a:t>
            </a:r>
            <a:endParaRPr lang="en-US" sz="4800" dirty="0" smtClean="0"/>
          </a:p>
          <a:p>
            <a:r>
              <a:rPr lang="en-US" sz="4800" dirty="0" smtClean="0"/>
              <a:t>C. 60 </a:t>
            </a:r>
            <a:r>
              <a:rPr lang="en-US" sz="4800" dirty="0" err="1" smtClean="0"/>
              <a:t>giây</a:t>
            </a:r>
            <a:endParaRPr lang="en-US" sz="4800" dirty="0" smtClean="0"/>
          </a:p>
          <a:p>
            <a:r>
              <a:rPr lang="en-US" sz="4800" dirty="0" smtClean="0"/>
              <a:t>D. 65 </a:t>
            </a:r>
            <a:r>
              <a:rPr lang="en-US" sz="4800" dirty="0" err="1" smtClean="0"/>
              <a:t>giây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xmlns="" val="4220506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2031"/>
            <a:ext cx="9144000" cy="1325415"/>
          </a:xfrm>
        </p:spPr>
        <p:txBody>
          <a:bodyPr/>
          <a:lstStyle/>
          <a:p>
            <a:r>
              <a:rPr lang="en-US" dirty="0" err="1" smtClean="0">
                <a:solidFill>
                  <a:srgbClr val="FF00FF"/>
                </a:solidFill>
              </a:rPr>
              <a:t>Câu</a:t>
            </a:r>
            <a:r>
              <a:rPr lang="en-US" dirty="0" smtClean="0">
                <a:solidFill>
                  <a:srgbClr val="FF00FF"/>
                </a:solidFill>
              </a:rPr>
              <a:t> 3 : 5kg 8g = …… g ?</a:t>
            </a:r>
            <a:endParaRPr lang="en-US" dirty="0">
              <a:solidFill>
                <a:srgbClr val="FF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758462"/>
            <a:ext cx="9144000" cy="3499338"/>
          </a:xfrm>
        </p:spPr>
        <p:txBody>
          <a:bodyPr>
            <a:normAutofit/>
          </a:bodyPr>
          <a:lstStyle/>
          <a:p>
            <a:pPr marL="457200" indent="-457200">
              <a:buAutoNum type="alphaUcPeriod"/>
            </a:pPr>
            <a:r>
              <a:rPr lang="en-US" sz="4800" dirty="0" smtClean="0"/>
              <a:t>58 g</a:t>
            </a:r>
          </a:p>
          <a:p>
            <a:r>
              <a:rPr lang="en-US" sz="4800" dirty="0" smtClean="0"/>
              <a:t>B. 508 g</a:t>
            </a:r>
          </a:p>
          <a:p>
            <a:r>
              <a:rPr lang="en-US" sz="4800" dirty="0" smtClean="0"/>
              <a:t>C. 580 g</a:t>
            </a:r>
          </a:p>
          <a:p>
            <a:r>
              <a:rPr lang="en-US" sz="4800" dirty="0" smtClean="0"/>
              <a:t>D. 5008 g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xmlns="" val="3197016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2031"/>
            <a:ext cx="9144000" cy="1325415"/>
          </a:xfrm>
        </p:spPr>
        <p:txBody>
          <a:bodyPr/>
          <a:lstStyle/>
          <a:p>
            <a:r>
              <a:rPr lang="en-US" dirty="0" err="1" smtClean="0">
                <a:solidFill>
                  <a:srgbClr val="FF00FF"/>
                </a:solidFill>
              </a:rPr>
              <a:t>Câu</a:t>
            </a:r>
            <a:r>
              <a:rPr lang="en-US" dirty="0" smtClean="0">
                <a:solidFill>
                  <a:srgbClr val="FF00FF"/>
                </a:solidFill>
              </a:rPr>
              <a:t> 3 : 5kg 8g = …… g ?</a:t>
            </a:r>
            <a:endParaRPr lang="en-US" dirty="0">
              <a:solidFill>
                <a:srgbClr val="FF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758462"/>
            <a:ext cx="9144000" cy="3499338"/>
          </a:xfrm>
        </p:spPr>
        <p:txBody>
          <a:bodyPr>
            <a:normAutofit/>
          </a:bodyPr>
          <a:lstStyle/>
          <a:p>
            <a:pPr marL="457200" indent="-457200">
              <a:buAutoNum type="alphaUcPeriod"/>
            </a:pPr>
            <a:r>
              <a:rPr lang="en-US" sz="4800" dirty="0" smtClean="0"/>
              <a:t>58 g</a:t>
            </a:r>
          </a:p>
          <a:p>
            <a:r>
              <a:rPr lang="en-US" sz="4800" dirty="0" smtClean="0"/>
              <a:t>B. 508 g</a:t>
            </a:r>
          </a:p>
          <a:p>
            <a:r>
              <a:rPr lang="en-US" sz="4800" dirty="0" smtClean="0"/>
              <a:t>C. 580 g</a:t>
            </a:r>
          </a:p>
          <a:p>
            <a:r>
              <a:rPr lang="en-US" sz="4800" dirty="0" smtClean="0">
                <a:solidFill>
                  <a:srgbClr val="FF0000"/>
                </a:solidFill>
              </a:rPr>
              <a:t>D. 5008 g</a:t>
            </a:r>
            <a:endParaRPr lang="en-US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70444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230" y="348640"/>
            <a:ext cx="12074770" cy="1367619"/>
          </a:xfrm>
        </p:spPr>
        <p:txBody>
          <a:bodyPr>
            <a:no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</a:rPr>
              <a:t>Bài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toán</a:t>
            </a:r>
            <a:r>
              <a:rPr lang="en-US" sz="3200" dirty="0" smtClean="0">
                <a:solidFill>
                  <a:srgbClr val="FF0000"/>
                </a:solidFill>
              </a:rPr>
              <a:t> 1 </a:t>
            </a:r>
            <a:r>
              <a:rPr lang="en-US" sz="3200" dirty="0" smtClean="0"/>
              <a:t>: </a:t>
            </a:r>
            <a:r>
              <a:rPr lang="en-US" sz="3200" dirty="0" err="1" smtClean="0"/>
              <a:t>Rót</a:t>
            </a:r>
            <a:r>
              <a:rPr lang="en-US" sz="3200" dirty="0" smtClean="0"/>
              <a:t> </a:t>
            </a:r>
            <a:r>
              <a:rPr lang="en-US" sz="3200" dirty="0" err="1" smtClean="0"/>
              <a:t>vào</a:t>
            </a:r>
            <a:r>
              <a:rPr lang="en-US" sz="3200" dirty="0" smtClean="0"/>
              <a:t> can </a:t>
            </a:r>
            <a:r>
              <a:rPr lang="en-US" sz="3200" dirty="0" err="1" smtClean="0"/>
              <a:t>thứ</a:t>
            </a:r>
            <a:r>
              <a:rPr lang="en-US" sz="3200" dirty="0" smtClean="0"/>
              <a:t> </a:t>
            </a:r>
            <a:r>
              <a:rPr lang="en-US" sz="3200" dirty="0" err="1" smtClean="0"/>
              <a:t>nhất</a:t>
            </a:r>
            <a:r>
              <a:rPr lang="en-US" sz="3200" dirty="0" smtClean="0"/>
              <a:t> 6l </a:t>
            </a:r>
            <a:r>
              <a:rPr lang="en-US" sz="3200" dirty="0" err="1" smtClean="0"/>
              <a:t>dầu,rót</a:t>
            </a:r>
            <a:r>
              <a:rPr lang="en-US" sz="3200" dirty="0" smtClean="0"/>
              <a:t> </a:t>
            </a:r>
            <a:r>
              <a:rPr lang="en-US" sz="3200" dirty="0" err="1" smtClean="0"/>
              <a:t>vào</a:t>
            </a:r>
            <a:r>
              <a:rPr lang="en-US" sz="3200" dirty="0" smtClean="0"/>
              <a:t> can </a:t>
            </a:r>
            <a:r>
              <a:rPr lang="en-US" sz="3200" dirty="0" err="1" smtClean="0"/>
              <a:t>thứ</a:t>
            </a:r>
            <a:r>
              <a:rPr lang="en-US" sz="3200" dirty="0" smtClean="0"/>
              <a:t> </a:t>
            </a:r>
            <a:r>
              <a:rPr lang="en-US" sz="3200" dirty="0" err="1" smtClean="0"/>
              <a:t>hai</a:t>
            </a:r>
            <a:r>
              <a:rPr lang="en-US" sz="3200" dirty="0" smtClean="0"/>
              <a:t> 4l </a:t>
            </a:r>
            <a:r>
              <a:rPr lang="en-US" sz="3200" dirty="0" err="1" smtClean="0"/>
              <a:t>dầu</a:t>
            </a:r>
            <a:r>
              <a:rPr lang="en-US" sz="3200" dirty="0" smtClean="0"/>
              <a:t>. </a:t>
            </a:r>
            <a:r>
              <a:rPr lang="en-US" sz="3200" dirty="0" err="1" smtClean="0"/>
              <a:t>Hỏi</a:t>
            </a:r>
            <a:r>
              <a:rPr lang="en-US" sz="3200" dirty="0" smtClean="0"/>
              <a:t> </a:t>
            </a:r>
            <a:r>
              <a:rPr lang="en-US" sz="3200" dirty="0" err="1" smtClean="0"/>
              <a:t>nếu</a:t>
            </a:r>
            <a:r>
              <a:rPr lang="en-US" sz="3200" dirty="0" smtClean="0"/>
              <a:t> </a:t>
            </a:r>
            <a:r>
              <a:rPr lang="en-US" sz="3200" dirty="0" err="1" smtClean="0"/>
              <a:t>số</a:t>
            </a:r>
            <a:r>
              <a:rPr lang="en-US" sz="3200" dirty="0" smtClean="0"/>
              <a:t> </a:t>
            </a:r>
            <a:r>
              <a:rPr lang="en-US" sz="3200" dirty="0" err="1" smtClean="0"/>
              <a:t>lít</a:t>
            </a:r>
            <a:r>
              <a:rPr lang="en-US" sz="3200" dirty="0" smtClean="0"/>
              <a:t> </a:t>
            </a:r>
            <a:r>
              <a:rPr lang="en-US" sz="3200" dirty="0" err="1" smtClean="0"/>
              <a:t>dầu</a:t>
            </a:r>
            <a:r>
              <a:rPr lang="en-US" sz="3200" dirty="0" smtClean="0"/>
              <a:t> </a:t>
            </a:r>
            <a:r>
              <a:rPr lang="en-US" sz="3200" dirty="0" err="1" smtClean="0"/>
              <a:t>đó</a:t>
            </a:r>
            <a:r>
              <a:rPr lang="en-US" sz="3200" dirty="0" smtClean="0"/>
              <a:t> </a:t>
            </a:r>
            <a:r>
              <a:rPr lang="en-US" sz="3200" dirty="0" err="1" smtClean="0"/>
              <a:t>được</a:t>
            </a:r>
            <a:r>
              <a:rPr lang="en-US" sz="3200" dirty="0" smtClean="0"/>
              <a:t> </a:t>
            </a:r>
            <a:r>
              <a:rPr lang="en-US" sz="3200" dirty="0" err="1" smtClean="0"/>
              <a:t>rót</a:t>
            </a:r>
            <a:r>
              <a:rPr lang="en-US" sz="3200" dirty="0" smtClean="0"/>
              <a:t> </a:t>
            </a:r>
            <a:r>
              <a:rPr lang="en-US" sz="3200" dirty="0" err="1" smtClean="0"/>
              <a:t>đều</a:t>
            </a:r>
            <a:r>
              <a:rPr lang="en-US" sz="3200" dirty="0" smtClean="0"/>
              <a:t> </a:t>
            </a:r>
            <a:r>
              <a:rPr lang="en-US" sz="3200" dirty="0" err="1" smtClean="0"/>
              <a:t>vào</a:t>
            </a:r>
            <a:r>
              <a:rPr lang="en-US" sz="3200" dirty="0" smtClean="0"/>
              <a:t> 2 can </a:t>
            </a:r>
            <a:r>
              <a:rPr lang="en-US" sz="3200" dirty="0" err="1" smtClean="0"/>
              <a:t>thì</a:t>
            </a:r>
            <a:r>
              <a:rPr lang="en-US" sz="3200" dirty="0" smtClean="0"/>
              <a:t> </a:t>
            </a:r>
            <a:r>
              <a:rPr lang="en-US" sz="3200" dirty="0" err="1" smtClean="0"/>
              <a:t>mỗi</a:t>
            </a:r>
            <a:r>
              <a:rPr lang="en-US" sz="3200" dirty="0" smtClean="0"/>
              <a:t> </a:t>
            </a:r>
            <a:r>
              <a:rPr lang="en-US" sz="3200" dirty="0" err="1" smtClean="0"/>
              <a:t>canh</a:t>
            </a:r>
            <a:r>
              <a:rPr lang="en-US" sz="3200" dirty="0" smtClean="0"/>
              <a:t> </a:t>
            </a:r>
            <a:r>
              <a:rPr lang="en-US" sz="3200" dirty="0" err="1" smtClean="0"/>
              <a:t>có</a:t>
            </a:r>
            <a:r>
              <a:rPr lang="en-US" sz="3200" dirty="0" smtClean="0"/>
              <a:t> </a:t>
            </a:r>
            <a:r>
              <a:rPr lang="en-US" sz="3200" dirty="0" err="1" smtClean="0"/>
              <a:t>bao</a:t>
            </a:r>
            <a:r>
              <a:rPr lang="en-US" sz="3200" dirty="0" smtClean="0"/>
              <a:t> </a:t>
            </a:r>
            <a:r>
              <a:rPr lang="en-US" sz="3200" dirty="0" err="1" smtClean="0"/>
              <a:t>nhiêu</a:t>
            </a:r>
            <a:r>
              <a:rPr lang="en-US" sz="3200" dirty="0" smtClean="0"/>
              <a:t> </a:t>
            </a:r>
            <a:r>
              <a:rPr lang="en-US" sz="3200" dirty="0" err="1" smtClean="0"/>
              <a:t>lít</a:t>
            </a:r>
            <a:r>
              <a:rPr lang="en-US" sz="3200" dirty="0" smtClean="0"/>
              <a:t> </a:t>
            </a:r>
            <a:r>
              <a:rPr lang="en-US" sz="3200" dirty="0" err="1" smtClean="0"/>
              <a:t>dầu</a:t>
            </a:r>
            <a:r>
              <a:rPr lang="en-US" sz="3200" dirty="0" smtClean="0"/>
              <a:t> ?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229" y="2011680"/>
            <a:ext cx="11826241" cy="4389120"/>
          </a:xfrm>
        </p:spPr>
        <p:txBody>
          <a:bodyPr>
            <a:normAutofit/>
          </a:bodyPr>
          <a:lstStyle/>
          <a:p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giải</a:t>
            </a:r>
            <a:endParaRPr lang="en-US" dirty="0" smtClean="0"/>
          </a:p>
          <a:p>
            <a:r>
              <a:rPr lang="en-US" sz="4400" dirty="0" err="1" smtClean="0">
                <a:solidFill>
                  <a:srgbClr val="3333FF"/>
                </a:solidFill>
              </a:rPr>
              <a:t>Tổng</a:t>
            </a:r>
            <a:r>
              <a:rPr lang="en-US" sz="4400" dirty="0" smtClean="0">
                <a:solidFill>
                  <a:srgbClr val="3333FF"/>
                </a:solidFill>
              </a:rPr>
              <a:t> </a:t>
            </a:r>
            <a:r>
              <a:rPr lang="en-US" sz="4400" dirty="0" err="1" smtClean="0">
                <a:solidFill>
                  <a:srgbClr val="3333FF"/>
                </a:solidFill>
              </a:rPr>
              <a:t>số</a:t>
            </a:r>
            <a:r>
              <a:rPr lang="en-US" sz="4400" dirty="0" smtClean="0">
                <a:solidFill>
                  <a:srgbClr val="3333FF"/>
                </a:solidFill>
              </a:rPr>
              <a:t> </a:t>
            </a:r>
            <a:r>
              <a:rPr lang="en-US" sz="4400" dirty="0" err="1" smtClean="0">
                <a:solidFill>
                  <a:srgbClr val="3333FF"/>
                </a:solidFill>
              </a:rPr>
              <a:t>lít</a:t>
            </a:r>
            <a:r>
              <a:rPr lang="en-US" sz="4400" dirty="0" smtClean="0">
                <a:solidFill>
                  <a:srgbClr val="3333FF"/>
                </a:solidFill>
              </a:rPr>
              <a:t> </a:t>
            </a:r>
            <a:r>
              <a:rPr lang="en-US" sz="4400" dirty="0" err="1" smtClean="0">
                <a:solidFill>
                  <a:srgbClr val="3333FF"/>
                </a:solidFill>
              </a:rPr>
              <a:t>dầu</a:t>
            </a:r>
            <a:r>
              <a:rPr lang="en-US" sz="4400" dirty="0" smtClean="0">
                <a:solidFill>
                  <a:srgbClr val="3333FF"/>
                </a:solidFill>
              </a:rPr>
              <a:t> </a:t>
            </a:r>
            <a:r>
              <a:rPr lang="en-US" sz="4400" dirty="0" err="1" smtClean="0">
                <a:solidFill>
                  <a:srgbClr val="3333FF"/>
                </a:solidFill>
              </a:rPr>
              <a:t>của</a:t>
            </a:r>
            <a:r>
              <a:rPr lang="en-US" sz="4400" dirty="0" smtClean="0">
                <a:solidFill>
                  <a:srgbClr val="3333FF"/>
                </a:solidFill>
              </a:rPr>
              <a:t> 2 can </a:t>
            </a:r>
            <a:r>
              <a:rPr lang="en-US" sz="4400" dirty="0" err="1" smtClean="0">
                <a:solidFill>
                  <a:srgbClr val="3333FF"/>
                </a:solidFill>
              </a:rPr>
              <a:t>là</a:t>
            </a:r>
            <a:r>
              <a:rPr lang="en-US" sz="4400" dirty="0" smtClean="0">
                <a:solidFill>
                  <a:srgbClr val="3333FF"/>
                </a:solidFill>
              </a:rPr>
              <a:t> :</a:t>
            </a:r>
          </a:p>
          <a:p>
            <a:r>
              <a:rPr lang="en-US" sz="4400" dirty="0" smtClean="0">
                <a:solidFill>
                  <a:srgbClr val="3333FF"/>
                </a:solidFill>
              </a:rPr>
              <a:t>6 + 4 = 10 ( </a:t>
            </a:r>
            <a:r>
              <a:rPr lang="en-US" sz="4400" dirty="0" err="1" smtClean="0">
                <a:solidFill>
                  <a:srgbClr val="3333FF"/>
                </a:solidFill>
              </a:rPr>
              <a:t>lít</a:t>
            </a:r>
            <a:r>
              <a:rPr lang="en-US" sz="4400" dirty="0" smtClean="0">
                <a:solidFill>
                  <a:srgbClr val="3333FF"/>
                </a:solidFill>
              </a:rPr>
              <a:t> </a:t>
            </a:r>
            <a:r>
              <a:rPr lang="en-US" sz="4400" dirty="0" err="1" smtClean="0">
                <a:solidFill>
                  <a:srgbClr val="3333FF"/>
                </a:solidFill>
              </a:rPr>
              <a:t>dầu</a:t>
            </a:r>
            <a:r>
              <a:rPr lang="en-US" sz="4400" dirty="0" smtClean="0">
                <a:solidFill>
                  <a:srgbClr val="3333FF"/>
                </a:solidFill>
              </a:rPr>
              <a:t> )</a:t>
            </a:r>
          </a:p>
          <a:p>
            <a:r>
              <a:rPr lang="en-US" sz="4400" dirty="0" err="1" smtClean="0">
                <a:solidFill>
                  <a:srgbClr val="3333FF"/>
                </a:solidFill>
              </a:rPr>
              <a:t>Số</a:t>
            </a:r>
            <a:r>
              <a:rPr lang="en-US" sz="4400" dirty="0" smtClean="0">
                <a:solidFill>
                  <a:srgbClr val="3333FF"/>
                </a:solidFill>
              </a:rPr>
              <a:t> </a:t>
            </a:r>
            <a:r>
              <a:rPr lang="en-US" sz="4400" dirty="0" err="1" smtClean="0">
                <a:solidFill>
                  <a:srgbClr val="3333FF"/>
                </a:solidFill>
              </a:rPr>
              <a:t>lít</a:t>
            </a:r>
            <a:r>
              <a:rPr lang="en-US" sz="4400" dirty="0" smtClean="0">
                <a:solidFill>
                  <a:srgbClr val="3333FF"/>
                </a:solidFill>
              </a:rPr>
              <a:t> </a:t>
            </a:r>
            <a:r>
              <a:rPr lang="en-US" sz="4400" dirty="0" err="1" smtClean="0">
                <a:solidFill>
                  <a:srgbClr val="3333FF"/>
                </a:solidFill>
              </a:rPr>
              <a:t>dầu</a:t>
            </a:r>
            <a:r>
              <a:rPr lang="en-US" sz="4400" dirty="0" smtClean="0">
                <a:solidFill>
                  <a:srgbClr val="3333FF"/>
                </a:solidFill>
              </a:rPr>
              <a:t> </a:t>
            </a:r>
            <a:r>
              <a:rPr lang="en-US" sz="4400" dirty="0" err="1" smtClean="0">
                <a:solidFill>
                  <a:srgbClr val="3333FF"/>
                </a:solidFill>
              </a:rPr>
              <a:t>rót</a:t>
            </a:r>
            <a:r>
              <a:rPr lang="en-US" sz="4400" dirty="0" smtClean="0">
                <a:solidFill>
                  <a:srgbClr val="3333FF"/>
                </a:solidFill>
              </a:rPr>
              <a:t> </a:t>
            </a:r>
            <a:r>
              <a:rPr lang="en-US" sz="4400" dirty="0" err="1" smtClean="0">
                <a:solidFill>
                  <a:srgbClr val="3333FF"/>
                </a:solidFill>
              </a:rPr>
              <a:t>đều</a:t>
            </a:r>
            <a:r>
              <a:rPr lang="en-US" sz="4400" dirty="0" smtClean="0">
                <a:solidFill>
                  <a:srgbClr val="3333FF"/>
                </a:solidFill>
              </a:rPr>
              <a:t> </a:t>
            </a:r>
            <a:r>
              <a:rPr lang="en-US" sz="4400" dirty="0" err="1" smtClean="0">
                <a:solidFill>
                  <a:srgbClr val="3333FF"/>
                </a:solidFill>
              </a:rPr>
              <a:t>vào</a:t>
            </a:r>
            <a:r>
              <a:rPr lang="en-US" sz="4400" dirty="0" smtClean="0">
                <a:solidFill>
                  <a:srgbClr val="3333FF"/>
                </a:solidFill>
              </a:rPr>
              <a:t> </a:t>
            </a:r>
            <a:r>
              <a:rPr lang="en-US" sz="4400" dirty="0" err="1" smtClean="0">
                <a:solidFill>
                  <a:srgbClr val="3333FF"/>
                </a:solidFill>
              </a:rPr>
              <a:t>mỗi</a:t>
            </a:r>
            <a:r>
              <a:rPr lang="en-US" sz="4400" dirty="0" smtClean="0">
                <a:solidFill>
                  <a:srgbClr val="3333FF"/>
                </a:solidFill>
              </a:rPr>
              <a:t> can </a:t>
            </a:r>
            <a:r>
              <a:rPr lang="en-US" sz="4400" dirty="0" err="1" smtClean="0">
                <a:solidFill>
                  <a:srgbClr val="3333FF"/>
                </a:solidFill>
              </a:rPr>
              <a:t>là</a:t>
            </a:r>
            <a:r>
              <a:rPr lang="en-US" sz="4400" dirty="0" smtClean="0">
                <a:solidFill>
                  <a:srgbClr val="3333FF"/>
                </a:solidFill>
              </a:rPr>
              <a:t> :</a:t>
            </a:r>
          </a:p>
          <a:p>
            <a:r>
              <a:rPr lang="en-US" sz="4400" dirty="0" smtClean="0">
                <a:solidFill>
                  <a:srgbClr val="3333FF"/>
                </a:solidFill>
              </a:rPr>
              <a:t>10 : 2 = 5 ( </a:t>
            </a:r>
            <a:r>
              <a:rPr lang="en-US" sz="4400" dirty="0" err="1" smtClean="0">
                <a:solidFill>
                  <a:srgbClr val="3333FF"/>
                </a:solidFill>
              </a:rPr>
              <a:t>lít</a:t>
            </a:r>
            <a:r>
              <a:rPr lang="en-US" sz="4400" dirty="0" smtClean="0">
                <a:solidFill>
                  <a:srgbClr val="3333FF"/>
                </a:solidFill>
              </a:rPr>
              <a:t> </a:t>
            </a:r>
            <a:r>
              <a:rPr lang="en-US" sz="4400" dirty="0" err="1" smtClean="0">
                <a:solidFill>
                  <a:srgbClr val="3333FF"/>
                </a:solidFill>
              </a:rPr>
              <a:t>dầu</a:t>
            </a:r>
            <a:r>
              <a:rPr lang="en-US" sz="4400" dirty="0" smtClean="0">
                <a:solidFill>
                  <a:srgbClr val="3333FF"/>
                </a:solidFill>
              </a:rPr>
              <a:t> )</a:t>
            </a:r>
          </a:p>
          <a:p>
            <a:r>
              <a:rPr lang="en-US" sz="4400" dirty="0" err="1" smtClean="0">
                <a:solidFill>
                  <a:srgbClr val="3333FF"/>
                </a:solidFill>
              </a:rPr>
              <a:t>Đáp</a:t>
            </a:r>
            <a:r>
              <a:rPr lang="en-US" sz="4400" dirty="0" smtClean="0">
                <a:solidFill>
                  <a:srgbClr val="3333FF"/>
                </a:solidFill>
              </a:rPr>
              <a:t> </a:t>
            </a:r>
            <a:r>
              <a:rPr lang="en-US" sz="4400" dirty="0" err="1" smtClean="0">
                <a:solidFill>
                  <a:srgbClr val="3333FF"/>
                </a:solidFill>
              </a:rPr>
              <a:t>số</a:t>
            </a:r>
            <a:r>
              <a:rPr lang="en-US" sz="4400" dirty="0" smtClean="0">
                <a:solidFill>
                  <a:srgbClr val="3333FF"/>
                </a:solidFill>
              </a:rPr>
              <a:t> : 5 l </a:t>
            </a:r>
            <a:r>
              <a:rPr lang="en-US" sz="4400" dirty="0" err="1" smtClean="0">
                <a:solidFill>
                  <a:srgbClr val="3333FF"/>
                </a:solidFill>
              </a:rPr>
              <a:t>dầu</a:t>
            </a:r>
            <a:r>
              <a:rPr lang="en-US" sz="4400" dirty="0" smtClean="0">
                <a:solidFill>
                  <a:srgbClr val="3333FF"/>
                </a:solidFill>
              </a:rPr>
              <a:t>.</a:t>
            </a:r>
            <a:endParaRPr lang="en-US" sz="4400" dirty="0">
              <a:solidFill>
                <a:srgbClr val="333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3800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782</Words>
  <Application>Microsoft Office PowerPoint</Application>
  <PresentationFormat>Custom</PresentationFormat>
  <Paragraphs>97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Slide 1</vt:lpstr>
      <vt:lpstr>Slide 2</vt:lpstr>
      <vt:lpstr>Câu 1 : 3 ngày = …… giờ ?</vt:lpstr>
      <vt:lpstr>Câu 1 : 3 ngày = …… giờ ?</vt:lpstr>
      <vt:lpstr>Câu 2 : 2 phút 5 giây = ….. giây ?</vt:lpstr>
      <vt:lpstr>Câu 2 : 2 phút 5 giây = ….. giây ?</vt:lpstr>
      <vt:lpstr>Câu 3 : 5kg 8g = …… g ?</vt:lpstr>
      <vt:lpstr>Câu 3 : 5kg 8g = …… g ?</vt:lpstr>
      <vt:lpstr>Bài toán 1 : Rót vào can thứ nhất 6l dầu,rót vào can thứ hai 4l dầu. Hỏi nếu số lít dầu đó được rót đều vào 2 can thì mỗi canh có bao nhiêu lít dầu ?</vt:lpstr>
      <vt:lpstr>Nhận xét : - Lấy tổng số lít dầu chia cho 2 được số lít dầu rót đều vào mỗi can:  ( 6 + 4 ) : 2 = 5 ( lít ) </vt:lpstr>
      <vt:lpstr>Nhận xét : Số 28 là số trung bình cộng của 3 số 25; 27 và 32 </vt:lpstr>
      <vt:lpstr>1 . Tìm số trung bình cộng của các số sau :</vt:lpstr>
      <vt:lpstr>a) 42 và 52</vt:lpstr>
      <vt:lpstr>c) 34 ; 43 ; 52 và 39 </vt:lpstr>
      <vt:lpstr>2. Bốn em Mai, Hoa, Hưng, Thịnh, lần lượt cân nặng là 36kg, 38kg, 40kg, 34kg,. Hỏi trung bình mỗi em cân nặng bao nhiêu ki-lô-gam ? </vt:lpstr>
      <vt:lpstr>3. Tìm số trung bình cộng của các số tự nhiên liên tiếp từ 1 đến 9</vt:lpstr>
      <vt:lpstr>Slide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hp650g1</dc:creator>
  <cp:lastModifiedBy>Computer</cp:lastModifiedBy>
  <cp:revision>12</cp:revision>
  <dcterms:created xsi:type="dcterms:W3CDTF">2019-09-30T14:21:43Z</dcterms:created>
  <dcterms:modified xsi:type="dcterms:W3CDTF">2019-10-07T04:47:43Z</dcterms:modified>
</cp:coreProperties>
</file>