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6"/>
  </p:notesMasterIdLst>
  <p:handoutMasterIdLst>
    <p:handoutMasterId r:id="rId47"/>
  </p:handoutMasterIdLst>
  <p:sldIdLst>
    <p:sldId id="334" r:id="rId2"/>
    <p:sldId id="373" r:id="rId3"/>
    <p:sldId id="374" r:id="rId4"/>
    <p:sldId id="375" r:id="rId5"/>
    <p:sldId id="376" r:id="rId6"/>
    <p:sldId id="388" r:id="rId7"/>
    <p:sldId id="377" r:id="rId8"/>
    <p:sldId id="378" r:id="rId9"/>
    <p:sldId id="379" r:id="rId10"/>
    <p:sldId id="380" r:id="rId11"/>
    <p:sldId id="381" r:id="rId12"/>
    <p:sldId id="382" r:id="rId13"/>
    <p:sldId id="383" r:id="rId14"/>
    <p:sldId id="266" r:id="rId15"/>
    <p:sldId id="267" r:id="rId16"/>
    <p:sldId id="390" r:id="rId17"/>
    <p:sldId id="392" r:id="rId18"/>
    <p:sldId id="394" r:id="rId19"/>
    <p:sldId id="395" r:id="rId20"/>
    <p:sldId id="396" r:id="rId21"/>
    <p:sldId id="397" r:id="rId22"/>
    <p:sldId id="291" r:id="rId23"/>
    <p:sldId id="335" r:id="rId24"/>
    <p:sldId id="336" r:id="rId25"/>
    <p:sldId id="337" r:id="rId26"/>
    <p:sldId id="338" r:id="rId27"/>
    <p:sldId id="339" r:id="rId28"/>
    <p:sldId id="340" r:id="rId29"/>
    <p:sldId id="351" r:id="rId30"/>
    <p:sldId id="342" r:id="rId31"/>
    <p:sldId id="281" r:id="rId32"/>
    <p:sldId id="343" r:id="rId33"/>
    <p:sldId id="283" r:id="rId34"/>
    <p:sldId id="364" r:id="rId35"/>
    <p:sldId id="365" r:id="rId36"/>
    <p:sldId id="284" r:id="rId37"/>
    <p:sldId id="344" r:id="rId38"/>
    <p:sldId id="366" r:id="rId39"/>
    <p:sldId id="346" r:id="rId40"/>
    <p:sldId id="369" r:id="rId41"/>
    <p:sldId id="348" r:id="rId42"/>
    <p:sldId id="354" r:id="rId43"/>
    <p:sldId id="355" r:id="rId44"/>
    <p:sldId id="350" r:id="rId45"/>
  </p:sldIdLst>
  <p:sldSz cx="9144000" cy="6858000" type="screen4x3"/>
  <p:notesSz cx="6797675" cy="987425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0"/>
  </p:normalViewPr>
  <p:slideViewPr>
    <p:cSldViewPr>
      <p:cViewPr>
        <p:scale>
          <a:sx n="70" d="100"/>
          <a:sy n="70" d="100"/>
        </p:scale>
        <p:origin x="-1386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handoutMaster" Target="handoutMasters/handoutMaster1.xml"/><Relationship Id="rId50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presProps" Target="presProps.xml"/><Relationship Id="rId8" Type="http://schemas.openxmlformats.org/officeDocument/2006/relationships/slide" Target="slides/slide7.xml"/><Relationship Id="rId51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6.5062065261644278E-2"/>
          <c:y val="3.6121109861267341E-2"/>
          <c:w val="0.78475210283753905"/>
          <c:h val="0.87718597675290588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invertIfNegative val="0"/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Sheet1!$B$2:$B$13</c:f>
              <c:numCache>
                <c:formatCode>General</c:formatCode>
                <c:ptCount val="12"/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308736"/>
        <c:axId val="128310272"/>
      </c:barChart>
      <c:barChart>
        <c:barDir val="col"/>
        <c:grouping val="clustered"/>
        <c:varyColors val="0"/>
        <c:ser>
          <c:idx val="1"/>
          <c:order val="1"/>
          <c:tx>
            <c:strRef>
              <c:f>Sheet1!$C$1</c:f>
              <c:strCache>
                <c:ptCount val="1"/>
                <c:pt idx="0">
                  <c:v>Mắc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6006600660066007E-3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1.2598425196850394E-2"/>
                  <c:y val="-0.107142857142857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0997375328083989E-3"/>
                  <c:y val="-0.1111111111111111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0"/>
                  <c:y val="-7.93650793650793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4.4004400440044002E-3"/>
                  <c:y val="-0.107142857142857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2.0997375328083989E-3"/>
                  <c:y val="-0.1746031746031745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4.4004400440044002E-3"/>
                  <c:y val="-0.1547619047619047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2.2002200220022001E-3"/>
                  <c:y val="-0.15476221722284714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6.9445527229888343E-3"/>
                  <c:y val="-0.13095238095238096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6296296296296294E-3"/>
                  <c:y val="-9.523809523809527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4.6296296296296294E-3"/>
                  <c:y val="-5.9523809523809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1"/>
              <c:layout>
                <c:manualLayout>
                  <c:x val="-2.9320987654320986E-2"/>
                  <c:y val="-2.80603266089448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 i="0" baseline="0">
                    <a:solidFill>
                      <a:srgbClr val="C00000"/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Sheet1!$C$2:$C$13</c:f>
              <c:numCache>
                <c:formatCode>General</c:formatCode>
                <c:ptCount val="12"/>
                <c:pt idx="0">
                  <c:v>27</c:v>
                </c:pt>
                <c:pt idx="1">
                  <c:v>43</c:v>
                </c:pt>
                <c:pt idx="2">
                  <c:v>48</c:v>
                </c:pt>
                <c:pt idx="3">
                  <c:v>314</c:v>
                </c:pt>
                <c:pt idx="4">
                  <c:v>581</c:v>
                </c:pt>
                <c:pt idx="5">
                  <c:v>846</c:v>
                </c:pt>
                <c:pt idx="6">
                  <c:v>1320</c:v>
                </c:pt>
                <c:pt idx="7">
                  <c:v>2014</c:v>
                </c:pt>
                <c:pt idx="8">
                  <c:v>2798</c:v>
                </c:pt>
                <c:pt idx="9">
                  <c:v>4593</c:v>
                </c:pt>
                <c:pt idx="10">
                  <c:v>6061</c:v>
                </c:pt>
                <c:pt idx="11">
                  <c:v>8142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28469248"/>
        <c:axId val="128467712"/>
      </c:barChart>
      <c:lineChart>
        <c:grouping val="standard"/>
        <c:varyColors val="0"/>
        <c:ser>
          <c:idx val="2"/>
          <c:order val="2"/>
          <c:tx>
            <c:strRef>
              <c:f>Sheet1!$D$1</c:f>
              <c:strCache>
                <c:ptCount val="1"/>
                <c:pt idx="0">
                  <c:v>Chết</c:v>
                </c:pt>
              </c:strCache>
            </c:strRef>
          </c:tx>
          <c:marker>
            <c:symbol val="none"/>
          </c:marker>
          <c:dLbls>
            <c:dLbl>
              <c:idx val="0"/>
              <c:layout>
                <c:manualLayout>
                  <c:x val="-2.2002200220022004E-2"/>
                  <c:y val="-5.952380952380952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"/>
              <c:layout>
                <c:manualLayout>
                  <c:x val="-4.1804180418041806E-2"/>
                  <c:y val="-5.555555555555555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layout>
                <c:manualLayout>
                  <c:x val="-2.4202420242024202E-2"/>
                  <c:y val="-6.74603174603174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layout>
                <c:manualLayout>
                  <c:x val="-2.8602860286028563E-2"/>
                  <c:y val="-4.3650793650793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4"/>
              <c:layout>
                <c:manualLayout>
                  <c:x val="-3.3003300330033E-2"/>
                  <c:y val="-4.365079365079364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5"/>
              <c:layout>
                <c:manualLayout>
                  <c:x val="-3.0803080308030802E-2"/>
                  <c:y val="-8.333333333333332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6"/>
              <c:layout>
                <c:manualLayout>
                  <c:x val="-3.497431632927072E-2"/>
                  <c:y val="-1.984126984126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7"/>
              <c:layout>
                <c:manualLayout>
                  <c:x val="-3.3003300330032924E-2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8"/>
              <c:layout>
                <c:manualLayout>
                  <c:x val="-3.4722417123602127E-2"/>
                  <c:y val="6.349206349206348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9"/>
              <c:layout>
                <c:manualLayout>
                  <c:x val="-4.1666666666666664E-2"/>
                  <c:y val="2.38095238095238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10"/>
              <c:layout>
                <c:manualLayout>
                  <c:x val="-3.0092592592592591E-2"/>
                  <c:y val="1.9841269841269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</c:dLbl>
            <c:txPr>
              <a:bodyPr/>
              <a:lstStyle/>
              <a:p>
                <a:pPr>
                  <a:defRPr sz="1500" b="1" i="0" baseline="0">
                    <a:solidFill>
                      <a:schemeClr val="accent3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numRef>
              <c:f>Sheet1!$A$2:$A$13</c:f>
              <c:numCache>
                <c:formatCode>General</c:formatCode>
                <c:ptCount val="12"/>
              </c:numCache>
            </c:numRef>
          </c:cat>
          <c:val>
            <c:numRef>
              <c:f>Sheet1!$D$2:$D$13</c:f>
              <c:numCache>
                <c:formatCode>General</c:formatCode>
                <c:ptCount val="12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6</c:v>
                </c:pt>
                <c:pt idx="4">
                  <c:v>17</c:v>
                </c:pt>
                <c:pt idx="5">
                  <c:v>25</c:v>
                </c:pt>
                <c:pt idx="6">
                  <c:v>41</c:v>
                </c:pt>
                <c:pt idx="7">
                  <c:v>56</c:v>
                </c:pt>
                <c:pt idx="8">
                  <c:v>80</c:v>
                </c:pt>
                <c:pt idx="9">
                  <c:v>106</c:v>
                </c:pt>
                <c:pt idx="10">
                  <c:v>132</c:v>
                </c:pt>
                <c:pt idx="11">
                  <c:v>170</c:v>
                </c:pt>
              </c:numCache>
            </c:numRef>
          </c:val>
          <c:smooth val="0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8308736"/>
        <c:axId val="128310272"/>
      </c:lineChart>
      <c:catAx>
        <c:axId val="12830873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28310272"/>
        <c:crosses val="autoZero"/>
        <c:auto val="1"/>
        <c:lblAlgn val="ctr"/>
        <c:lblOffset val="100"/>
        <c:noMultiLvlLbl val="0"/>
      </c:catAx>
      <c:valAx>
        <c:axId val="12831027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 i="0" baseline="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  <c:crossAx val="128308736"/>
        <c:crosses val="autoZero"/>
        <c:crossBetween val="between"/>
      </c:valAx>
      <c:valAx>
        <c:axId val="128467712"/>
        <c:scaling>
          <c:orientation val="minMax"/>
        </c:scaling>
        <c:delete val="0"/>
        <c:axPos val="r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600" b="1" i="0" baseline="0">
                <a:solidFill>
                  <a:srgbClr val="C00000"/>
                </a:solidFill>
              </a:defRPr>
            </a:pPr>
            <a:endParaRPr lang="en-US"/>
          </a:p>
        </c:txPr>
        <c:crossAx val="128469248"/>
        <c:crosses val="max"/>
        <c:crossBetween val="between"/>
      </c:valAx>
      <c:catAx>
        <c:axId val="128469248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128467712"/>
        <c:crosses val="autoZero"/>
        <c:auto val="1"/>
        <c:lblAlgn val="ctr"/>
        <c:lblOffset val="100"/>
        <c:noMultiLvlLbl val="0"/>
      </c:catAx>
    </c:plotArea>
    <c:legend>
      <c:legendPos val="r"/>
      <c:legendEntry>
        <c:idx val="0"/>
        <c:delete val="1"/>
      </c:legendEntry>
      <c:legendEntry>
        <c:idx val="1"/>
        <c:txPr>
          <a:bodyPr/>
          <a:lstStyle/>
          <a:p>
            <a:pPr>
              <a:defRPr sz="1500" b="1" i="0" baseline="0">
                <a:solidFill>
                  <a:srgbClr val="C00000"/>
                </a:solidFill>
              </a:defRPr>
            </a:pPr>
            <a:endParaRPr lang="en-US"/>
          </a:p>
        </c:txPr>
      </c:legendEntry>
      <c:legendEntry>
        <c:idx val="2"/>
        <c:txPr>
          <a:bodyPr/>
          <a:lstStyle/>
          <a:p>
            <a:pPr>
              <a:defRPr sz="1500" b="1" i="0" baseline="0">
                <a:solidFill>
                  <a:schemeClr val="accent3">
                    <a:lumMod val="75000"/>
                  </a:schemeClr>
                </a:solidFill>
              </a:defRPr>
            </a:pPr>
            <a:endParaRPr lang="en-US"/>
          </a:p>
        </c:txPr>
      </c:legendEntry>
      <c:layout>
        <c:manualLayout>
          <c:xMode val="edge"/>
          <c:yMode val="edge"/>
          <c:x val="0.18641436749540161"/>
          <c:y val="0.24950631171103613"/>
          <c:w val="0.12900998761293453"/>
          <c:h val="0.1914829396325459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E6E0F7F8-C323-4635-A09E-A683BF49A31B}" type="datetimeFigureOut">
              <a:rPr lang="vi-VN"/>
              <a:pPr>
                <a:defRPr/>
              </a:pPr>
              <a:t>31/01/2020</a:t>
            </a:fld>
            <a:endParaRPr lang="vi-V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8950"/>
            <a:ext cx="2946400" cy="4953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vi-V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378950"/>
            <a:ext cx="2946400" cy="4953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4FE1DCCC-C246-493A-BD90-FCD2E5CD4B4F}" type="slidenum">
              <a:rPr lang="vi-VN"/>
              <a:pPr>
                <a:defRPr/>
              </a:pPr>
              <a:t>‹#›</a:t>
            </a:fld>
            <a:endParaRPr lang="vi-VN"/>
          </a:p>
        </p:txBody>
      </p:sp>
    </p:spTree>
    <p:extLst>
      <p:ext uri="{BB962C8B-B14F-4D97-AF65-F5344CB8AC3E}">
        <p14:creationId xmlns:p14="http://schemas.microsoft.com/office/powerpoint/2010/main" val="122751466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1A73231-B812-471A-A2A0-6AC507097CF0}" type="datetimeFigureOut">
              <a:rPr lang="en-GB"/>
              <a:pPr>
                <a:defRPr/>
              </a:pPr>
              <a:t>31/01/2020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31863" y="741363"/>
            <a:ext cx="4933950" cy="37020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450" y="4691063"/>
            <a:ext cx="5438775" cy="444341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  <a:endParaRPr lang="en-GB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8950"/>
            <a:ext cx="2946400" cy="493713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49688" y="9378950"/>
            <a:ext cx="2946400" cy="493713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725DE03B-CDC1-4B2A-83AC-72039392AB95}" type="slidenum">
              <a:rPr lang="en-GB" altLang="vi-VN"/>
              <a:pPr>
                <a:defRPr/>
              </a:pPr>
              <a:t>‹#›</a:t>
            </a:fld>
            <a:endParaRPr lang="en-GB" altLang="vi-VN"/>
          </a:p>
        </p:txBody>
      </p:sp>
    </p:spTree>
    <p:extLst>
      <p:ext uri="{BB962C8B-B14F-4D97-AF65-F5344CB8AC3E}">
        <p14:creationId xmlns:p14="http://schemas.microsoft.com/office/powerpoint/2010/main" val="134593228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6188EF-6975-41C2-989E-125CAFEB5198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204979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01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7101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/>
          </a:p>
        </p:txBody>
      </p:sp>
      <p:sp>
        <p:nvSpPr>
          <p:cNvPr id="171012" name="Slide Number Placeholder 3"/>
          <p:cNvSpPr txBox="1">
            <a:spLocks noGrp="1"/>
          </p:cNvSpPr>
          <p:nvPr/>
        </p:nvSpPr>
        <p:spPr bwMode="auto">
          <a:xfrm>
            <a:off x="3850443" y="9378824"/>
            <a:ext cx="2945659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C6B18D24-C63D-4B77-BA43-70F0ABDEB756}" type="slidenum">
              <a:rPr lang="en-US" sz="1200">
                <a:latin typeface="Calibri" pitchFamily="34" charset="0"/>
                <a:cs typeface="Arial" pitchFamily="34" charset="0"/>
              </a:rPr>
              <a:pPr algn="r"/>
              <a:t>42</a:t>
            </a:fld>
            <a:endParaRPr lang="en-US" sz="1200">
              <a:latin typeface="Calibri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421120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B3A96E5-2806-476B-B7E1-5AA22AC373F3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589796-0CE5-4426-9ABB-AC4471B38F35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6120B9-A797-496D-9CC4-DC5B26F3B35C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0D7811-5D8E-4F2F-B4F1-C9302EA99C52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09FB32-28DA-4D41-A077-1E13C7E943D4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A749E3-C0BB-4B4E-8BD1-07E50BCB6E2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BFD4BCD-6BF6-4D7B-A321-964386D96260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1C538EE-8E78-4C2E-AA66-2425BD1E74D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6B0412-585D-4C31-8348-109F4EDA3324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9464E21-1384-46B4-B2CB-7FDB5381976F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ACECFC-0D99-437A-96F8-CC4872AD5BA8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BA4599-D268-46D8-8D51-09CCD5FB65C8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0C34197-18F4-443A-A3A6-5D1F888B22CA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B063E-9F68-47C4-8479-6E8F0356563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38D2B8D-8909-4272-A2DE-38512CB7C91F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F8AE01-88EF-43FB-BFE6-6DC4E6AFB09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5DF5417-25F7-4035-AD08-063F8ADBD895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DE932E-B24B-4BFF-9018-0E11B91397C3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EB9C45-BD5A-4199-9252-EA015106DE0B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48399F-D6F4-42BF-B9A3-64ACF335A18E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C63C01-1CC6-40ED-9764-63E89CDD67CE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B16C5B-F16D-4785-94B1-4809EE683A2B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/>
              <a:t>Click to edit Master text styles</a:t>
            </a:r>
          </a:p>
          <a:p>
            <a:pPr lvl="1"/>
            <a:r>
              <a:rPr lang="en-US" altLang="vi-VN"/>
              <a:t>Second level</a:t>
            </a:r>
          </a:p>
          <a:p>
            <a:pPr lvl="2"/>
            <a:r>
              <a:rPr lang="en-US" altLang="vi-VN"/>
              <a:t>Third level</a:t>
            </a:r>
          </a:p>
          <a:p>
            <a:pPr lvl="3"/>
            <a:r>
              <a:rPr lang="en-US" altLang="vi-VN"/>
              <a:t>Fourth level</a:t>
            </a:r>
          </a:p>
          <a:p>
            <a:pPr lvl="4"/>
            <a:r>
              <a:rPr lang="en-US" altLang="vi-VN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D7DA2D95-7682-4CBA-A7D1-8F3A7BA85B84}" type="datetimeFigureOut">
              <a:rPr lang="en-US"/>
              <a:pPr>
                <a:defRPr/>
              </a:pPr>
              <a:t>1/31/2020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itchFamily="34" charset="0"/>
              </a:defRPr>
            </a:lvl1pPr>
          </a:lstStyle>
          <a:p>
            <a:pPr>
              <a:defRPr/>
            </a:pPr>
            <a:fld id="{A5DFAF53-4636-474B-AD01-21139BD37811}" type="slidenum">
              <a:rPr lang="en-US" altLang="vi-VN"/>
              <a:pPr>
                <a:defRPr/>
              </a:pPr>
              <a:t>‹#›</a:t>
            </a:fld>
            <a:endParaRPr lang="en-US" altLang="vi-V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3352800"/>
          </a:xfrm>
        </p:spPr>
        <p:txBody>
          <a:bodyPr/>
          <a:lstStyle/>
          <a:p>
            <a:pPr marL="0" indent="0" algn="ctr">
              <a:buFont typeface="Arial" pitchFamily="34" charset="0"/>
              <a:buNone/>
            </a:pPr>
            <a:r>
              <a:rPr lang="en-US" altLang="vi-VN" sz="4000" b="1" dirty="0"/>
              <a:t>MỘT SỐ THÔNG TIN CHUNG VỀ </a:t>
            </a:r>
            <a:r>
              <a:rPr lang="en-US" altLang="vi-VN" sz="4000" b="1" dirty="0" err="1"/>
              <a:t>BỆNH</a:t>
            </a:r>
            <a:r>
              <a:rPr lang="en-US" altLang="vi-VN" sz="4000" b="1" dirty="0"/>
              <a:t> </a:t>
            </a:r>
            <a:r>
              <a:rPr lang="en-US" altLang="vi-VN" sz="4000" b="1" dirty="0" err="1" smtClean="0"/>
              <a:t>VIÊM</a:t>
            </a:r>
            <a:r>
              <a:rPr lang="en-US" altLang="vi-VN" sz="4000" b="1" dirty="0" smtClean="0"/>
              <a:t> Đ</a:t>
            </a:r>
            <a:r>
              <a:rPr lang="vi-VN" altLang="vi-VN" sz="4000" b="1" dirty="0"/>
              <a:t>Ư</a:t>
            </a:r>
            <a:r>
              <a:rPr lang="en-GB" altLang="vi-VN" sz="4000" b="1" dirty="0"/>
              <a:t>ỜNG HÔ HẤP CẤP DO CHỦNG MỚI CỦA VI RÚT CORONA </a:t>
            </a:r>
            <a:r>
              <a:rPr lang="en-GB" altLang="vi-VN" sz="4000" b="1" dirty="0" smtClean="0"/>
              <a:t>(Novel Corona Virus - </a:t>
            </a:r>
            <a:r>
              <a:rPr lang="en-GB" altLang="vi-VN" sz="4000" b="1" dirty="0" err="1" smtClean="0"/>
              <a:t>nCoV</a:t>
            </a:r>
            <a:r>
              <a:rPr lang="en-GB" altLang="vi-VN" sz="4000" b="1" dirty="0" smtClean="0"/>
              <a:t>)</a:t>
            </a:r>
          </a:p>
          <a:p>
            <a:pPr marL="0" indent="0" algn="ctr">
              <a:buFont typeface="Arial" pitchFamily="34" charset="0"/>
              <a:buNone/>
            </a:pPr>
            <a:endParaRPr lang="en-GB" altLang="vi-VN" sz="4000" b="1" dirty="0"/>
          </a:p>
          <a:p>
            <a:pPr marL="0" indent="0" algn="ctr">
              <a:buFont typeface="Arial" pitchFamily="34" charset="0"/>
              <a:buNone/>
            </a:pPr>
            <a:endParaRPr lang="en-GB" altLang="vi-VN" sz="4000" b="1" dirty="0" smtClean="0"/>
          </a:p>
          <a:p>
            <a:pPr marL="0" indent="0" algn="r">
              <a:buFont typeface="Arial" pitchFamily="34" charset="0"/>
              <a:buNone/>
            </a:pPr>
            <a:endParaRPr lang="en-GB" altLang="vi-VN" sz="2400" i="1" dirty="0" smtClean="0">
              <a:latin typeface="Arial" pitchFamily="34" charset="0"/>
              <a:cs typeface="Arial" pitchFamily="34" charset="0"/>
            </a:endParaRPr>
          </a:p>
          <a:p>
            <a:pPr marL="0" indent="0" algn="r">
              <a:buFont typeface="Arial" pitchFamily="34" charset="0"/>
              <a:buNone/>
            </a:pP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Long </a:t>
            </a:r>
            <a:r>
              <a:rPr lang="en-GB" altLang="vi-VN" sz="2400" i="1" dirty="0" err="1" smtClean="0">
                <a:latin typeface="Arial" pitchFamily="34" charset="0"/>
                <a:cs typeface="Arial" pitchFamily="34" charset="0"/>
              </a:rPr>
              <a:t>Biên</a:t>
            </a: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, </a:t>
            </a:r>
            <a:r>
              <a:rPr lang="en-GB" altLang="vi-VN" sz="2400" i="1" dirty="0" err="1" smtClean="0">
                <a:latin typeface="Arial" pitchFamily="34" charset="0"/>
                <a:cs typeface="Arial" pitchFamily="34" charset="0"/>
              </a:rPr>
              <a:t>ngày</a:t>
            </a:r>
            <a:r>
              <a:rPr lang="en-GB" altLang="vi-VN" sz="2400" i="1" dirty="0">
                <a:latin typeface="Arial" pitchFamily="34" charset="0"/>
                <a:cs typeface="Arial" pitchFamily="34" charset="0"/>
              </a:rPr>
              <a:t> </a:t>
            </a: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31 </a:t>
            </a:r>
            <a:r>
              <a:rPr lang="en-GB" altLang="vi-VN" sz="2400" i="1" dirty="0" err="1" smtClean="0">
                <a:latin typeface="Arial" pitchFamily="34" charset="0"/>
                <a:cs typeface="Arial" pitchFamily="34" charset="0"/>
              </a:rPr>
              <a:t>tháng</a:t>
            </a: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 01 </a:t>
            </a:r>
            <a:r>
              <a:rPr lang="en-GB" altLang="vi-VN" sz="2400" i="1" dirty="0" err="1" smtClean="0">
                <a:latin typeface="Arial" pitchFamily="34" charset="0"/>
                <a:cs typeface="Arial" pitchFamily="34" charset="0"/>
              </a:rPr>
              <a:t>năm</a:t>
            </a:r>
            <a:r>
              <a:rPr lang="en-GB" altLang="vi-VN" sz="2400" i="1" dirty="0" smtClean="0">
                <a:latin typeface="Arial" pitchFamily="34" charset="0"/>
                <a:cs typeface="Arial" pitchFamily="34" charset="0"/>
              </a:rPr>
              <a:t> 2020</a:t>
            </a:r>
            <a:endParaRPr lang="vi-VN" altLang="vi-VN" sz="2400" i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2578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20-21/1/2020,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đoàn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(WHO)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thăm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hiểu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phản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ứng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2019 </a:t>
            </a:r>
          </a:p>
          <a:p>
            <a:pPr algn="just"/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cấp:thế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tư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ngoài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/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WHO: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chưa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công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bố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trạng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khẩn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cộng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đồng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(public health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emergencies of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Intenatiol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Concern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– PHEIC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):</a:t>
            </a:r>
          </a:p>
          <a:p>
            <a:pPr algn="just">
              <a:buFontTx/>
              <a:buChar char="-"/>
            </a:pP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rất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</a:t>
            </a: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ấp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toàn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cầu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>
              <a:buFontTx/>
              <a:buChar char="-"/>
            </a:pP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Nam: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Nguy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cơ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xâm</a:t>
            </a:r>
            <a:r>
              <a:rPr lang="en-US" alt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nhập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nước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cao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5647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3340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28/1/2020: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giám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(WHO),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Tedros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Adhanom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Ghebreyesus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gặp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Chủ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tịch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Tập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Cận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Bình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algn="just"/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2819400"/>
            <a:ext cx="5364480" cy="36576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343600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458200" cy="5334000"/>
          </a:xfrm>
        </p:spPr>
        <p:txBody>
          <a:bodyPr>
            <a:noAutofit/>
          </a:bodyPr>
          <a:lstStyle/>
          <a:p>
            <a:pPr algn="just"/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nay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rộng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30/31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lan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19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thổ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4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Nam: 05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02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dương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đó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01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03 TH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(01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Hóa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02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Vĩnh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Phúc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65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>
              <a:buFontTx/>
              <a:buChar char="-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43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đang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giám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sát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sức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khỏe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 </a:t>
            </a:r>
          </a:p>
          <a:p>
            <a:pPr algn="just"/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214079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458200" cy="533400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Nội</a:t>
            </a:r>
            <a:r>
              <a:rPr lang="en-US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16 (Nam:8,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Nữ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8)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Việt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Nam: 11,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ngoại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5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01,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trừ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03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Chờ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kết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quả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XN: 12</a:t>
            </a:r>
          </a:p>
          <a:p>
            <a:pPr algn="just"/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buFontTx/>
              <a:buChar char="-"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BV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Vimec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02</a:t>
            </a:r>
          </a:p>
          <a:p>
            <a:pPr algn="just">
              <a:buFontTx/>
              <a:buChar char="-"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BV E: 01</a:t>
            </a:r>
          </a:p>
          <a:p>
            <a:pPr algn="just">
              <a:buFontTx/>
              <a:buChar char="-"/>
            </a:pP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BV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Lâm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sàng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NĐ: 13</a:t>
            </a:r>
          </a:p>
          <a:p>
            <a:pPr algn="just">
              <a:buFontTx/>
              <a:buChar char="-"/>
            </a:pP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67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alt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endParaRPr lang="en-US" sz="26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</a:pPr>
            <a:endParaRPr lang="en-US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035369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Content Placeholder 2"/>
          <p:cNvSpPr>
            <a:spLocks noGrp="1"/>
          </p:cNvSpPr>
          <p:nvPr>
            <p:ph idx="1"/>
          </p:nvPr>
        </p:nvSpPr>
        <p:spPr>
          <a:xfrm>
            <a:off x="76200" y="1524000"/>
            <a:ext cx="8991600" cy="2667000"/>
          </a:xfrm>
        </p:spPr>
        <p:txBody>
          <a:bodyPr/>
          <a:lstStyle/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vi-VN" sz="4000" b="1" dirty="0"/>
              <a:t>HƯỚNG DẪN TẠM TH</a:t>
            </a:r>
            <a:r>
              <a:rPr lang="en-GB" altLang="vi-VN" sz="4000" b="1" dirty="0"/>
              <a:t>ỜI</a:t>
            </a:r>
            <a:endParaRPr lang="en-US" altLang="vi-VN" sz="4000" b="1" dirty="0"/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vi-VN" sz="2400" b="1" dirty="0"/>
              <a:t>GIÁM SÁT VÀ PHÒNG, CHỐNG BỆNH NHIỄM TRÙNG Đ</a:t>
            </a:r>
            <a:r>
              <a:rPr lang="vi-VN" altLang="vi-VN" sz="2400" b="1" dirty="0"/>
              <a:t>Ư</a:t>
            </a:r>
            <a:r>
              <a:rPr lang="en-GB" altLang="vi-VN" sz="2400" b="1" dirty="0"/>
              <a:t>ỜNG HÔ HẤP </a:t>
            </a:r>
            <a:r>
              <a:rPr lang="en-US" altLang="vi-VN" sz="2400" b="1" dirty="0"/>
              <a:t>CẤP DO CHỦNG M</a:t>
            </a:r>
            <a:r>
              <a:rPr lang="en-GB" altLang="vi-VN" sz="2400" b="1" dirty="0"/>
              <a:t>ỚI CỦA </a:t>
            </a:r>
            <a:r>
              <a:rPr lang="en-US" altLang="vi-VN" sz="2400" b="1" dirty="0"/>
              <a:t>VI RÚT CORONA </a:t>
            </a:r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vi-VN" sz="2400" b="1" dirty="0"/>
              <a:t>(</a:t>
            </a:r>
            <a:r>
              <a:rPr lang="en-US" altLang="vi-VN" sz="2400" b="1" dirty="0" err="1"/>
              <a:t>nCoV</a:t>
            </a:r>
            <a:r>
              <a:rPr lang="en-US" altLang="vi-VN" sz="2400" b="1" dirty="0"/>
              <a:t>) </a:t>
            </a:r>
            <a:endParaRPr lang="en-US" altLang="vi-VN" sz="2400" b="1" dirty="0" smtClean="0"/>
          </a:p>
          <a:p>
            <a:pPr algn="ctr" eaLnBrk="1" hangingPunct="1">
              <a:spcBef>
                <a:spcPct val="0"/>
              </a:spcBef>
              <a:buFont typeface="Arial" pitchFamily="34" charset="0"/>
              <a:buNone/>
            </a:pPr>
            <a:r>
              <a:rPr lang="en-US" altLang="vi-VN" sz="2400" b="1" dirty="0" smtClean="0"/>
              <a:t>(Theo </a:t>
            </a:r>
            <a:r>
              <a:rPr lang="en-US" altLang="vi-VN" sz="2400" b="1" dirty="0" err="1" smtClean="0"/>
              <a:t>QĐ</a:t>
            </a:r>
            <a:r>
              <a:rPr lang="en-US" altLang="vi-VN" sz="2400" b="1" dirty="0" smtClean="0"/>
              <a:t> 181/</a:t>
            </a:r>
            <a:r>
              <a:rPr lang="en-US" altLang="vi-VN" sz="2400" b="1" dirty="0" err="1" smtClean="0"/>
              <a:t>QĐ-BYT</a:t>
            </a:r>
            <a:r>
              <a:rPr lang="en-US" altLang="vi-VN" sz="2400" b="1" dirty="0" smtClean="0"/>
              <a:t> </a:t>
            </a:r>
            <a:r>
              <a:rPr lang="en-US" altLang="vi-VN" sz="2400" b="1" dirty="0" err="1" smtClean="0"/>
              <a:t>ngày</a:t>
            </a:r>
            <a:r>
              <a:rPr lang="en-US" altLang="vi-VN" sz="2400" b="1" dirty="0" smtClean="0"/>
              <a:t> 21/01/2020)</a:t>
            </a:r>
            <a:endParaRPr lang="en-US" altLang="vi-VN" sz="2400" b="1" dirty="0"/>
          </a:p>
          <a:p>
            <a:pPr algn="ctr" eaLnBrk="1" hangingPunct="1">
              <a:spcBef>
                <a:spcPct val="0"/>
              </a:spcBef>
              <a:buNone/>
            </a:pPr>
            <a:endParaRPr lang="en-US" sz="2400" dirty="0"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altLang="vi-VN" b="1" dirty="0">
                <a:solidFill>
                  <a:srgbClr val="FF0000"/>
                </a:solidFill>
              </a:rPr>
              <a:t>ĐẶC ĐIỂM CHUNG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>
          <a:xfrm>
            <a:off x="304800" y="1295400"/>
            <a:ext cx="8763000" cy="4800600"/>
          </a:xfrm>
        </p:spPr>
        <p:txBody>
          <a:bodyPr/>
          <a:lstStyle/>
          <a:p>
            <a:pPr eaLnBrk="1" hangingPunct="1">
              <a:buFontTx/>
              <a:buChar char="-"/>
            </a:pPr>
            <a:r>
              <a:rPr lang="en-US" altLang="vi-VN" sz="2800" dirty="0" err="1">
                <a:solidFill>
                  <a:schemeClr val="tx2"/>
                </a:solidFill>
              </a:rPr>
              <a:t>Bệnh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truyền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nhiễm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thuộc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nhóm</a:t>
            </a:r>
            <a:r>
              <a:rPr lang="en-US" altLang="vi-VN" sz="2800" dirty="0">
                <a:solidFill>
                  <a:schemeClr val="tx2"/>
                </a:solidFill>
              </a:rPr>
              <a:t> A.</a:t>
            </a:r>
          </a:p>
          <a:p>
            <a:pPr eaLnBrk="1" hangingPunct="1">
              <a:buFontTx/>
              <a:buChar char="-"/>
            </a:pPr>
            <a:r>
              <a:rPr lang="en-US" altLang="vi-VN" sz="2800" dirty="0" err="1">
                <a:solidFill>
                  <a:schemeClr val="tx2"/>
                </a:solidFill>
              </a:rPr>
              <a:t>Tác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nhân</a:t>
            </a:r>
            <a:r>
              <a:rPr lang="en-US" altLang="vi-VN" sz="2800" dirty="0">
                <a:solidFill>
                  <a:schemeClr val="tx2"/>
                </a:solidFill>
              </a:rPr>
              <a:t> là </a:t>
            </a:r>
            <a:r>
              <a:rPr lang="en-US" altLang="vi-VN" sz="2800" dirty="0" err="1">
                <a:solidFill>
                  <a:schemeClr val="tx2"/>
                </a:solidFill>
              </a:rPr>
              <a:t>chủng</a:t>
            </a:r>
            <a:r>
              <a:rPr lang="en-US" altLang="vi-VN" sz="2800" dirty="0">
                <a:solidFill>
                  <a:schemeClr val="tx2"/>
                </a:solidFill>
              </a:rPr>
              <a:t> vi </a:t>
            </a:r>
            <a:r>
              <a:rPr lang="en-US" altLang="vi-VN" sz="2800" dirty="0" err="1">
                <a:solidFill>
                  <a:schemeClr val="tx2"/>
                </a:solidFill>
              </a:rPr>
              <a:t>rút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mới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của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họ</a:t>
            </a:r>
            <a:r>
              <a:rPr lang="en-US" altLang="vi-VN" sz="2800" dirty="0">
                <a:solidFill>
                  <a:schemeClr val="tx2"/>
                </a:solidFill>
              </a:rPr>
              <a:t> vi </a:t>
            </a:r>
            <a:r>
              <a:rPr lang="en-US" altLang="vi-VN" sz="2800" dirty="0" err="1">
                <a:solidFill>
                  <a:schemeClr val="tx2"/>
                </a:solidFill>
              </a:rPr>
              <a:t>rút</a:t>
            </a:r>
            <a:r>
              <a:rPr lang="en-US" altLang="vi-VN" sz="2800" dirty="0">
                <a:solidFill>
                  <a:schemeClr val="tx2"/>
                </a:solidFill>
              </a:rPr>
              <a:t> Corona.</a:t>
            </a:r>
          </a:p>
          <a:p>
            <a:pPr eaLnBrk="1" hangingPunct="1">
              <a:buFontTx/>
              <a:buChar char="-"/>
            </a:pP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mắc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triệu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chứng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viêm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đường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hô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hấp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cấp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sốt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ho,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thở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trường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hợp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viêm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phổi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nặng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thể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gây suy hô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hấp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cấp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nguy cơ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tử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vong,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đặc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biệt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ở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những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người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có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lý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mạn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tính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vi-VN" altLang="vi-VN" sz="28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8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nền</a:t>
            </a:r>
            <a:r>
              <a:rPr lang="en-US" altLang="vi-VN" sz="2800" dirty="0">
                <a:solidFill>
                  <a:schemeClr val="tx2"/>
                </a:solidFill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altLang="vi-VN" sz="2800" dirty="0">
                <a:solidFill>
                  <a:schemeClr val="tx2"/>
                </a:solidFill>
              </a:rPr>
              <a:t>Ch</a:t>
            </a:r>
            <a:r>
              <a:rPr lang="vi-VN" altLang="vi-VN" sz="2800" dirty="0">
                <a:solidFill>
                  <a:schemeClr val="tx2"/>
                </a:solidFill>
              </a:rPr>
              <a:t>ư</a:t>
            </a:r>
            <a:r>
              <a:rPr lang="en-GB" altLang="vi-VN" sz="2800" dirty="0">
                <a:solidFill>
                  <a:schemeClr val="tx2"/>
                </a:solidFill>
              </a:rPr>
              <a:t>a </a:t>
            </a:r>
            <a:r>
              <a:rPr lang="en-GB" altLang="vi-VN" sz="2800" dirty="0" err="1">
                <a:solidFill>
                  <a:schemeClr val="tx2"/>
                </a:solidFill>
              </a:rPr>
              <a:t>rõ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nguồn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lây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và</a:t>
            </a:r>
            <a:r>
              <a:rPr lang="en-GB" altLang="vi-VN" sz="2800" dirty="0">
                <a:solidFill>
                  <a:schemeClr val="tx2"/>
                </a:solidFill>
              </a:rPr>
              <a:t> đ</a:t>
            </a:r>
            <a:r>
              <a:rPr lang="vi-VN" altLang="vi-VN" sz="2800" dirty="0">
                <a:solidFill>
                  <a:schemeClr val="tx2"/>
                </a:solidFill>
              </a:rPr>
              <a:t>ư</a:t>
            </a:r>
            <a:r>
              <a:rPr lang="en-GB" altLang="vi-VN" sz="2800" dirty="0" err="1">
                <a:solidFill>
                  <a:schemeClr val="tx2"/>
                </a:solidFill>
              </a:rPr>
              <a:t>ờng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lây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truyền</a:t>
            </a:r>
            <a:r>
              <a:rPr lang="en-US" altLang="vi-VN" sz="2800" dirty="0">
                <a:solidFill>
                  <a:schemeClr val="tx2"/>
                </a:solidFill>
              </a:rPr>
              <a:t>.</a:t>
            </a:r>
          </a:p>
          <a:p>
            <a:pPr eaLnBrk="1" hangingPunct="1">
              <a:buFontTx/>
              <a:buChar char="-"/>
            </a:pPr>
            <a:r>
              <a:rPr lang="en-US" altLang="vi-VN" sz="2800" dirty="0" smtClean="0">
                <a:solidFill>
                  <a:schemeClr val="tx2"/>
                </a:solidFill>
              </a:rPr>
              <a:t>C</a:t>
            </a:r>
            <a:r>
              <a:rPr lang="en-GB" altLang="vi-VN" sz="2800" dirty="0" smtClean="0">
                <a:solidFill>
                  <a:schemeClr val="tx2"/>
                </a:solidFill>
              </a:rPr>
              <a:t>ó </a:t>
            </a:r>
            <a:r>
              <a:rPr lang="en-GB" altLang="vi-VN" sz="2800" dirty="0" err="1">
                <a:solidFill>
                  <a:schemeClr val="tx2"/>
                </a:solidFill>
              </a:rPr>
              <a:t>bằng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>
                <a:solidFill>
                  <a:schemeClr val="tx2"/>
                </a:solidFill>
              </a:rPr>
              <a:t>chứng</a:t>
            </a:r>
            <a:r>
              <a:rPr lang="en-GB" altLang="vi-VN" sz="2800" dirty="0">
                <a:solidFill>
                  <a:schemeClr val="tx2"/>
                </a:solidFill>
              </a:rPr>
              <a:t> </a:t>
            </a:r>
            <a:r>
              <a:rPr lang="en-GB" altLang="vi-VN" sz="2800" dirty="0" err="1" smtClean="0">
                <a:solidFill>
                  <a:schemeClr val="tx2"/>
                </a:solidFill>
              </a:rPr>
              <a:t>rõ</a:t>
            </a:r>
            <a:r>
              <a:rPr lang="en-GB" altLang="vi-VN" sz="2800" dirty="0" smtClean="0">
                <a:solidFill>
                  <a:schemeClr val="tx2"/>
                </a:solidFill>
              </a:rPr>
              <a:t> </a:t>
            </a:r>
            <a:r>
              <a:rPr lang="en-GB" altLang="vi-VN" sz="2800" dirty="0" err="1" smtClean="0">
                <a:solidFill>
                  <a:schemeClr val="tx2"/>
                </a:solidFill>
              </a:rPr>
              <a:t>ràng</a:t>
            </a:r>
            <a:r>
              <a:rPr lang="en-GB" altLang="vi-VN" sz="2800" dirty="0" smtClean="0">
                <a:solidFill>
                  <a:schemeClr val="tx2"/>
                </a:solidFill>
              </a:rPr>
              <a:t> </a:t>
            </a:r>
            <a:r>
              <a:rPr lang="en-US" altLang="vi-VN" sz="2800" dirty="0" err="1" smtClean="0">
                <a:solidFill>
                  <a:schemeClr val="tx2"/>
                </a:solidFill>
              </a:rPr>
              <a:t>lây</a:t>
            </a:r>
            <a:r>
              <a:rPr lang="en-US" altLang="vi-VN" sz="2800" dirty="0" smtClean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truyền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từ</a:t>
            </a:r>
            <a:r>
              <a:rPr lang="en-US" altLang="vi-VN" sz="2800" dirty="0">
                <a:solidFill>
                  <a:schemeClr val="tx2"/>
                </a:solidFill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</a:rPr>
              <a:t>người</a:t>
            </a:r>
            <a:r>
              <a:rPr lang="en-US" altLang="vi-VN" sz="2800" dirty="0">
                <a:solidFill>
                  <a:schemeClr val="tx2"/>
                </a:solidFill>
              </a:rPr>
              <a:t> sang </a:t>
            </a:r>
            <a:r>
              <a:rPr lang="en-US" altLang="vi-VN" sz="2800" dirty="0" err="1">
                <a:solidFill>
                  <a:schemeClr val="tx2"/>
                </a:solidFill>
              </a:rPr>
              <a:t>người</a:t>
            </a:r>
            <a:endParaRPr lang="en-US" altLang="vi-VN" sz="2800" dirty="0">
              <a:solidFill>
                <a:schemeClr val="tx2"/>
              </a:solidFill>
            </a:endParaRPr>
          </a:p>
          <a:p>
            <a:pPr marL="0" indent="0" eaLnBrk="1" hangingPunct="1">
              <a:buNone/>
            </a:pPr>
            <a:endParaRPr lang="en-US" altLang="vi-V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5257800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Trường </a:t>
            </a:r>
            <a:r>
              <a:rPr lang="pt-BR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 bệnh nghi </a:t>
            </a: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ngờ: 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 hợp nhiễm trùng đ</a:t>
            </a:r>
            <a:r>
              <a:rPr lang="vi-VN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ờng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sốt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tễ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sau:</a:t>
            </a:r>
          </a:p>
          <a:p>
            <a:pPr algn="just">
              <a:defRPr/>
            </a:pP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/ở/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14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>
              <a:defRPr/>
            </a:pP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buNone/>
              <a:defRPr/>
            </a:pP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-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tra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tễ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lấy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mẫu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tất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endParaRPr lang="en-US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Chẩn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đoán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nhanh</a:t>
            </a:r>
            <a:endParaRPr lang="en-US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-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Khoanh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xử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lý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ổ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kịp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triệt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để</a:t>
            </a:r>
            <a:endParaRPr lang="en-US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-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dõi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endParaRPr lang="en-US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+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BV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endParaRPr lang="en-US" sz="20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+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BV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khoa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Đức</a:t>
            </a: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Đống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đa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Thanh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Nhàn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L="0" indent="0" algn="just">
              <a:buNone/>
              <a:defRPr/>
            </a:pPr>
            <a:r>
              <a:rPr lang="en-US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                 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Thăng</a:t>
            </a:r>
            <a:r>
              <a:rPr lang="en-US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long</a:t>
            </a:r>
            <a:endParaRPr lang="en-US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Notched Right Arrow 6"/>
          <p:cNvSpPr/>
          <p:nvPr/>
        </p:nvSpPr>
        <p:spPr>
          <a:xfrm>
            <a:off x="838200" y="3962400"/>
            <a:ext cx="533400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1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5257800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1. Trường </a:t>
            </a:r>
            <a:r>
              <a:rPr lang="pt-BR" sz="20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 bệnh nghi </a:t>
            </a: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ngờ: 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 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 hợp nhiễm trùng đ</a:t>
            </a:r>
            <a:r>
              <a:rPr lang="vi-VN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ờng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sốt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thở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yếu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tố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dịch</a:t>
            </a:r>
            <a:r>
              <a:rPr lang="en-GB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sz="20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tễ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sau: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      </a:t>
            </a:r>
            <a:r>
              <a:rPr lang="pt-BR" sz="20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Giám sát phát hiện ca nghi ngờ:</a:t>
            </a:r>
            <a:r>
              <a:rPr lang="pt-BR" sz="20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Cửa khẩu (máy đo thân nhiệt, triệu chứng)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Cơ sở điều trị trong và ngoài công lập: các trường hợp có triệu chứng + yếu tố dịch tễ (GS bệnh viện theo phân cấp)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+ Cộng đồng: các 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 hợp 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 </a:t>
            </a:r>
            <a:r>
              <a:rPr lang="pt-BR" sz="20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triệu chứng + yếu tố dịch </a:t>
            </a:r>
            <a:r>
              <a:rPr lang="pt-BR" sz="20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tễ (y tế xã/phường, thôn xóm và người dân)</a:t>
            </a:r>
            <a:endParaRPr lang="pt-BR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Notched Right Arrow 8"/>
          <p:cNvSpPr/>
          <p:nvPr/>
        </p:nvSpPr>
        <p:spPr>
          <a:xfrm>
            <a:off x="762000" y="2590800"/>
            <a:ext cx="533400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6908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  <a:defRPr/>
            </a:pPr>
            <a:endParaRPr lang="pt-BR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endParaRPr lang="en-US" sz="20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C:\Users\SKY\Desktop\3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89418" y="2165698"/>
            <a:ext cx="5373381" cy="24825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cxnSp>
        <p:nvCxnSpPr>
          <p:cNvPr id="5" name="Straight Arrow Connector 4"/>
          <p:cNvCxnSpPr/>
          <p:nvPr/>
        </p:nvCxnSpPr>
        <p:spPr>
          <a:xfrm>
            <a:off x="3453530" y="2362200"/>
            <a:ext cx="1752600" cy="0"/>
          </a:xfrm>
          <a:prstGeom prst="straightConnector1">
            <a:avLst/>
          </a:prstGeom>
          <a:ln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86200" y="1876816"/>
            <a:ext cx="838200" cy="29527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2 </a:t>
            </a:r>
            <a:r>
              <a:rPr lang="en-US" dirty="0" err="1" smtClean="0"/>
              <a:t>mét</a:t>
            </a:r>
            <a:endParaRPr lang="en-US" dirty="0"/>
          </a:p>
        </p:txBody>
      </p:sp>
      <p:sp>
        <p:nvSpPr>
          <p:cNvPr id="3" name="Rectangle 2"/>
          <p:cNvSpPr/>
          <p:nvPr/>
        </p:nvSpPr>
        <p:spPr>
          <a:xfrm>
            <a:off x="2971800" y="4953000"/>
            <a:ext cx="3200400" cy="2286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err="1" smtClean="0">
                <a:solidFill>
                  <a:schemeClr val="tx2"/>
                </a:solidFill>
              </a:rPr>
              <a:t>Tiếp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xúc</a:t>
            </a:r>
            <a:r>
              <a:rPr lang="en-US" b="1" dirty="0" smtClean="0">
                <a:solidFill>
                  <a:schemeClr val="tx2"/>
                </a:solidFill>
              </a:rPr>
              <a:t> </a:t>
            </a:r>
            <a:r>
              <a:rPr lang="en-US" b="1" dirty="0" err="1" smtClean="0">
                <a:solidFill>
                  <a:schemeClr val="tx2"/>
                </a:solidFill>
              </a:rPr>
              <a:t>gần</a:t>
            </a:r>
            <a:endParaRPr lang="en-US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86618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533400" y="1447800"/>
            <a:ext cx="8229600" cy="4525963"/>
          </a:xfrm>
        </p:spPr>
        <p:txBody>
          <a:bodyPr>
            <a:noAutofit/>
          </a:bodyPr>
          <a:lstStyle/>
          <a:p>
            <a:pPr marL="0" indent="0" algn="just">
              <a:spcAft>
                <a:spcPts val="600"/>
              </a:spcAft>
              <a:buNone/>
              <a:defRPr/>
            </a:pPr>
            <a:r>
              <a:rPr lang="pt-BR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 Trường </a:t>
            </a:r>
            <a:r>
              <a:rPr lang="pt-BR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 bệnh xác </a:t>
            </a:r>
            <a:r>
              <a:rPr lang="pt-BR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định: 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ngờ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khẳng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0" indent="0" algn="just">
              <a:spcAft>
                <a:spcPts val="600"/>
              </a:spcAft>
              <a:buNone/>
              <a:defRPr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    -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ly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hết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triệu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xét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nghiệm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lại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âm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endParaRPr lang="en-US" sz="2800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 algn="just">
              <a:spcAft>
                <a:spcPts val="600"/>
              </a:spcAft>
              <a:buNone/>
              <a:defRPr/>
            </a:pPr>
            <a:endParaRPr lang="pt-BR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Notched Right Arrow 4"/>
          <p:cNvSpPr/>
          <p:nvPr/>
        </p:nvSpPr>
        <p:spPr>
          <a:xfrm>
            <a:off x="609600" y="3276600"/>
            <a:ext cx="533400" cy="228600"/>
          </a:xfrm>
          <a:prstGeom prst="notchedRight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042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638800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 (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họ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lớn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hơn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04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chính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coronavirus: alpha, beta,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gamma, delta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 ở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lần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đầu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tiên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giữa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những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1960. </a:t>
            </a:r>
            <a:endParaRPr lang="en-US" sz="24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Bảy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thể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nhiễm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cho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229E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(alpha coronavirus)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NL63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(alpha coronavirus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            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cảm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lạnh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thông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thường</a:t>
            </a: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OC43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(beta coronavirus)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HKU1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(beta coronavirus)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MERS-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(beta coronavirus)</a:t>
            </a: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SARS-</a:t>
            </a:r>
            <a:r>
              <a:rPr lang="en-US" sz="24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(beta </a:t>
            </a: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coronavirus)     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Gây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4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endParaRPr lang="en-US" sz="24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sz="24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Coronavirus </a:t>
            </a:r>
            <a:r>
              <a:rPr lang="en-US" sz="24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(2019-nCoV)</a:t>
            </a:r>
          </a:p>
          <a:p>
            <a:pPr marL="0" indent="0">
              <a:buNone/>
            </a:pPr>
            <a:endParaRPr lang="en-US" sz="24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Right Brace 7"/>
          <p:cNvSpPr/>
          <p:nvPr/>
        </p:nvSpPr>
        <p:spPr>
          <a:xfrm>
            <a:off x="4724400" y="3429000"/>
            <a:ext cx="152400" cy="1447800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  </a:t>
            </a:r>
            <a:endParaRPr lang="en-US" dirty="0"/>
          </a:p>
        </p:txBody>
      </p:sp>
      <p:sp>
        <p:nvSpPr>
          <p:cNvPr id="9" name="Right Brace 8"/>
          <p:cNvSpPr/>
          <p:nvPr/>
        </p:nvSpPr>
        <p:spPr>
          <a:xfrm>
            <a:off x="4724400" y="5181600"/>
            <a:ext cx="76200" cy="1056409"/>
          </a:xfrm>
          <a:prstGeom prst="rightBrace">
            <a:avLst/>
          </a:prstGeom>
          <a:ln w="254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5542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524000"/>
            <a:ext cx="8229600" cy="5181600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pt-BR" altLang="vi-VN" sz="26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3. Ng</a:t>
            </a:r>
            <a:r>
              <a:rPr lang="vi-VN" altLang="vi-VN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ư</a:t>
            </a:r>
            <a:r>
              <a:rPr lang="en-GB" altLang="vi-VN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ời</a:t>
            </a:r>
            <a:r>
              <a:rPr lang="en-GB" altLang="vi-VN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GB" altLang="vi-VN" sz="26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GB" altLang="vi-VN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pt-BR" altLang="vi-VN" sz="26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 gần bao gồm</a:t>
            </a:r>
            <a:r>
              <a:rPr lang="pt-BR" altLang="vi-VN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pt-BR" altLang="vi-VN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04 đối tượng</a:t>
            </a:r>
            <a:endParaRPr lang="pt-BR" altLang="vi-VN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514350" indent="-514350" algn="just">
              <a:buFont typeface="+mj-lt"/>
              <a:buAutoNum type="alphaLcParenR"/>
            </a:pP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trực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chăm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sóc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phục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vụ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tiền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sử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xúc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ca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điều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nhân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quá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trình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khoảng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cách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phòng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làm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việc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ngồi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hoặc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6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sau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hàng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ghế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(2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mét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chuyến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xe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toa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tàu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máy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bay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marL="514350" indent="-514350" algn="just">
              <a:buFont typeface="+mj-lt"/>
              <a:buAutoNum type="alphaLcParenR"/>
            </a:pP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cùng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đình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với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6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6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endParaRPr lang="en-US" sz="26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40830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533400"/>
            <a:ext cx="8686800" cy="1143000"/>
          </a:xfrm>
        </p:spPr>
        <p:txBody>
          <a:bodyPr>
            <a:noAutofit/>
          </a:bodyPr>
          <a:lstStyle/>
          <a:p>
            <a:r>
              <a:rPr lang="en-US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HƯỚNG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DẪN GIÁM SÁT </a:t>
            </a:r>
            <a:b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 </a:t>
            </a:r>
            <a:r>
              <a:rPr lang="fr-FR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 HÔ HẤP CẤP </a:t>
            </a:r>
            <a:r>
              <a:rPr lang="fr-FR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 </a:t>
            </a:r>
            <a:r>
              <a:rPr lang="fr-FR" sz="24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4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4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24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vi-VN" altLang="vi-VN" sz="28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Ổ dịch: </a:t>
            </a:r>
            <a:endParaRPr lang="en-US" altLang="vi-VN" sz="2800" b="1" dirty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>
              <a:spcAft>
                <a:spcPts val="1200"/>
              </a:spcAft>
              <a:buNone/>
            </a:pPr>
            <a:r>
              <a:rPr lang="en-US" altLang="vi-VN" sz="2800" b="1" dirty="0">
                <a:solidFill>
                  <a:schemeClr val="tx2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	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nơi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thôn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xóm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đội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dân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/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đơn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vị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…)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trở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lên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pt-BR" altLang="vi-VN" sz="2800" dirty="0">
              <a:solidFill>
                <a:schemeClr val="tx2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r>
              <a:rPr lang="pt-BR" altLang="vi-VN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Ổ dịch chấm dứt:</a:t>
            </a:r>
            <a:r>
              <a:rPr lang="pt-BR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>
              <a:buNone/>
            </a:pPr>
            <a:r>
              <a:rPr lang="pt-BR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không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vòng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21 </a:t>
            </a:r>
            <a:r>
              <a:rPr lang="en-US" altLang="vi-VN" sz="2800" b="1" i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2800" b="1" i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kể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khởi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gần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vi-VN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nhất</a:t>
            </a:r>
            <a:r>
              <a:rPr lang="en-US" altLang="vi-VN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9205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Content Placeholder 2"/>
          <p:cNvSpPr>
            <a:spLocks noGrp="1"/>
          </p:cNvSpPr>
          <p:nvPr>
            <p:ph idx="1"/>
          </p:nvPr>
        </p:nvSpPr>
        <p:spPr>
          <a:xfrm>
            <a:off x="609600" y="1752600"/>
            <a:ext cx="8229600" cy="3657600"/>
          </a:xfrm>
        </p:spPr>
        <p:txBody>
          <a:bodyPr/>
          <a:lstStyle/>
          <a:p>
            <a:pPr algn="just" eaLnBrk="1" hangingPunct="1"/>
            <a:r>
              <a:rPr lang="vi-VN" altLang="vi-VN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Để đáp ứng hiệu quả với </a:t>
            </a:r>
            <a:r>
              <a:rPr lang="en-US" altLang="vi-VN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dịch</a:t>
            </a:r>
            <a:r>
              <a:rPr lang="en-US" altLang="vi-VN" dirty="0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en-US" altLang="vi-VN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bệnh</a:t>
            </a:r>
            <a:r>
              <a:rPr lang="pt-BR" altLang="vi-VN" dirty="0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, công tác giám sát và phòng, chống được chia theo</a:t>
            </a:r>
            <a:r>
              <a:rPr lang="pt-BR" altLang="vi-VN" dirty="0">
                <a:ea typeface="Calibri" pitchFamily="34" charset="0"/>
                <a:cs typeface="Calibri" pitchFamily="34" charset="0"/>
              </a:rPr>
              <a:t>         </a:t>
            </a:r>
            <a:r>
              <a:rPr lang="pt-BR" altLang="vi-VN" b="1" u="sng" dirty="0">
                <a:solidFill>
                  <a:srgbClr val="FF0000"/>
                </a:solidFill>
                <a:ea typeface="Calibri" pitchFamily="34" charset="0"/>
                <a:cs typeface="Calibri" pitchFamily="34" charset="0"/>
              </a:rPr>
              <a:t>3 tình huống</a:t>
            </a:r>
            <a:endParaRPr lang="vi-VN" altLang="vi-VN" b="1" u="sng" dirty="0">
              <a:solidFill>
                <a:srgbClr val="FF0000"/>
              </a:solidFill>
              <a:ea typeface="Calibri" pitchFamily="34" charset="0"/>
              <a:cs typeface="Calibri" pitchFamily="34" charset="0"/>
            </a:endParaRPr>
          </a:p>
          <a:p>
            <a:pPr eaLnBrk="1" hangingPunct="1">
              <a:buFont typeface="Arial" pitchFamily="34" charset="0"/>
              <a:buNone/>
            </a:pPr>
            <a:endParaRPr lang="en-US" altLang="vi-VN" b="1" u="sng" dirty="0"/>
          </a:p>
        </p:txBody>
      </p:sp>
      <p:sp>
        <p:nvSpPr>
          <p:cNvPr id="28675" name="Title 1"/>
          <p:cNvSpPr>
            <a:spLocks noGrp="1"/>
          </p:cNvSpPr>
          <p:nvPr>
            <p:ph type="title"/>
          </p:nvPr>
        </p:nvSpPr>
        <p:spPr>
          <a:xfrm>
            <a:off x="609600" y="381000"/>
            <a:ext cx="8229600" cy="990600"/>
          </a:xfrm>
        </p:spPr>
        <p:txBody>
          <a:bodyPr/>
          <a:lstStyle/>
          <a:p>
            <a:pPr eaLnBrk="1" hangingPunct="1"/>
            <a:r>
              <a:rPr lang="pt-BR" altLang="vi-VN" b="1" dirty="0">
                <a:solidFill>
                  <a:srgbClr val="FF0000"/>
                </a:solidFill>
              </a:rPr>
              <a:t>NỘI DUNG GIÁM SÁT</a:t>
            </a:r>
            <a:endParaRPr lang="en-US" altLang="vi-V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vi-VN" sz="3800" b="1" dirty="0">
                <a:solidFill>
                  <a:srgbClr val="FF0000"/>
                </a:solidFill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</a:rPr>
              <a:t>TÌNH HUỐNG 01</a:t>
            </a:r>
            <a:endParaRPr lang="vi-VN" altLang="vi-VN" sz="3800" dirty="0">
              <a:solidFill>
                <a:srgbClr val="FF0000"/>
              </a:solidFill>
            </a:endParaRP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Tình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b="1" dirty="0" err="1">
                <a:solidFill>
                  <a:schemeClr val="tx2"/>
                </a:solidFill>
              </a:rPr>
              <a:t>huống</a:t>
            </a:r>
            <a:r>
              <a:rPr lang="en-US" altLang="vi-VN" b="1" dirty="0">
                <a:solidFill>
                  <a:schemeClr val="tx2"/>
                </a:solidFill>
              </a:rPr>
              <a:t> 1</a:t>
            </a:r>
            <a:r>
              <a:rPr lang="vi-VN" altLang="vi-VN" b="1" dirty="0">
                <a:solidFill>
                  <a:schemeClr val="tx2"/>
                </a:solidFill>
              </a:rPr>
              <a:t>: 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Chưa ghi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nhận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trường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hợp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xác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định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tại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Việt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Nam</a:t>
            </a:r>
            <a:endParaRPr lang="en-US" altLang="vi-VN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Yêu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b="1" dirty="0" err="1">
                <a:solidFill>
                  <a:schemeClr val="tx2"/>
                </a:solidFill>
              </a:rPr>
              <a:t>cầu</a:t>
            </a:r>
            <a:r>
              <a:rPr lang="en-US" altLang="vi-VN" b="1" dirty="0">
                <a:solidFill>
                  <a:schemeClr val="tx2"/>
                </a:solidFill>
              </a:rPr>
              <a:t>: </a:t>
            </a:r>
          </a:p>
          <a:p>
            <a:pPr marL="857250" lvl="1" indent="-457200"/>
            <a:r>
              <a:rPr lang="en-US" altLang="vi-VN" sz="3200" dirty="0" err="1">
                <a:solidFill>
                  <a:schemeClr val="tx2"/>
                </a:solidFill>
              </a:rPr>
              <a:t>Giám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sát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chặt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chẽ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nhằm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phát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hiện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sớm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các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trường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hợp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nghi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ngờ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đầu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tiên</a:t>
            </a:r>
            <a:endParaRPr lang="en-US" altLang="vi-VN" sz="3200" dirty="0">
              <a:solidFill>
                <a:schemeClr val="tx2"/>
              </a:solidFill>
            </a:endParaRPr>
          </a:p>
          <a:p>
            <a:pPr marL="857250" lvl="1" indent="-457200"/>
            <a:r>
              <a:rPr lang="en-US" altLang="vi-VN" sz="3200" dirty="0" err="1">
                <a:solidFill>
                  <a:schemeClr val="tx2"/>
                </a:solidFill>
              </a:rPr>
              <a:t>Chẩn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đoán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nhanh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đồng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thời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tiến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hành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khoanh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vùng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và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xử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lý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kịp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thời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tránh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lây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lan</a:t>
            </a:r>
            <a:r>
              <a:rPr lang="en-US" altLang="vi-VN" sz="3200" dirty="0">
                <a:solidFill>
                  <a:schemeClr val="tx2"/>
                </a:solidFill>
              </a:rPr>
              <a:t>.</a:t>
            </a:r>
            <a:endParaRPr lang="vi-VN" altLang="vi-VN" sz="3200" dirty="0">
              <a:solidFill>
                <a:schemeClr val="tx2"/>
              </a:solidFill>
            </a:endParaRPr>
          </a:p>
          <a:p>
            <a:endParaRPr lang="vi-VN" altLang="vi-V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vi-VN" sz="3800" b="1" dirty="0">
                <a:solidFill>
                  <a:srgbClr val="FF0000"/>
                </a:solidFill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</a:rPr>
              <a:t>TÌNH HUỐNG 01</a:t>
            </a:r>
            <a:endParaRPr lang="vi-VN" altLang="vi-VN" sz="3800" dirty="0">
              <a:solidFill>
                <a:srgbClr val="FF0000"/>
              </a:solidFill>
            </a:endParaRP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211762"/>
          </a:xfrm>
        </p:spPr>
        <p:txBody>
          <a:bodyPr/>
          <a:lstStyle/>
          <a:p>
            <a:pPr marL="0" indent="0" eaLnBrk="1" hangingPunct="1">
              <a:lnSpc>
                <a:spcPct val="90000"/>
              </a:lnSpc>
              <a:buFont typeface="Arial" pitchFamily="34" charset="0"/>
              <a:buNone/>
            </a:pPr>
            <a:r>
              <a:rPr lang="vi-VN" altLang="vi-VN" sz="28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Phương </a:t>
            </a:r>
            <a:r>
              <a:rPr lang="en-US" altLang="vi-VN" sz="2800" b="1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thức</a:t>
            </a:r>
            <a:r>
              <a:rPr lang="vi-VN" altLang="vi-VN" sz="28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giám sát</a:t>
            </a:r>
            <a:endParaRPr lang="en-US" altLang="vi-VN" sz="2800" b="1" dirty="0">
              <a:solidFill>
                <a:schemeClr val="tx2"/>
              </a:solidFill>
              <a:ea typeface="Calibri" pitchFamily="34" charset="0"/>
              <a:cs typeface="Calibri" pitchFamily="34" charset="0"/>
            </a:endParaRPr>
          </a:p>
          <a:p>
            <a:pPr marL="0" indent="0"/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Điều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dịch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tễ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lấy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mẫu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xét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nghiệm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tất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cả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các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trường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hợp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bệnh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thuộc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diện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(</a:t>
            </a:r>
            <a:r>
              <a:rPr lang="en-US" dirty="0" err="1">
                <a:solidFill>
                  <a:schemeClr val="tx2"/>
                </a:solidFill>
              </a:rPr>
              <a:t>theo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định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nghĩa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trường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hợp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bệnh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ngờ</a:t>
            </a:r>
            <a:r>
              <a:rPr lang="en-US" dirty="0">
                <a:solidFill>
                  <a:schemeClr val="tx2"/>
                </a:solidFill>
              </a:rPr>
              <a:t>).</a:t>
            </a:r>
            <a:endParaRPr lang="vi-VN" sz="2600" dirty="0">
              <a:solidFill>
                <a:schemeClr val="tx2"/>
              </a:solidFill>
            </a:endParaRPr>
          </a:p>
          <a:p>
            <a:pPr marL="0" indent="0"/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cửa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khẩu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cơ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sở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điều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trị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và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cộng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đồng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trong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đó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chú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trọng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cửa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khẩu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thông</a:t>
            </a:r>
            <a:r>
              <a:rPr lang="en-US" dirty="0">
                <a:solidFill>
                  <a:schemeClr val="tx2"/>
                </a:solidFill>
              </a:rPr>
              <a:t> qua </a:t>
            </a:r>
            <a:r>
              <a:rPr lang="en-US" dirty="0" err="1">
                <a:solidFill>
                  <a:schemeClr val="tx2"/>
                </a:solidFill>
              </a:rPr>
              <a:t>đo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thân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nhiệt</a:t>
            </a:r>
            <a:r>
              <a:rPr lang="en-US" dirty="0">
                <a:solidFill>
                  <a:schemeClr val="tx2"/>
                </a:solidFill>
              </a:rPr>
              <a:t>, quan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thực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tế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và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các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biện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pháp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khác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theo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hướng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dẫn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của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Bộ</a:t>
            </a:r>
            <a:r>
              <a:rPr lang="en-US" dirty="0">
                <a:solidFill>
                  <a:schemeClr val="tx2"/>
                </a:solidFill>
              </a:rPr>
              <a:t> Y </a:t>
            </a:r>
            <a:r>
              <a:rPr lang="en-US" dirty="0" err="1" smtClean="0">
                <a:solidFill>
                  <a:schemeClr val="tx2"/>
                </a:solidFill>
              </a:rPr>
              <a:t>tế</a:t>
            </a:r>
            <a:endParaRPr lang="vi-V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Tình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Calibri (Body)"/>
              </a:rPr>
              <a:t>huống</a:t>
            </a:r>
            <a:r>
              <a:rPr lang="en-US" altLang="vi-VN" sz="2800" b="1" dirty="0">
                <a:solidFill>
                  <a:schemeClr val="tx2"/>
                </a:solidFill>
                <a:latin typeface="Calibri (Body)"/>
              </a:rPr>
              <a:t> </a:t>
            </a:r>
            <a:r>
              <a:rPr lang="vi-VN" altLang="vi-VN" sz="2800" b="1" dirty="0">
                <a:solidFill>
                  <a:schemeClr val="tx2"/>
                </a:solidFill>
                <a:latin typeface="Calibri (Body)"/>
              </a:rPr>
              <a:t>02: </a:t>
            </a:r>
            <a:r>
              <a:rPr lang="en-US" altLang="vi-VN" dirty="0" err="1">
                <a:solidFill>
                  <a:schemeClr val="tx2"/>
                </a:solidFill>
              </a:rPr>
              <a:t>Xuất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hiện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trường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hợp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xác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định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xâm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nhập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vào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Việt</a:t>
            </a:r>
            <a:r>
              <a:rPr lang="en-US" altLang="vi-VN" dirty="0">
                <a:solidFill>
                  <a:schemeClr val="tx2"/>
                </a:solidFill>
              </a:rPr>
              <a:t> Nam </a:t>
            </a: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Yêu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b="1" dirty="0" err="1">
                <a:solidFill>
                  <a:schemeClr val="tx2"/>
                </a:solidFill>
              </a:rPr>
              <a:t>cầu</a:t>
            </a:r>
            <a:r>
              <a:rPr lang="en-US" altLang="vi-VN" b="1" dirty="0">
                <a:solidFill>
                  <a:schemeClr val="tx2"/>
                </a:solidFill>
              </a:rPr>
              <a:t>: </a:t>
            </a:r>
          </a:p>
          <a:p>
            <a:pPr lvl="1"/>
            <a:r>
              <a:rPr lang="en-US" altLang="vi-VN" sz="3200" dirty="0" err="1">
                <a:solidFill>
                  <a:schemeClr val="tx2"/>
                </a:solidFill>
              </a:rPr>
              <a:t>Phát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hiện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sớm</a:t>
            </a:r>
            <a:r>
              <a:rPr lang="en-US" altLang="vi-VN" sz="3200" dirty="0">
                <a:solidFill>
                  <a:schemeClr val="tx2"/>
                </a:solidFill>
              </a:rPr>
              <a:t> ca </a:t>
            </a:r>
            <a:r>
              <a:rPr lang="en-US" altLang="vi-VN" sz="3200" dirty="0" err="1">
                <a:solidFill>
                  <a:schemeClr val="tx2"/>
                </a:solidFill>
              </a:rPr>
              <a:t>bệnh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và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các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trường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hợp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có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liên</a:t>
            </a:r>
            <a:r>
              <a:rPr lang="en-US" altLang="vi-VN" sz="3200" dirty="0">
                <a:solidFill>
                  <a:schemeClr val="tx2"/>
                </a:solidFill>
              </a:rPr>
              <a:t> quan </a:t>
            </a:r>
            <a:r>
              <a:rPr lang="en-US" altLang="vi-VN" sz="3200" dirty="0" err="1">
                <a:solidFill>
                  <a:schemeClr val="tx2"/>
                </a:solidFill>
              </a:rPr>
              <a:t>đến</a:t>
            </a:r>
            <a:r>
              <a:rPr lang="en-US" altLang="vi-VN" sz="3200" dirty="0">
                <a:solidFill>
                  <a:schemeClr val="tx2"/>
                </a:solidFill>
              </a:rPr>
              <a:t> ca </a:t>
            </a:r>
            <a:r>
              <a:rPr lang="en-US" altLang="vi-VN" sz="3200" dirty="0" err="1">
                <a:solidFill>
                  <a:schemeClr val="tx2"/>
                </a:solidFill>
              </a:rPr>
              <a:t>bệnh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xâm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nhập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để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cách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ly</a:t>
            </a:r>
            <a:r>
              <a:rPr lang="en-US" altLang="vi-VN" sz="3200" dirty="0">
                <a:solidFill>
                  <a:schemeClr val="tx2"/>
                </a:solidFill>
              </a:rPr>
              <a:t>, </a:t>
            </a:r>
            <a:r>
              <a:rPr lang="en-US" altLang="vi-VN" sz="3200" dirty="0" err="1">
                <a:solidFill>
                  <a:schemeClr val="tx2"/>
                </a:solidFill>
              </a:rPr>
              <a:t>theo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dõi</a:t>
            </a:r>
            <a:r>
              <a:rPr lang="en-US" altLang="vi-VN" sz="3200" dirty="0">
                <a:solidFill>
                  <a:schemeClr val="tx2"/>
                </a:solidFill>
              </a:rPr>
              <a:t>.</a:t>
            </a:r>
          </a:p>
          <a:p>
            <a:pPr lvl="1"/>
            <a:r>
              <a:rPr lang="en-US" altLang="vi-VN" sz="3200" dirty="0" err="1">
                <a:solidFill>
                  <a:schemeClr val="tx2"/>
                </a:solidFill>
              </a:rPr>
              <a:t>Xử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lý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triệt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để</a:t>
            </a:r>
            <a:r>
              <a:rPr lang="en-US" altLang="vi-VN" sz="3200" dirty="0">
                <a:solidFill>
                  <a:schemeClr val="tx2"/>
                </a:solidFill>
              </a:rPr>
              <a:t> ổ </a:t>
            </a:r>
            <a:r>
              <a:rPr lang="en-US" altLang="vi-VN" sz="3200" dirty="0" err="1">
                <a:solidFill>
                  <a:schemeClr val="tx2"/>
                </a:solidFill>
              </a:rPr>
              <a:t>dịch</a:t>
            </a:r>
            <a:r>
              <a:rPr lang="en-US" altLang="vi-VN" sz="3200" dirty="0">
                <a:solidFill>
                  <a:schemeClr val="tx2"/>
                </a:solidFill>
              </a:rPr>
              <a:t>, </a:t>
            </a:r>
            <a:r>
              <a:rPr lang="en-US" altLang="vi-VN" sz="3200" dirty="0" err="1">
                <a:solidFill>
                  <a:schemeClr val="tx2"/>
                </a:solidFill>
              </a:rPr>
              <a:t>tránh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lây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lan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tại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cơ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sở</a:t>
            </a:r>
            <a:r>
              <a:rPr lang="en-US" altLang="vi-VN" sz="3200" dirty="0">
                <a:solidFill>
                  <a:schemeClr val="tx2"/>
                </a:solidFill>
              </a:rPr>
              <a:t> y </a:t>
            </a:r>
            <a:r>
              <a:rPr lang="en-US" altLang="vi-VN" sz="3200" dirty="0" err="1">
                <a:solidFill>
                  <a:schemeClr val="tx2"/>
                </a:solidFill>
              </a:rPr>
              <a:t>tế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và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cộng</a:t>
            </a:r>
            <a:r>
              <a:rPr lang="en-US" altLang="vi-VN" sz="3200" dirty="0">
                <a:solidFill>
                  <a:schemeClr val="tx2"/>
                </a:solidFill>
              </a:rPr>
              <a:t> </a:t>
            </a:r>
            <a:r>
              <a:rPr lang="en-US" altLang="vi-VN" sz="3200" dirty="0" err="1">
                <a:solidFill>
                  <a:schemeClr val="tx2"/>
                </a:solidFill>
              </a:rPr>
              <a:t>đồng</a:t>
            </a:r>
            <a:r>
              <a:rPr lang="en-US" altLang="vi-VN" sz="3200" dirty="0">
                <a:solidFill>
                  <a:schemeClr val="tx2"/>
                </a:solidFill>
              </a:rPr>
              <a:t>.</a:t>
            </a:r>
            <a:endParaRPr lang="vi-VN" altLang="vi-VN" sz="3200" dirty="0">
              <a:solidFill>
                <a:schemeClr val="tx2"/>
              </a:solidFill>
            </a:endParaRPr>
          </a:p>
          <a:p>
            <a:endParaRPr lang="vi-VN" altLang="vi-VN" dirty="0"/>
          </a:p>
        </p:txBody>
      </p:sp>
      <p:sp>
        <p:nvSpPr>
          <p:cNvPr id="31747" name="Title 1"/>
          <p:cNvSpPr txBox="1">
            <a:spLocks/>
          </p:cNvSpPr>
          <p:nvPr/>
        </p:nvSpPr>
        <p:spPr bwMode="auto">
          <a:xfrm>
            <a:off x="601663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TÌNH HUỐNG 02</a:t>
            </a:r>
            <a:endParaRPr lang="vi-VN" altLang="vi-VN" sz="3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5257800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r>
              <a:rPr lang="vi-VN" altLang="vi-VN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Phương </a:t>
            </a:r>
            <a:r>
              <a:rPr lang="en-US" altLang="vi-VN" b="1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thức</a:t>
            </a:r>
            <a:r>
              <a:rPr lang="en-US" altLang="vi-VN" b="1" dirty="0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vi-VN" altLang="vi-VN" b="1" dirty="0" err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giám</a:t>
            </a:r>
            <a:r>
              <a:rPr lang="vi-VN" altLang="vi-VN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 </a:t>
            </a:r>
            <a:r>
              <a:rPr lang="vi-VN" altLang="vi-VN" b="1" dirty="0" err="1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sát</a:t>
            </a:r>
            <a:r>
              <a:rPr lang="vi-VN" altLang="vi-VN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:</a:t>
            </a:r>
            <a:endParaRPr lang="en-US" altLang="vi-VN" b="1" dirty="0">
              <a:solidFill>
                <a:schemeClr val="tx2"/>
              </a:solidFill>
              <a:ea typeface="Calibri" pitchFamily="34" charset="0"/>
              <a:cs typeface="Calibri" pitchFamily="34" charset="0"/>
            </a:endParaRPr>
          </a:p>
          <a:p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điều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dịch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tễ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lấy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mẫu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xét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nghiệm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tất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cả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các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trường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hợp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bệnh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ngờ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theo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định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nghĩa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theo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dõi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tình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trạng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sức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khỏe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của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tất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cả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những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người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có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tiếp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xúc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gần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với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trường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hợp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bệnh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trong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vòng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>
                <a:solidFill>
                  <a:srgbClr val="FF0000"/>
                </a:solidFill>
              </a:rPr>
              <a:t>14 </a:t>
            </a:r>
            <a:r>
              <a:rPr lang="en-US" dirty="0" err="1">
                <a:solidFill>
                  <a:srgbClr val="FF0000"/>
                </a:solidFill>
              </a:rPr>
              <a:t>ngày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kể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từ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lần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tiếp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xúc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cuối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cùng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r>
              <a:rPr lang="en-US" dirty="0" err="1">
                <a:solidFill>
                  <a:schemeClr val="tx2"/>
                </a:solidFill>
              </a:rPr>
              <a:t>Tiếp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tục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thực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hiện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giám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sát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cửa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khẩu</a:t>
            </a:r>
            <a:r>
              <a:rPr lang="en-US" dirty="0">
                <a:solidFill>
                  <a:schemeClr val="tx2"/>
                </a:solidFill>
              </a:rPr>
              <a:t>, </a:t>
            </a:r>
            <a:r>
              <a:rPr lang="en-US" dirty="0" err="1">
                <a:solidFill>
                  <a:schemeClr val="tx2"/>
                </a:solidFill>
              </a:rPr>
              <a:t>cơ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sở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điều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trị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và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tại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cộng</a:t>
            </a:r>
            <a:r>
              <a:rPr lang="en-US" dirty="0">
                <a:solidFill>
                  <a:schemeClr val="tx2"/>
                </a:solidFill>
              </a:rPr>
              <a:t> </a:t>
            </a:r>
            <a:r>
              <a:rPr lang="en-US" dirty="0" err="1">
                <a:solidFill>
                  <a:schemeClr val="tx2"/>
                </a:solidFill>
              </a:rPr>
              <a:t>đồng</a:t>
            </a:r>
            <a:r>
              <a:rPr lang="en-US" dirty="0">
                <a:solidFill>
                  <a:schemeClr val="tx2"/>
                </a:solidFill>
              </a:rPr>
              <a:t>.</a:t>
            </a:r>
          </a:p>
          <a:p>
            <a:pPr marL="0" indent="0">
              <a:buNone/>
            </a:pPr>
            <a:endParaRPr lang="vi-VN" dirty="0"/>
          </a:p>
        </p:txBody>
      </p:sp>
      <p:sp>
        <p:nvSpPr>
          <p:cNvPr id="32771" name="Title 1"/>
          <p:cNvSpPr txBox="1">
            <a:spLocks/>
          </p:cNvSpPr>
          <p:nvPr/>
        </p:nvSpPr>
        <p:spPr bwMode="auto">
          <a:xfrm>
            <a:off x="6223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TÌNH HUỐNG 02</a:t>
            </a:r>
            <a:endParaRPr lang="vi-VN" altLang="vi-VN" sz="3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Tình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sz="2800" b="1" dirty="0" err="1">
                <a:solidFill>
                  <a:schemeClr val="tx2"/>
                </a:solidFill>
                <a:latin typeface="Calibri (Body)"/>
              </a:rPr>
              <a:t>huống</a:t>
            </a:r>
            <a:r>
              <a:rPr lang="en-US" altLang="vi-VN" sz="2800" b="1" dirty="0">
                <a:solidFill>
                  <a:schemeClr val="tx2"/>
                </a:solidFill>
                <a:latin typeface="Calibri (Body)"/>
              </a:rPr>
              <a:t> </a:t>
            </a:r>
            <a:r>
              <a:rPr lang="vi-VN" altLang="vi-VN" sz="2800" b="1" dirty="0">
                <a:solidFill>
                  <a:schemeClr val="tx2"/>
                </a:solidFill>
                <a:latin typeface="Calibri (Body)"/>
              </a:rPr>
              <a:t>03: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Dịch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lây lan trong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cộng</a:t>
            </a:r>
            <a:r>
              <a:rPr lang="vi-VN" altLang="vi-VN" dirty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vi-VN" altLang="vi-VN" dirty="0" err="1">
                <a:solidFill>
                  <a:schemeClr val="tx2"/>
                </a:solidFill>
                <a:latin typeface="Calibri" pitchFamily="34" charset="0"/>
              </a:rPr>
              <a:t>đồng</a:t>
            </a:r>
            <a:endParaRPr lang="en-US" altLang="vi-VN" dirty="0">
              <a:solidFill>
                <a:schemeClr val="tx2"/>
              </a:solidFill>
            </a:endParaRPr>
          </a:p>
          <a:p>
            <a:pPr eaLnBrk="1" hangingPunct="1">
              <a:lnSpc>
                <a:spcPct val="90000"/>
              </a:lnSpc>
              <a:spcBef>
                <a:spcPts val="1200"/>
              </a:spcBef>
            </a:pPr>
            <a:r>
              <a:rPr lang="en-US" altLang="vi-VN" b="1" dirty="0" err="1">
                <a:solidFill>
                  <a:schemeClr val="tx2"/>
                </a:solidFill>
              </a:rPr>
              <a:t>Yêu</a:t>
            </a:r>
            <a:r>
              <a:rPr lang="en-US" altLang="vi-VN" b="1" dirty="0">
                <a:solidFill>
                  <a:schemeClr val="tx2"/>
                </a:solidFill>
              </a:rPr>
              <a:t> </a:t>
            </a:r>
            <a:r>
              <a:rPr lang="en-US" altLang="vi-VN" b="1" dirty="0" err="1">
                <a:solidFill>
                  <a:schemeClr val="tx2"/>
                </a:solidFill>
              </a:rPr>
              <a:t>cầu</a:t>
            </a:r>
            <a:r>
              <a:rPr lang="en-US" altLang="vi-VN" b="1" dirty="0">
                <a:solidFill>
                  <a:schemeClr val="tx2"/>
                </a:solidFill>
              </a:rPr>
              <a:t>: </a:t>
            </a:r>
          </a:p>
          <a:p>
            <a:pPr lvl="1"/>
            <a:r>
              <a:rPr lang="en-US" altLang="vi-VN" dirty="0" err="1">
                <a:solidFill>
                  <a:schemeClr val="tx2"/>
                </a:solidFill>
              </a:rPr>
              <a:t>Phát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hiện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sớm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các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trường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hợp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bệnh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mắc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mới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trong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cộng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đồng</a:t>
            </a:r>
            <a:r>
              <a:rPr lang="en-US" altLang="vi-VN" dirty="0">
                <a:solidFill>
                  <a:schemeClr val="tx2"/>
                </a:solidFill>
              </a:rPr>
              <a:t>, </a:t>
            </a:r>
          </a:p>
          <a:p>
            <a:pPr lvl="1"/>
            <a:r>
              <a:rPr lang="en-US" altLang="vi-VN" dirty="0" err="1">
                <a:solidFill>
                  <a:schemeClr val="tx2"/>
                </a:solidFill>
              </a:rPr>
              <a:t>Xử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lý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triệt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để</a:t>
            </a:r>
            <a:r>
              <a:rPr lang="en-US" altLang="vi-VN" dirty="0">
                <a:solidFill>
                  <a:schemeClr val="tx2"/>
                </a:solidFill>
              </a:rPr>
              <a:t> ổ </a:t>
            </a:r>
            <a:r>
              <a:rPr lang="en-US" altLang="vi-VN" dirty="0" err="1">
                <a:solidFill>
                  <a:schemeClr val="tx2"/>
                </a:solidFill>
              </a:rPr>
              <a:t>dịch</a:t>
            </a:r>
            <a:r>
              <a:rPr lang="en-US" altLang="vi-VN" dirty="0">
                <a:solidFill>
                  <a:schemeClr val="tx2"/>
                </a:solidFill>
              </a:rPr>
              <a:t>, </a:t>
            </a:r>
          </a:p>
          <a:p>
            <a:pPr lvl="1"/>
            <a:r>
              <a:rPr lang="en-US" altLang="vi-VN" dirty="0" err="1">
                <a:solidFill>
                  <a:schemeClr val="tx2"/>
                </a:solidFill>
              </a:rPr>
              <a:t>Hạn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chế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tối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đa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khả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năng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dịch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lan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rộng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trong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cộng</a:t>
            </a:r>
            <a:r>
              <a:rPr lang="en-US" altLang="vi-VN" dirty="0">
                <a:solidFill>
                  <a:schemeClr val="tx2"/>
                </a:solidFill>
              </a:rPr>
              <a:t> </a:t>
            </a:r>
            <a:r>
              <a:rPr lang="en-US" altLang="vi-VN" dirty="0" err="1">
                <a:solidFill>
                  <a:schemeClr val="tx2"/>
                </a:solidFill>
              </a:rPr>
              <a:t>đồng</a:t>
            </a:r>
            <a:r>
              <a:rPr lang="en-US" altLang="vi-VN" dirty="0">
                <a:solidFill>
                  <a:schemeClr val="tx2"/>
                </a:solidFill>
              </a:rPr>
              <a:t>.</a:t>
            </a:r>
            <a:endParaRPr lang="vi-VN" altLang="vi-VN" dirty="0">
              <a:solidFill>
                <a:schemeClr val="tx2"/>
              </a:solidFill>
            </a:endParaRPr>
          </a:p>
          <a:p>
            <a:endParaRPr lang="vi-VN" altLang="vi-VN" dirty="0"/>
          </a:p>
        </p:txBody>
      </p:sp>
      <p:sp>
        <p:nvSpPr>
          <p:cNvPr id="33795" name="Title 1"/>
          <p:cNvSpPr txBox="1">
            <a:spLocks/>
          </p:cNvSpPr>
          <p:nvPr/>
        </p:nvSpPr>
        <p:spPr bwMode="auto">
          <a:xfrm>
            <a:off x="6223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TÌNH HUỐNG 03</a:t>
            </a:r>
            <a:endParaRPr lang="vi-VN" altLang="vi-VN" sz="3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106987"/>
          </a:xfrm>
        </p:spPr>
        <p:txBody>
          <a:bodyPr/>
          <a:lstStyle/>
          <a:p>
            <a:pPr marL="0" indent="0" eaLnBrk="1" hangingPunct="1">
              <a:buFont typeface="Arial" pitchFamily="34" charset="0"/>
              <a:buNone/>
            </a:pPr>
            <a:r>
              <a:rPr lang="vi-VN" altLang="vi-VN" sz="23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Phương </a:t>
            </a:r>
            <a:r>
              <a:rPr lang="en-US" altLang="vi-VN" sz="2300" b="1" dirty="0" err="1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thức</a:t>
            </a:r>
            <a:r>
              <a:rPr lang="en-US" altLang="vi-VN" sz="2300" b="1" dirty="0">
                <a:solidFill>
                  <a:schemeClr val="tx2"/>
                </a:solidFill>
                <a:ea typeface="Calibri" pitchFamily="34" charset="0"/>
                <a:cs typeface="Calibri" pitchFamily="34" charset="0"/>
              </a:rPr>
              <a:t> </a:t>
            </a:r>
            <a:r>
              <a:rPr lang="vi-VN" altLang="vi-VN" sz="2300" b="1" dirty="0">
                <a:solidFill>
                  <a:schemeClr val="tx2"/>
                </a:solidFill>
                <a:latin typeface="Calibri" pitchFamily="34" charset="0"/>
                <a:ea typeface="Calibri" pitchFamily="34" charset="0"/>
                <a:cs typeface="Calibri" pitchFamily="34" charset="0"/>
              </a:rPr>
              <a:t>giám sát:</a:t>
            </a:r>
            <a:endParaRPr lang="en-US" altLang="vi-VN" sz="2300" b="1" dirty="0">
              <a:solidFill>
                <a:schemeClr val="tx2"/>
              </a:solidFill>
              <a:ea typeface="Calibri" pitchFamily="34" charset="0"/>
              <a:cs typeface="Calibri" pitchFamily="34" charset="0"/>
            </a:endParaRPr>
          </a:p>
          <a:p>
            <a:r>
              <a:rPr lang="en-US" sz="2300" dirty="0">
                <a:solidFill>
                  <a:schemeClr val="tx2"/>
                </a:solidFill>
              </a:rPr>
              <a:t>Ở </a:t>
            </a:r>
            <a:r>
              <a:rPr lang="en-US" sz="2300" dirty="0" err="1">
                <a:solidFill>
                  <a:schemeClr val="tx2"/>
                </a:solidFill>
              </a:rPr>
              <a:t>các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địa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phương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chưa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ghi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nhận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: </a:t>
            </a:r>
            <a:r>
              <a:rPr lang="en-US" sz="2300" dirty="0" err="1">
                <a:solidFill>
                  <a:schemeClr val="tx2"/>
                </a:solidFill>
              </a:rPr>
              <a:t>Giám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sát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dịch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tễ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lấy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mẫu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xét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nghiệm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tất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cả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các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ngờ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theo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định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nghĩa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. </a:t>
            </a:r>
          </a:p>
          <a:p>
            <a:r>
              <a:rPr lang="en-US" sz="2300" dirty="0">
                <a:solidFill>
                  <a:schemeClr val="tx2"/>
                </a:solidFill>
              </a:rPr>
              <a:t>Ở </a:t>
            </a:r>
            <a:r>
              <a:rPr lang="en-US" sz="2300" dirty="0" err="1">
                <a:solidFill>
                  <a:schemeClr val="tx2"/>
                </a:solidFill>
              </a:rPr>
              <a:t>các</a:t>
            </a:r>
            <a:r>
              <a:rPr lang="en-US" sz="2300" dirty="0">
                <a:solidFill>
                  <a:schemeClr val="tx2"/>
                </a:solidFill>
              </a:rPr>
              <a:t> ổ </a:t>
            </a:r>
            <a:r>
              <a:rPr lang="en-US" sz="2300" dirty="0" err="1">
                <a:solidFill>
                  <a:schemeClr val="tx2"/>
                </a:solidFill>
              </a:rPr>
              <a:t>dịch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đã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được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xác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định</a:t>
            </a:r>
            <a:r>
              <a:rPr lang="en-US" sz="2300" dirty="0">
                <a:solidFill>
                  <a:schemeClr val="tx2"/>
                </a:solidFill>
              </a:rPr>
              <a:t>: </a:t>
            </a:r>
            <a:r>
              <a:rPr lang="en-US" sz="2300" dirty="0" err="1">
                <a:solidFill>
                  <a:schemeClr val="tx2"/>
                </a:solidFill>
              </a:rPr>
              <a:t>Giám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sát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dịch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tễ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lấy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mẫu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xét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nghiệm</a:t>
            </a:r>
            <a:r>
              <a:rPr lang="en-US" sz="2300" dirty="0">
                <a:solidFill>
                  <a:schemeClr val="tx2"/>
                </a:solidFill>
              </a:rPr>
              <a:t> 3-5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phát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hiện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đầu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tiên</a:t>
            </a:r>
            <a:r>
              <a:rPr lang="en-US" sz="2300" dirty="0">
                <a:solidFill>
                  <a:schemeClr val="tx2"/>
                </a:solidFill>
              </a:rPr>
              <a:t>.</a:t>
            </a:r>
          </a:p>
          <a:p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tra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dịch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tễ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lấy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mẫu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xét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nghiệm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những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nhân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viêm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hô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hấp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cấp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tính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nặng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nhập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viện</a:t>
            </a:r>
            <a:r>
              <a:rPr lang="en-US" sz="2300" dirty="0">
                <a:solidFill>
                  <a:schemeClr val="tx2"/>
                </a:solidFill>
              </a:rPr>
              <a:t>.</a:t>
            </a:r>
          </a:p>
          <a:p>
            <a:r>
              <a:rPr lang="en-US" sz="2300" dirty="0">
                <a:solidFill>
                  <a:schemeClr val="tx2"/>
                </a:solidFill>
              </a:rPr>
              <a:t>Ở </a:t>
            </a:r>
            <a:r>
              <a:rPr lang="en-US" sz="2300" dirty="0" err="1">
                <a:solidFill>
                  <a:schemeClr val="tx2"/>
                </a:solidFill>
              </a:rPr>
              <a:t>cả</a:t>
            </a:r>
            <a:r>
              <a:rPr lang="en-US" sz="2300" dirty="0">
                <a:solidFill>
                  <a:schemeClr val="tx2"/>
                </a:solidFill>
              </a:rPr>
              <a:t> 3 </a:t>
            </a:r>
            <a:r>
              <a:rPr lang="en-US" sz="2300" dirty="0" err="1">
                <a:solidFill>
                  <a:schemeClr val="tx2"/>
                </a:solidFill>
              </a:rPr>
              <a:t>tình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huống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tất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cả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các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tử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vong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</a:t>
            </a:r>
            <a:r>
              <a:rPr lang="en-US" sz="2300" dirty="0">
                <a:solidFill>
                  <a:schemeClr val="tx2"/>
                </a:solidFill>
              </a:rPr>
              <a:t> do </a:t>
            </a:r>
            <a:r>
              <a:rPr lang="en-US" sz="2300" dirty="0" err="1">
                <a:solidFill>
                  <a:schemeClr val="tx2"/>
                </a:solidFill>
              </a:rPr>
              <a:t>mắc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nCoV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phải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được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tra</a:t>
            </a:r>
            <a:r>
              <a:rPr lang="en-US" sz="2300" dirty="0">
                <a:solidFill>
                  <a:schemeClr val="tx2"/>
                </a:solidFill>
              </a:rPr>
              <a:t>, </a:t>
            </a:r>
            <a:r>
              <a:rPr lang="en-US" sz="2300" dirty="0" err="1">
                <a:solidFill>
                  <a:schemeClr val="tx2"/>
                </a:solidFill>
              </a:rPr>
              <a:t>báo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cáo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và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lấy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mẫu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phẩm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để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xét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nghiệm</a:t>
            </a:r>
            <a:r>
              <a:rPr lang="en-US" sz="2300" dirty="0">
                <a:solidFill>
                  <a:schemeClr val="tx2"/>
                </a:solidFill>
              </a:rPr>
              <a:t>.</a:t>
            </a:r>
          </a:p>
          <a:p>
            <a:r>
              <a:rPr lang="en-US" sz="2300" dirty="0" err="1">
                <a:solidFill>
                  <a:schemeClr val="tx2"/>
                </a:solidFill>
              </a:rPr>
              <a:t>Tiếp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tục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duy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trì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việc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giám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sát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tại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cơ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sở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điều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trị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và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tại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cộng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đồng</a:t>
            </a:r>
            <a:r>
              <a:rPr lang="en-US" sz="2300" dirty="0">
                <a:solidFill>
                  <a:schemeClr val="tx2"/>
                </a:solidFill>
              </a:rPr>
              <a:t> (</a:t>
            </a:r>
            <a:r>
              <a:rPr lang="en-US" sz="2300" dirty="0" err="1">
                <a:solidFill>
                  <a:schemeClr val="tx2"/>
                </a:solidFill>
              </a:rPr>
              <a:t>Sơ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đồ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giám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sát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phát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hiện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trường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hợp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bệnh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nghi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mắc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tại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cộng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>
                <a:solidFill>
                  <a:schemeClr val="tx2"/>
                </a:solidFill>
              </a:rPr>
              <a:t>đồng</a:t>
            </a:r>
            <a:r>
              <a:rPr lang="en-US" sz="2300" dirty="0">
                <a:solidFill>
                  <a:schemeClr val="tx2"/>
                </a:solidFill>
              </a:rPr>
              <a:t> - </a:t>
            </a:r>
            <a:r>
              <a:rPr lang="en-US" sz="2300" dirty="0" err="1">
                <a:solidFill>
                  <a:schemeClr val="tx2"/>
                </a:solidFill>
              </a:rPr>
              <a:t>Phụ</a:t>
            </a:r>
            <a:r>
              <a:rPr lang="en-US" sz="2300" dirty="0">
                <a:solidFill>
                  <a:schemeClr val="tx2"/>
                </a:solidFill>
              </a:rPr>
              <a:t> </a:t>
            </a:r>
            <a:r>
              <a:rPr lang="en-US" sz="2300" dirty="0" err="1" smtClean="0">
                <a:solidFill>
                  <a:schemeClr val="tx2"/>
                </a:solidFill>
              </a:rPr>
              <a:t>lục</a:t>
            </a:r>
            <a:r>
              <a:rPr lang="en-US" sz="2300" dirty="0" smtClean="0">
                <a:solidFill>
                  <a:schemeClr val="tx2"/>
                </a:solidFill>
              </a:rPr>
              <a:t>).</a:t>
            </a:r>
            <a:endParaRPr lang="en-US" sz="2300" dirty="0">
              <a:solidFill>
                <a:schemeClr val="tx2"/>
              </a:solidFill>
            </a:endParaRPr>
          </a:p>
          <a:p>
            <a:pPr marL="0" indent="0">
              <a:buNone/>
            </a:pPr>
            <a:endParaRPr lang="en-US" sz="2300" dirty="0"/>
          </a:p>
          <a:p>
            <a:pPr marL="0" indent="0"/>
            <a:endParaRPr lang="vi-VN" sz="2300" dirty="0"/>
          </a:p>
        </p:txBody>
      </p:sp>
      <p:sp>
        <p:nvSpPr>
          <p:cNvPr id="34819" name="Title 1"/>
          <p:cNvSpPr txBox="1">
            <a:spLocks/>
          </p:cNvSpPr>
          <p:nvPr/>
        </p:nvSpPr>
        <p:spPr bwMode="auto">
          <a:xfrm>
            <a:off x="6223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NỘI DUNG GIÁM SÁT </a:t>
            </a:r>
            <a:r>
              <a:rPr lang="vi-VN" altLang="vi-VN" sz="3800" b="1" dirty="0">
                <a:solidFill>
                  <a:srgbClr val="FF0000"/>
                </a:solidFill>
                <a:latin typeface="Times New Roman" pitchFamily="18" charset="0"/>
              </a:rPr>
              <a:t>-</a:t>
            </a:r>
            <a:r>
              <a:rPr lang="en-US" altLang="vi-VN" sz="3800" b="1" dirty="0">
                <a:solidFill>
                  <a:srgbClr val="FF0000"/>
                </a:solidFill>
                <a:latin typeface="Calibri" pitchFamily="34" charset="0"/>
              </a:rPr>
              <a:t> </a:t>
            </a:r>
            <a:r>
              <a:rPr lang="pt-BR" altLang="vi-VN" sz="3800" b="1" dirty="0">
                <a:solidFill>
                  <a:srgbClr val="FF0000"/>
                </a:solidFill>
                <a:latin typeface="Calibri" pitchFamily="34" charset="0"/>
              </a:rPr>
              <a:t>TÌNH HUỐNG 03</a:t>
            </a:r>
            <a:endParaRPr lang="vi-VN" altLang="vi-VN" sz="3800" dirty="0">
              <a:solidFill>
                <a:srgbClr val="FF0000"/>
              </a:solidFill>
              <a:latin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TextBox 68"/>
          <p:cNvSpPr txBox="1">
            <a:spLocks noChangeArrowheads="1"/>
          </p:cNvSpPr>
          <p:nvPr/>
        </p:nvSpPr>
        <p:spPr bwMode="auto">
          <a:xfrm>
            <a:off x="374650" y="82550"/>
            <a:ext cx="869315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</a:t>
            </a:r>
            <a:r>
              <a:rPr lang="vi-VN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Ơ</a:t>
            </a:r>
            <a:r>
              <a:rPr lang="en-GB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ĐỒ 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GIÁM SÁT, PHÁT HIỆN CA BỆNH NGHI MẮC </a:t>
            </a:r>
            <a:r>
              <a:rPr lang="en-US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TẠI CỘNG ĐỒNG</a:t>
            </a:r>
          </a:p>
        </p:txBody>
      </p:sp>
      <p:grpSp>
        <p:nvGrpSpPr>
          <p:cNvPr id="36867" name="Group 36863"/>
          <p:cNvGrpSpPr>
            <a:grpSpLocks/>
          </p:cNvGrpSpPr>
          <p:nvPr/>
        </p:nvGrpSpPr>
        <p:grpSpPr bwMode="auto">
          <a:xfrm>
            <a:off x="454025" y="533400"/>
            <a:ext cx="8189913" cy="6019800"/>
            <a:chOff x="214882" y="354217"/>
            <a:chExt cx="8526913" cy="6198983"/>
          </a:xfrm>
        </p:grpSpPr>
        <p:sp>
          <p:nvSpPr>
            <p:cNvPr id="6" name="Text Box 2"/>
            <p:cNvSpPr txBox="1">
              <a:spLocks noChangeArrowheads="1"/>
            </p:cNvSpPr>
            <p:nvPr/>
          </p:nvSpPr>
          <p:spPr bwMode="auto">
            <a:xfrm>
              <a:off x="2616434" y="1194480"/>
              <a:ext cx="2287507" cy="51658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20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 bệnh nghi ngờ</a:t>
              </a:r>
              <a:endParaRPr lang="en-US" sz="20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Text Box 8"/>
            <p:cNvSpPr txBox="1">
              <a:spLocks noChangeArrowheads="1"/>
            </p:cNvSpPr>
            <p:nvPr/>
          </p:nvSpPr>
          <p:spPr bwMode="auto">
            <a:xfrm>
              <a:off x="2743701" y="2448336"/>
              <a:ext cx="2034625" cy="82064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16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Thông báo, chuyển cơ sở y tế cách ly, điều trị, xét nghiệm</a:t>
              </a:r>
              <a:endParaRPr lang="en-US" sz="16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" name="Straight Arrow Connector 9"/>
            <p:cNvCxnSpPr>
              <a:stCxn id="6" idx="2"/>
              <a:endCxn id="9" idx="0"/>
            </p:cNvCxnSpPr>
            <p:nvPr/>
          </p:nvCxnSpPr>
          <p:spPr bwMode="auto">
            <a:xfrm>
              <a:off x="3760187" y="1711062"/>
              <a:ext cx="0" cy="737274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2" name="Text Box 12"/>
            <p:cNvSpPr txBox="1">
              <a:spLocks noChangeArrowheads="1"/>
            </p:cNvSpPr>
            <p:nvPr/>
          </p:nvSpPr>
          <p:spPr bwMode="auto">
            <a:xfrm>
              <a:off x="2618086" y="4676504"/>
              <a:ext cx="2285854" cy="61466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20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Ca bệnh xác định</a:t>
              </a:r>
              <a:endParaRPr lang="en-US" sz="20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3" name="Straight Arrow Connector 12"/>
            <p:cNvCxnSpPr>
              <a:stCxn id="9" idx="2"/>
              <a:endCxn id="41" idx="0"/>
            </p:cNvCxnSpPr>
            <p:nvPr/>
          </p:nvCxnSpPr>
          <p:spPr bwMode="auto">
            <a:xfrm flipH="1">
              <a:off x="3760187" y="3268982"/>
              <a:ext cx="0" cy="34002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17" name="Text Box 2"/>
            <p:cNvSpPr txBox="1">
              <a:spLocks noChangeArrowheads="1"/>
            </p:cNvSpPr>
            <p:nvPr/>
          </p:nvSpPr>
          <p:spPr bwMode="auto">
            <a:xfrm>
              <a:off x="583462" y="2250530"/>
              <a:ext cx="1930497" cy="1505608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16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Lập danh sách, quản lý theo dõi sức khoẻ người tiếp xúc gần trong vòng 14 ngày</a:t>
              </a:r>
              <a:endParaRPr lang="en-US" sz="16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2" name="Elbow Connector 21"/>
            <p:cNvCxnSpPr>
              <a:stCxn id="12" idx="1"/>
              <a:endCxn id="17" idx="2"/>
            </p:cNvCxnSpPr>
            <p:nvPr/>
          </p:nvCxnSpPr>
          <p:spPr bwMode="auto">
            <a:xfrm rot="10800000">
              <a:off x="1548710" y="3756138"/>
              <a:ext cx="1069376" cy="1227699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6" name="Text Box 2"/>
            <p:cNvSpPr txBox="1">
              <a:spLocks noChangeArrowheads="1"/>
            </p:cNvSpPr>
            <p:nvPr/>
          </p:nvSpPr>
          <p:spPr bwMode="auto">
            <a:xfrm>
              <a:off x="5485734" y="4449274"/>
              <a:ext cx="2085862" cy="1557919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Thông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báo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cho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những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người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có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tiếp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xúc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,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liên</a:t>
              </a:r>
              <a:r>
                <a:rPr lang="en-US" b="1" dirty="0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 quan </a:t>
              </a:r>
              <a:r>
                <a:rPr lang="en-US" b="1" dirty="0" err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khác</a:t>
              </a:r>
              <a:endParaRPr lang="en-US" dirty="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2" name="Elbow Connector 51"/>
            <p:cNvCxnSpPr>
              <a:stCxn id="38" idx="0"/>
              <a:endCxn id="6" idx="3"/>
            </p:cNvCxnSpPr>
            <p:nvPr/>
          </p:nvCxnSpPr>
          <p:spPr bwMode="auto">
            <a:xfrm rot="16200000" flipV="1">
              <a:off x="5681142" y="675569"/>
              <a:ext cx="217423" cy="1771826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1" name="Text Box 2"/>
            <p:cNvSpPr txBox="1">
              <a:spLocks noChangeArrowheads="1"/>
            </p:cNvSpPr>
            <p:nvPr/>
          </p:nvSpPr>
          <p:spPr bwMode="auto">
            <a:xfrm>
              <a:off x="2869315" y="3609011"/>
              <a:ext cx="1781743" cy="79285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Xét nghiệm dương tính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8" name="Straight Arrow Connector 47"/>
            <p:cNvCxnSpPr>
              <a:stCxn id="41" idx="2"/>
              <a:endCxn id="12" idx="0"/>
            </p:cNvCxnSpPr>
            <p:nvPr/>
          </p:nvCxnSpPr>
          <p:spPr bwMode="auto">
            <a:xfrm>
              <a:off x="3760187" y="4401865"/>
              <a:ext cx="0" cy="274638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51" name="Text Box 2"/>
            <p:cNvSpPr txBox="1">
              <a:spLocks noChangeArrowheads="1"/>
            </p:cNvSpPr>
            <p:nvPr/>
          </p:nvSpPr>
          <p:spPr bwMode="auto">
            <a:xfrm>
              <a:off x="7130292" y="2500648"/>
              <a:ext cx="1404899" cy="71602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3"/>
            </a:lnRef>
            <a:fillRef idx="1">
              <a:schemeClr val="lt1"/>
            </a:fillRef>
            <a:effectRef idx="0">
              <a:schemeClr val="accent3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Xét nghiệm âm tính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3" name="Straight Arrow Connector 52"/>
            <p:cNvCxnSpPr>
              <a:stCxn id="9" idx="3"/>
              <a:endCxn id="51" idx="1"/>
            </p:cNvCxnSpPr>
            <p:nvPr/>
          </p:nvCxnSpPr>
          <p:spPr bwMode="auto">
            <a:xfrm flipV="1">
              <a:off x="4778326" y="2858658"/>
              <a:ext cx="2351966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72" name="Text Box 2"/>
            <p:cNvSpPr txBox="1">
              <a:spLocks noChangeArrowheads="1"/>
            </p:cNvSpPr>
            <p:nvPr/>
          </p:nvSpPr>
          <p:spPr bwMode="auto">
            <a:xfrm>
              <a:off x="1509043" y="354217"/>
              <a:ext cx="4505595" cy="48879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Giám sát tích cực chủ động tại cộng đồng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73" name="Straight Arrow Connector 72"/>
            <p:cNvCxnSpPr>
              <a:stCxn id="72" idx="2"/>
              <a:endCxn id="6" idx="0"/>
            </p:cNvCxnSpPr>
            <p:nvPr/>
          </p:nvCxnSpPr>
          <p:spPr bwMode="auto">
            <a:xfrm flipH="1">
              <a:off x="3760187" y="843009"/>
              <a:ext cx="1652" cy="35147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93" name="Straight Arrow Connector 92"/>
            <p:cNvCxnSpPr>
              <a:stCxn id="12" idx="3"/>
            </p:cNvCxnSpPr>
            <p:nvPr/>
          </p:nvCxnSpPr>
          <p:spPr bwMode="auto">
            <a:xfrm>
              <a:off x="4903941" y="4983837"/>
              <a:ext cx="561960" cy="1635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99" name="Text Box 2"/>
            <p:cNvSpPr txBox="1">
              <a:spLocks noChangeArrowheads="1"/>
            </p:cNvSpPr>
            <p:nvPr/>
          </p:nvSpPr>
          <p:spPr bwMode="auto">
            <a:xfrm>
              <a:off x="5279131" y="3481500"/>
              <a:ext cx="2451137" cy="609762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16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Tự theo dõi sức khoẻ trong 14 ngày</a:t>
              </a:r>
              <a:endParaRPr lang="en-US" sz="16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101" name="Straight Arrow Connector 100"/>
            <p:cNvCxnSpPr/>
            <p:nvPr/>
          </p:nvCxnSpPr>
          <p:spPr bwMode="auto">
            <a:xfrm flipV="1">
              <a:off x="6675767" y="4091262"/>
              <a:ext cx="0" cy="358011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24" name="Text Box 2"/>
            <p:cNvSpPr txBox="1">
              <a:spLocks noChangeArrowheads="1"/>
            </p:cNvSpPr>
            <p:nvPr/>
          </p:nvSpPr>
          <p:spPr bwMode="auto">
            <a:xfrm>
              <a:off x="3094099" y="5778327"/>
              <a:ext cx="1335481" cy="77487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sz="2000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LOẠI TRỪ</a:t>
              </a:r>
              <a:endParaRPr lang="en-US" sz="2000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25" name="Elbow Connector 24"/>
            <p:cNvCxnSpPr>
              <a:stCxn id="42" idx="2"/>
              <a:endCxn id="24" idx="1"/>
            </p:cNvCxnSpPr>
            <p:nvPr/>
          </p:nvCxnSpPr>
          <p:spPr bwMode="auto">
            <a:xfrm rot="16200000" flipH="1">
              <a:off x="1664459" y="4736123"/>
              <a:ext cx="457731" cy="2401551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2" name="Text Box 2"/>
            <p:cNvSpPr txBox="1">
              <a:spLocks noChangeArrowheads="1"/>
            </p:cNvSpPr>
            <p:nvPr/>
          </p:nvSpPr>
          <p:spPr bwMode="auto">
            <a:xfrm>
              <a:off x="214882" y="4323397"/>
              <a:ext cx="955332" cy="1384636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Không biểu hiện bệnh 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45" name="Elbow Connector 44"/>
            <p:cNvCxnSpPr>
              <a:stCxn id="17" idx="1"/>
              <a:endCxn id="42" idx="0"/>
            </p:cNvCxnSpPr>
            <p:nvPr/>
          </p:nvCxnSpPr>
          <p:spPr bwMode="auto">
            <a:xfrm rot="10800000" flipH="1" flipV="1">
              <a:off x="583462" y="3004152"/>
              <a:ext cx="109086" cy="1319245"/>
            </a:xfrm>
            <a:prstGeom prst="bentConnector4">
              <a:avLst>
                <a:gd name="adj1" fmla="val -217189"/>
                <a:gd name="adj2" fmla="val 78504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49" name="Text Box 2"/>
            <p:cNvSpPr txBox="1">
              <a:spLocks noChangeArrowheads="1"/>
            </p:cNvSpPr>
            <p:nvPr/>
          </p:nvSpPr>
          <p:spPr bwMode="auto">
            <a:xfrm>
              <a:off x="914027" y="1039179"/>
              <a:ext cx="1261103" cy="827185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Có biểu hiện bệnh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61" name="Straight Arrow Connector 60"/>
            <p:cNvCxnSpPr>
              <a:stCxn id="49" idx="3"/>
              <a:endCxn id="6" idx="1"/>
            </p:cNvCxnSpPr>
            <p:nvPr/>
          </p:nvCxnSpPr>
          <p:spPr bwMode="auto">
            <a:xfrm>
              <a:off x="2175130" y="1452771"/>
              <a:ext cx="441304" cy="0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4" name="Straight Arrow Connector 63"/>
            <p:cNvCxnSpPr>
              <a:stCxn id="17" idx="0"/>
              <a:endCxn id="49" idx="2"/>
            </p:cNvCxnSpPr>
            <p:nvPr/>
          </p:nvCxnSpPr>
          <p:spPr bwMode="auto">
            <a:xfrm flipH="1" flipV="1">
              <a:off x="1545405" y="1866364"/>
              <a:ext cx="3306" cy="384166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sp>
          <p:nvSpPr>
            <p:cNvPr id="33" name="Text Box 2"/>
            <p:cNvSpPr txBox="1">
              <a:spLocks noChangeArrowheads="1"/>
            </p:cNvSpPr>
            <p:nvPr/>
          </p:nvSpPr>
          <p:spPr bwMode="auto">
            <a:xfrm>
              <a:off x="7832742" y="4539184"/>
              <a:ext cx="909053" cy="1378097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Không biểu hiện bệnh 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sp>
          <p:nvSpPr>
            <p:cNvPr id="38" name="Text Box 2"/>
            <p:cNvSpPr txBox="1">
              <a:spLocks noChangeArrowheads="1"/>
            </p:cNvSpPr>
            <p:nvPr/>
          </p:nvSpPr>
          <p:spPr bwMode="auto">
            <a:xfrm>
              <a:off x="5960094" y="1670194"/>
              <a:ext cx="1431344" cy="737273"/>
            </a:xfrm>
            <a:prstGeom prst="rect">
              <a:avLst/>
            </a:prstGeom>
            <a:ln>
              <a:headEnd/>
              <a:tailEnd/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>
                <a:lnSpc>
                  <a:spcPct val="107000"/>
                </a:lnSpc>
                <a:spcAft>
                  <a:spcPts val="800"/>
                </a:spcAft>
                <a:defRPr/>
              </a:pPr>
              <a:r>
                <a:rPr lang="en-US" b="1">
                  <a:latin typeface="Times New Roman" panose="02020603050405020304" pitchFamily="18" charset="0"/>
                  <a:ea typeface="Calibri" panose="020F0502020204030204" pitchFamily="34" charset="0"/>
                  <a:cs typeface="Times New Roman" panose="02020603050405020304" pitchFamily="18" charset="0"/>
                </a:rPr>
                <a:t>Có biểu hiện bệnh</a:t>
              </a:r>
              <a:endParaRPr lang="en-US"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  <p:cxnSp>
          <p:nvCxnSpPr>
            <p:cNvPr id="57" name="Elbow Connector 56"/>
            <p:cNvCxnSpPr>
              <a:stCxn id="33" idx="2"/>
              <a:endCxn id="24" idx="3"/>
            </p:cNvCxnSpPr>
            <p:nvPr/>
          </p:nvCxnSpPr>
          <p:spPr bwMode="auto">
            <a:xfrm rot="5400000">
              <a:off x="6234183" y="4112678"/>
              <a:ext cx="248482" cy="3857688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58" name="Elbow Connector 57"/>
            <p:cNvCxnSpPr>
              <a:stCxn id="99" idx="3"/>
              <a:endCxn id="33" idx="0"/>
            </p:cNvCxnSpPr>
            <p:nvPr/>
          </p:nvCxnSpPr>
          <p:spPr bwMode="auto">
            <a:xfrm>
              <a:off x="7730267" y="3787198"/>
              <a:ext cx="557001" cy="751986"/>
            </a:xfrm>
            <a:prstGeom prst="bentConnector2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62" name="Straight Arrow Connector 61"/>
            <p:cNvCxnSpPr>
              <a:endCxn id="38" idx="2"/>
            </p:cNvCxnSpPr>
            <p:nvPr/>
          </p:nvCxnSpPr>
          <p:spPr bwMode="auto">
            <a:xfrm flipV="1">
              <a:off x="6675767" y="2407467"/>
              <a:ext cx="0" cy="1103459"/>
            </a:xfrm>
            <a:prstGeom prst="straightConnector1">
              <a:avLst/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  <p:cxnSp>
          <p:nvCxnSpPr>
            <p:cNvPr id="77" name="Elbow Connector 76"/>
            <p:cNvCxnSpPr>
              <a:stCxn id="51" idx="3"/>
              <a:endCxn id="24" idx="2"/>
            </p:cNvCxnSpPr>
            <p:nvPr/>
          </p:nvCxnSpPr>
          <p:spPr bwMode="auto">
            <a:xfrm flipH="1">
              <a:off x="3761840" y="2858658"/>
              <a:ext cx="4773352" cy="3694542"/>
            </a:xfrm>
            <a:prstGeom prst="bentConnector4">
              <a:avLst>
                <a:gd name="adj1" fmla="val -7766"/>
                <a:gd name="adj2" fmla="val 106189"/>
              </a:avLst>
            </a:prstGeom>
            <a:ln w="28575">
              <a:tailEnd type="triangle"/>
            </a:ln>
          </p:spPr>
          <p:style>
            <a:lnRef idx="1">
              <a:schemeClr val="dk1"/>
            </a:lnRef>
            <a:fillRef idx="0">
              <a:schemeClr val="dk1"/>
            </a:fillRef>
            <a:effectRef idx="0">
              <a:schemeClr val="dk1"/>
            </a:effectRef>
            <a:fontRef idx="minor">
              <a:schemeClr val="tx1"/>
            </a:fontRef>
          </p:style>
        </p:cxn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5410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MERS-</a:t>
            </a:r>
            <a:r>
              <a:rPr lang="en-US" sz="2800" b="1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800" b="1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4/2012</a:t>
            </a:r>
          </a:p>
          <a:p>
            <a:pPr>
              <a:buFontTx/>
              <a:buChar char="-"/>
            </a:pP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ến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nay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lây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truyền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khu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vực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đông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2.494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858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34,4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</a:t>
            </a:r>
            <a:endParaRPr lang="en-US" sz="28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485610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altLang="vi-VN" sz="3500" b="1" dirty="0">
                <a:solidFill>
                  <a:srgbClr val="FF0000"/>
                </a:solidFill>
              </a:rPr>
              <a:t>NỘI DUNG GIÁM SÁT-THÔNG TIN BÁO CÁO</a:t>
            </a:r>
            <a:endParaRPr lang="vi-VN" altLang="vi-VN" sz="3500" dirty="0">
              <a:solidFill>
                <a:srgbClr val="FF0000"/>
              </a:solidFill>
            </a:endParaRP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686800" cy="5334000"/>
          </a:xfrm>
        </p:spPr>
        <p:txBody>
          <a:bodyPr/>
          <a:lstStyle/>
          <a:p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thông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tin,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đối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với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truyền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nhiễm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nhóm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A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định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Luật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phòng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chống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truyền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nhiễm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;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Thông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tư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54/2015/TT-BYT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28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12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năm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2015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Bộ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Y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tế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hướng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dẫn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chế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độ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khai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thông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tin,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truyền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nhiễm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văn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bản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khác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về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thông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tin,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cáo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dịch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US" altLang="vi-VN" sz="2500" dirty="0" smtClean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  <a:p>
            <a:r>
              <a:rPr lang="vi-VN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Tiếp </a:t>
            </a:r>
            <a:r>
              <a:rPr lang="vi-VN" altLang="vi-VN" sz="2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nhận thông tin và tư vấn qua đường dây nóng</a:t>
            </a:r>
            <a:r>
              <a:rPr lang="vi-VN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:</a:t>
            </a:r>
            <a:r>
              <a:rPr lang="en-US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0243.8779171, 0972585649</a:t>
            </a:r>
            <a:r>
              <a:rPr lang="vi-VN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, </a:t>
            </a:r>
            <a:r>
              <a:rPr lang="vi-VN" altLang="vi-VN" sz="2500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Email: </a:t>
            </a:r>
            <a:r>
              <a:rPr lang="en-US" altLang="vi-VN" sz="2500" dirty="0" err="1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ksdbquanlongbien</a:t>
            </a:r>
            <a:r>
              <a:rPr lang="vi-VN" altLang="vi-VN" sz="2500" dirty="0" smtClean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@gmail.com</a:t>
            </a:r>
            <a:endParaRPr lang="en-US" altLang="vi-VN" sz="2500" dirty="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điều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tra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US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các</a:t>
            </a:r>
            <a:r>
              <a:rPr lang="en-US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tr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ư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ờng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hợp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theo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en-GB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mẫu</a:t>
            </a:r>
            <a:r>
              <a:rPr lang="en-GB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1</a:t>
            </a:r>
            <a:endParaRPr lang="en-US" altLang="vi-VN" sz="2500" dirty="0">
              <a:solidFill>
                <a:schemeClr val="tx2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Thực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hiện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công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bố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dịch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và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công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bố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hết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dịch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bệnh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truyền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nhiễm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theo quy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định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Quyết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định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số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02/QĐ-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TTg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ngày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28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tháng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01 năm 2016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của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Thủ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tướng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Chính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  <a:r>
              <a:rPr lang="vi-VN" altLang="vi-VN" sz="2500" dirty="0" err="1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phủ</a:t>
            </a:r>
            <a:r>
              <a:rPr lang="vi-VN" altLang="vi-VN" sz="2500" dirty="0">
                <a:solidFill>
                  <a:schemeClr val="tx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>
          <a:xfrm>
            <a:off x="533400" y="-1524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PHÒNG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BỆNH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endParaRPr lang="en-US" altLang="vi-VN" sz="3800" b="1" i="1" dirty="0">
              <a:solidFill>
                <a:srgbClr val="FF0000"/>
              </a:solidFill>
            </a:endParaRP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305800" cy="5181600"/>
          </a:xfrm>
        </p:spPr>
        <p:txBody>
          <a:bodyPr>
            <a:noAutofit/>
          </a:bodyPr>
          <a:lstStyle/>
          <a:p>
            <a:pPr marL="0" indent="0">
              <a:buFont typeface="Arial" pitchFamily="34" charset="0"/>
              <a:buNone/>
              <a:defRPr/>
            </a:pPr>
            <a:r>
              <a:rPr lang="en-US" sz="2200" b="1" dirty="0">
                <a:solidFill>
                  <a:schemeClr val="tx2"/>
                </a:solidFill>
              </a:rPr>
              <a:t>1. </a:t>
            </a:r>
            <a:r>
              <a:rPr lang="en-US" sz="2200" b="1" dirty="0" err="1">
                <a:solidFill>
                  <a:schemeClr val="tx2"/>
                </a:solidFill>
              </a:rPr>
              <a:t>Các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  <a:r>
              <a:rPr lang="en-US" sz="2200" b="1" dirty="0" err="1">
                <a:solidFill>
                  <a:schemeClr val="tx2"/>
                </a:solidFill>
              </a:rPr>
              <a:t>biện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  <a:r>
              <a:rPr lang="en-US" sz="2200" b="1" dirty="0" err="1">
                <a:solidFill>
                  <a:schemeClr val="tx2"/>
                </a:solidFill>
              </a:rPr>
              <a:t>pháp</a:t>
            </a:r>
            <a:r>
              <a:rPr lang="en-US" sz="2200" b="1" dirty="0">
                <a:solidFill>
                  <a:schemeClr val="tx2"/>
                </a:solidFill>
              </a:rPr>
              <a:t> </a:t>
            </a:r>
            <a:r>
              <a:rPr lang="en-US" sz="2200" b="1" dirty="0" err="1" smtClean="0">
                <a:solidFill>
                  <a:schemeClr val="tx2"/>
                </a:solidFill>
              </a:rPr>
              <a:t>phòng</a:t>
            </a:r>
            <a:r>
              <a:rPr lang="en-US" sz="2200" b="1" dirty="0" smtClean="0">
                <a:solidFill>
                  <a:schemeClr val="tx2"/>
                </a:solidFill>
              </a:rPr>
              <a:t> </a:t>
            </a:r>
            <a:r>
              <a:rPr lang="en-US" sz="2200" b="1" dirty="0" err="1" smtClean="0">
                <a:solidFill>
                  <a:schemeClr val="tx2"/>
                </a:solidFill>
              </a:rPr>
              <a:t>bệnh</a:t>
            </a:r>
            <a:r>
              <a:rPr lang="en-US" sz="2200" b="1" dirty="0" smtClean="0">
                <a:solidFill>
                  <a:schemeClr val="tx2"/>
                </a:solidFill>
              </a:rPr>
              <a:t> </a:t>
            </a:r>
            <a:r>
              <a:rPr lang="en-US" sz="2200" b="1" dirty="0" err="1" smtClean="0">
                <a:solidFill>
                  <a:schemeClr val="tx2"/>
                </a:solidFill>
              </a:rPr>
              <a:t>chung</a:t>
            </a:r>
            <a:endParaRPr lang="en-US" sz="2200" b="1" dirty="0" smtClean="0">
              <a:solidFill>
                <a:schemeClr val="tx2"/>
              </a:solidFill>
            </a:endParaRPr>
          </a:p>
          <a:p>
            <a:r>
              <a:rPr lang="en-US" sz="2200" dirty="0" err="1" smtClean="0">
                <a:solidFill>
                  <a:schemeClr val="tx2"/>
                </a:solidFill>
              </a:rPr>
              <a:t>Tuyên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truyền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cho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người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dân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về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bệnh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viêm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đường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hô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hấp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cấp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tính</a:t>
            </a:r>
            <a:r>
              <a:rPr lang="en-US" sz="2200" dirty="0" smtClean="0">
                <a:solidFill>
                  <a:schemeClr val="tx2"/>
                </a:solidFill>
              </a:rPr>
              <a:t> do </a:t>
            </a:r>
            <a:r>
              <a:rPr lang="en-US" sz="2200" dirty="0" err="1" smtClean="0">
                <a:solidFill>
                  <a:schemeClr val="tx2"/>
                </a:solidFill>
              </a:rPr>
              <a:t>nCoV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và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các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biện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pháp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phòng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bệnh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dirty="0" err="1" smtClean="0">
                <a:solidFill>
                  <a:schemeClr val="tx2"/>
                </a:solidFill>
              </a:rPr>
              <a:t>cũng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như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cách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thức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tự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theo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dõi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sức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khỏe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dirty="0" err="1" smtClean="0">
                <a:solidFill>
                  <a:schemeClr val="tx2"/>
                </a:solidFill>
              </a:rPr>
              <a:t>khai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báo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khi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có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biểu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hiện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nghi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ngờ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mắc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bệnh</a:t>
            </a:r>
            <a:r>
              <a:rPr lang="en-US" sz="2200" dirty="0" smtClean="0">
                <a:solidFill>
                  <a:schemeClr val="tx2"/>
                </a:solidFill>
              </a:rPr>
              <a:t>, </a:t>
            </a:r>
            <a:r>
              <a:rPr lang="en-US" sz="2200" dirty="0" err="1" smtClean="0">
                <a:solidFill>
                  <a:schemeClr val="tx2"/>
                </a:solidFill>
              </a:rPr>
              <a:t>đặc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biệt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cho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những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người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đến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Việt</a:t>
            </a:r>
            <a:r>
              <a:rPr lang="en-US" sz="2200" dirty="0" smtClean="0">
                <a:solidFill>
                  <a:schemeClr val="tx2"/>
                </a:solidFill>
              </a:rPr>
              <a:t> Nam </a:t>
            </a:r>
            <a:r>
              <a:rPr lang="en-US" sz="2200" dirty="0" err="1" smtClean="0">
                <a:solidFill>
                  <a:schemeClr val="tx2"/>
                </a:solidFill>
              </a:rPr>
              <a:t>từ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vùng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có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dịch</a:t>
            </a:r>
            <a:r>
              <a:rPr lang="en-US" sz="2200" dirty="0" smtClean="0">
                <a:solidFill>
                  <a:schemeClr val="tx2"/>
                </a:solidFill>
              </a:rPr>
              <a:t> hay </a:t>
            </a:r>
            <a:r>
              <a:rPr lang="en-US" sz="2200" dirty="0" err="1" smtClean="0">
                <a:solidFill>
                  <a:schemeClr val="tx2"/>
                </a:solidFill>
              </a:rPr>
              <a:t>những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người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từ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Việt</a:t>
            </a:r>
            <a:r>
              <a:rPr lang="en-US" sz="2200" dirty="0" smtClean="0">
                <a:solidFill>
                  <a:schemeClr val="tx2"/>
                </a:solidFill>
              </a:rPr>
              <a:t> Nam </a:t>
            </a:r>
            <a:r>
              <a:rPr lang="en-US" sz="2200" dirty="0" err="1" smtClean="0">
                <a:solidFill>
                  <a:schemeClr val="tx2"/>
                </a:solidFill>
              </a:rPr>
              <a:t>đến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vùng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có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dịch</a:t>
            </a:r>
            <a:r>
              <a:rPr lang="en-US" sz="2200" dirty="0" smtClean="0">
                <a:solidFill>
                  <a:schemeClr val="tx2"/>
                </a:solidFill>
              </a:rPr>
              <a:t>.    </a:t>
            </a:r>
          </a:p>
          <a:p>
            <a:r>
              <a:rPr lang="en-US" sz="2200" dirty="0" err="1" smtClean="0">
                <a:solidFill>
                  <a:schemeClr val="tx2"/>
                </a:solidFill>
              </a:rPr>
              <a:t>Người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các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triệu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chứng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viêm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đường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hô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hấp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nghi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ngờ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mắc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bệnh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như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sốt</a:t>
            </a:r>
            <a:r>
              <a:rPr lang="en-US" sz="2200" dirty="0">
                <a:solidFill>
                  <a:schemeClr val="tx2"/>
                </a:solidFill>
              </a:rPr>
              <a:t>, ho, </a:t>
            </a:r>
            <a:r>
              <a:rPr lang="en-US" sz="2200" dirty="0" err="1">
                <a:solidFill>
                  <a:schemeClr val="tx2"/>
                </a:solidFill>
              </a:rPr>
              <a:t>khó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thở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không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nên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đi</a:t>
            </a:r>
            <a:r>
              <a:rPr lang="en-US" sz="2200" dirty="0">
                <a:solidFill>
                  <a:schemeClr val="tx2"/>
                </a:solidFill>
              </a:rPr>
              <a:t> du </a:t>
            </a:r>
            <a:r>
              <a:rPr lang="en-US" sz="2200" dirty="0" err="1">
                <a:solidFill>
                  <a:schemeClr val="tx2"/>
                </a:solidFill>
              </a:rPr>
              <a:t>lịch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đến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nơi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tập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trung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đông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người</a:t>
            </a:r>
            <a:r>
              <a:rPr lang="en-US" sz="2200" dirty="0">
                <a:solidFill>
                  <a:schemeClr val="tx2"/>
                </a:solidFill>
              </a:rPr>
              <a:t>.</a:t>
            </a:r>
          </a:p>
          <a:p>
            <a:r>
              <a:rPr lang="en-US" sz="2200" dirty="0" err="1">
                <a:solidFill>
                  <a:schemeClr val="tx2"/>
                </a:solidFill>
              </a:rPr>
              <a:t>Tránh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xúc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với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người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bị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bệnh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đường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hô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hấp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cấp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tính</a:t>
            </a:r>
            <a:r>
              <a:rPr lang="en-US" sz="2200" dirty="0">
                <a:solidFill>
                  <a:schemeClr val="tx2"/>
                </a:solidFill>
              </a:rPr>
              <a:t>.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cần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xúc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với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người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bệnh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phải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đeo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khẩu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trang</a:t>
            </a:r>
            <a:r>
              <a:rPr lang="en-US" sz="2200" dirty="0">
                <a:solidFill>
                  <a:schemeClr val="tx2"/>
                </a:solidFill>
              </a:rPr>
              <a:t> y </a:t>
            </a:r>
            <a:r>
              <a:rPr lang="en-US" sz="2200" dirty="0" err="1">
                <a:solidFill>
                  <a:schemeClr val="tx2"/>
                </a:solidFill>
              </a:rPr>
              <a:t>tế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và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giữ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khoảng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cách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xúc</a:t>
            </a:r>
            <a:r>
              <a:rPr lang="en-US" sz="2200" dirty="0">
                <a:solidFill>
                  <a:schemeClr val="tx2"/>
                </a:solidFill>
              </a:rPr>
              <a:t>.</a:t>
            </a:r>
          </a:p>
          <a:p>
            <a:r>
              <a:rPr lang="en-US" sz="2200" dirty="0">
                <a:solidFill>
                  <a:schemeClr val="tx2"/>
                </a:solidFill>
              </a:rPr>
              <a:t>Che </a:t>
            </a:r>
            <a:r>
              <a:rPr lang="en-US" sz="2200" dirty="0" err="1">
                <a:solidFill>
                  <a:schemeClr val="tx2"/>
                </a:solidFill>
              </a:rPr>
              <a:t>miệng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và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mũi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ho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hắt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hơi</a:t>
            </a:r>
            <a:r>
              <a:rPr lang="en-US" sz="2200" dirty="0">
                <a:solidFill>
                  <a:schemeClr val="tx2"/>
                </a:solidFill>
              </a:rPr>
              <a:t>; </a:t>
            </a:r>
            <a:r>
              <a:rPr lang="en-US" sz="2200" dirty="0" err="1">
                <a:solidFill>
                  <a:schemeClr val="tx2"/>
                </a:solidFill>
              </a:rPr>
              <a:t>tốt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nhất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bằng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khăn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vải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khăn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tay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ho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hắt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hơi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để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làm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giảm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phát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tán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các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dịch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đường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hô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hấp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sau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hủy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hoặc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giặt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sạch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khăn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ngay</a:t>
            </a:r>
            <a:r>
              <a:rPr lang="en-US" sz="2200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PHÒNG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BỆNH</a:t>
            </a:r>
            <a:r>
              <a:rPr lang="en-US" altLang="vi-VN" b="1" dirty="0">
                <a:solidFill>
                  <a:srgbClr val="FF0000"/>
                </a:solidFill>
              </a:rPr>
              <a:t> (2) </a:t>
            </a:r>
            <a:endParaRPr lang="en-US" altLang="vi-VN" sz="3800" b="1" i="1" dirty="0">
              <a:solidFill>
                <a:srgbClr val="FF0000"/>
              </a:solidFill>
            </a:endParaRP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305800" cy="5181600"/>
          </a:xfrm>
        </p:spPr>
        <p:txBody>
          <a:bodyPr/>
          <a:lstStyle/>
          <a:p>
            <a:r>
              <a:rPr lang="en-US" sz="2400" dirty="0" err="1">
                <a:solidFill>
                  <a:schemeClr val="tx2"/>
                </a:solidFill>
              </a:rPr>
              <a:t>Giữ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vệ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sinh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rửa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xuyên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tránh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mắt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mũi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miệng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xuyên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nước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miệng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Tăng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nơi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làm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việc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nhà</a:t>
            </a:r>
            <a:r>
              <a:rPr lang="en-US" sz="2400" dirty="0">
                <a:solidFill>
                  <a:schemeClr val="tx2"/>
                </a:solidFill>
              </a:rPr>
              <a:t> ở, </a:t>
            </a:r>
            <a:r>
              <a:rPr lang="en-US" sz="2400" dirty="0" err="1">
                <a:solidFill>
                  <a:schemeClr val="tx2"/>
                </a:solidFill>
              </a:rPr>
              <a:t>trường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học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sở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,...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mở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cửa</a:t>
            </a:r>
            <a:r>
              <a:rPr lang="en-US" sz="2400" dirty="0">
                <a:solidFill>
                  <a:schemeClr val="tx2"/>
                </a:solidFill>
              </a:rPr>
              <a:t> ra </a:t>
            </a:r>
            <a:r>
              <a:rPr lang="en-US" sz="2400" dirty="0" err="1">
                <a:solidFill>
                  <a:schemeClr val="tx2"/>
                </a:solidFill>
              </a:rPr>
              <a:t>vào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sổ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dụng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hòa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xuyên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lau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nền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nhà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nắm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bề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mặt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đồ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vật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trong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chất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tẩy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rửa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như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dung </a:t>
            </a:r>
            <a:r>
              <a:rPr lang="en-US" sz="2400" dirty="0" err="1">
                <a:solidFill>
                  <a:schemeClr val="tx2"/>
                </a:solidFill>
              </a:rPr>
              <a:t>dịch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Tăng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sức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khỏe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ăn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uống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nghỉ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ngơi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sinh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hoạt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hợp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lý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luyện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tập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thao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Nếu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thấy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biểu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của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viêm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hô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hấp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cấp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tính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phải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báo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sở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nhất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được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vấn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cách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trị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kịp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thời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endParaRPr lang="vi-VN" altLang="vi-VN" sz="16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143000"/>
            <a:ext cx="8229600" cy="55626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BR" sz="2600" b="1" dirty="0">
                <a:solidFill>
                  <a:schemeClr val="tx2"/>
                </a:solidFill>
                <a:latin typeface="+mj-lt"/>
              </a:rPr>
              <a:t>2. Biện pháp phòng bệnh đặc hiệu</a:t>
            </a:r>
            <a:endParaRPr lang="en-US" sz="2600" dirty="0">
              <a:solidFill>
                <a:schemeClr val="tx2"/>
              </a:solidFill>
              <a:latin typeface="+mj-lt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BR" sz="2600" dirty="0">
                <a:solidFill>
                  <a:schemeClr val="tx2"/>
                </a:solidFill>
                <a:latin typeface="+mj-lt"/>
              </a:rPr>
              <a:t>	Hiện nay </a:t>
            </a:r>
            <a:r>
              <a:rPr lang="en-US" sz="2600" dirty="0" err="1">
                <a:solidFill>
                  <a:schemeClr val="tx2"/>
                </a:solidFill>
              </a:rPr>
              <a:t>chưa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có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thuốc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điều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trị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đặc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hiệu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và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vắc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xin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phòng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bệnh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pt-BR" sz="2600" dirty="0">
                <a:solidFill>
                  <a:schemeClr val="tx2"/>
                </a:solidFill>
                <a:latin typeface="+mj-lt"/>
              </a:rPr>
              <a:t>cho bệnh này</a:t>
            </a:r>
            <a:r>
              <a:rPr lang="vi-VN" sz="2600" dirty="0">
                <a:solidFill>
                  <a:schemeClr val="tx2"/>
                </a:solidFill>
                <a:latin typeface="+mj-lt"/>
              </a:rPr>
              <a:t>.</a:t>
            </a:r>
            <a:endParaRPr lang="en-US" sz="2600" dirty="0">
              <a:solidFill>
                <a:schemeClr val="tx2"/>
              </a:solidFill>
              <a:latin typeface="+mj-lt"/>
            </a:endParaRPr>
          </a:p>
          <a:p>
            <a:pPr algn="just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endParaRPr lang="en-US" sz="2800" dirty="0"/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PHÒNG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BỆNH</a:t>
            </a:r>
            <a:r>
              <a:rPr lang="en-US" altLang="vi-VN" b="1" dirty="0">
                <a:solidFill>
                  <a:srgbClr val="FF0000"/>
                </a:solidFill>
              </a:rPr>
              <a:t> (3) </a:t>
            </a:r>
            <a:endParaRPr lang="en-US" altLang="vi-VN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562600"/>
          </a:xfrm>
        </p:spPr>
        <p:txBody>
          <a:bodyPr rtlCol="0">
            <a:noAutofit/>
          </a:bodyPr>
          <a:lstStyle/>
          <a:p>
            <a:pPr algn="just" eaLnBrk="1" fontAlgn="auto" hangingPunct="1">
              <a:spcBef>
                <a:spcPts val="600"/>
              </a:spcBef>
              <a:spcAft>
                <a:spcPts val="600"/>
              </a:spcAft>
              <a:buFont typeface="Arial" pitchFamily="34" charset="0"/>
              <a:buNone/>
              <a:defRPr/>
            </a:pPr>
            <a:r>
              <a:rPr lang="pt-BR" sz="2200" b="1" dirty="0">
                <a:solidFill>
                  <a:schemeClr val="tx2"/>
                </a:solidFill>
                <a:latin typeface="+mj-lt"/>
              </a:rPr>
              <a:t>3. </a:t>
            </a:r>
            <a:r>
              <a:rPr lang="pt-BR" sz="2200" b="1" dirty="0" smtClean="0">
                <a:solidFill>
                  <a:schemeClr val="tx2"/>
                </a:solidFill>
                <a:latin typeface="+mj-lt"/>
              </a:rPr>
              <a:t>Cách ly y tế.</a:t>
            </a:r>
            <a:endParaRPr lang="pt-BR" sz="2200" b="1" dirty="0">
              <a:solidFill>
                <a:schemeClr val="tx2"/>
              </a:solidFill>
              <a:latin typeface="+mj-lt"/>
            </a:endParaRPr>
          </a:p>
          <a:p>
            <a:r>
              <a:rPr lang="en-US" sz="2200" dirty="0" err="1" smtClean="0">
                <a:solidFill>
                  <a:srgbClr val="FF0000"/>
                </a:solidFill>
              </a:rPr>
              <a:t>Việc</a:t>
            </a:r>
            <a:r>
              <a:rPr lang="en-US" sz="2200" dirty="0" smtClean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cách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và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xử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lý</a:t>
            </a:r>
            <a:r>
              <a:rPr lang="en-US" sz="2200" dirty="0">
                <a:solidFill>
                  <a:srgbClr val="FF0000"/>
                </a:solidFill>
              </a:rPr>
              <a:t> y </a:t>
            </a:r>
            <a:r>
              <a:rPr lang="en-US" sz="2200" dirty="0" err="1">
                <a:solidFill>
                  <a:srgbClr val="FF0000"/>
                </a:solidFill>
              </a:rPr>
              <a:t>tế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tại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cửa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khẩu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áp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dụng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đối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với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các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bệnh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truyền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nhiễm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theo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quy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định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tại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Nghị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định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số</a:t>
            </a:r>
            <a:r>
              <a:rPr lang="en-US" sz="2200" dirty="0">
                <a:solidFill>
                  <a:srgbClr val="FF0000"/>
                </a:solidFill>
              </a:rPr>
              <a:t> 101/2010/NĐ-CP </a:t>
            </a:r>
            <a:r>
              <a:rPr lang="en-US" sz="2200" dirty="0" err="1">
                <a:solidFill>
                  <a:srgbClr val="FF0000"/>
                </a:solidFill>
              </a:rPr>
              <a:t>ngày</a:t>
            </a:r>
            <a:r>
              <a:rPr lang="en-US" sz="2200" dirty="0">
                <a:solidFill>
                  <a:srgbClr val="FF0000"/>
                </a:solidFill>
              </a:rPr>
              <a:t> 30 </a:t>
            </a:r>
            <a:r>
              <a:rPr lang="en-US" sz="2200" dirty="0" err="1">
                <a:solidFill>
                  <a:srgbClr val="FF0000"/>
                </a:solidFill>
              </a:rPr>
              <a:t>tháng</a:t>
            </a:r>
            <a:r>
              <a:rPr lang="en-US" sz="2200" dirty="0">
                <a:solidFill>
                  <a:srgbClr val="FF0000"/>
                </a:solidFill>
              </a:rPr>
              <a:t> 9 </a:t>
            </a:r>
            <a:r>
              <a:rPr lang="en-US" sz="2200" dirty="0" err="1">
                <a:solidFill>
                  <a:srgbClr val="FF0000"/>
                </a:solidFill>
              </a:rPr>
              <a:t>năm</a:t>
            </a:r>
            <a:r>
              <a:rPr lang="en-US" sz="2200" dirty="0">
                <a:solidFill>
                  <a:srgbClr val="FF0000"/>
                </a:solidFill>
              </a:rPr>
              <a:t> 2010 </a:t>
            </a:r>
            <a:r>
              <a:rPr lang="en-US" sz="2200" dirty="0" err="1">
                <a:solidFill>
                  <a:srgbClr val="FF0000"/>
                </a:solidFill>
              </a:rPr>
              <a:t>của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Chính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phủ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quy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định</a:t>
            </a:r>
            <a:r>
              <a:rPr lang="en-US" sz="2200" dirty="0">
                <a:solidFill>
                  <a:srgbClr val="FF0000"/>
                </a:solidFill>
              </a:rPr>
              <a:t> chi </a:t>
            </a:r>
            <a:r>
              <a:rPr lang="en-US" sz="2200" dirty="0" err="1">
                <a:solidFill>
                  <a:srgbClr val="FF0000"/>
                </a:solidFill>
              </a:rPr>
              <a:t>tiết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hành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một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số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điều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của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Luật</a:t>
            </a:r>
            <a:r>
              <a:rPr lang="en-US" sz="2200" dirty="0">
                <a:solidFill>
                  <a:srgbClr val="FF0000"/>
                </a:solidFill>
              </a:rPr>
              <a:t> Phòng, </a:t>
            </a:r>
            <a:r>
              <a:rPr lang="en-US" sz="2200" dirty="0" err="1">
                <a:solidFill>
                  <a:srgbClr val="FF0000"/>
                </a:solidFill>
              </a:rPr>
              <a:t>chống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bệnh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truyền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nhiễm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về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áp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dụng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biện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pháp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cách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ly</a:t>
            </a:r>
            <a:r>
              <a:rPr lang="en-US" sz="2200" dirty="0">
                <a:solidFill>
                  <a:srgbClr val="FF0000"/>
                </a:solidFill>
              </a:rPr>
              <a:t> y </a:t>
            </a:r>
            <a:r>
              <a:rPr lang="en-US" sz="2200" dirty="0" err="1">
                <a:solidFill>
                  <a:srgbClr val="FF0000"/>
                </a:solidFill>
              </a:rPr>
              <a:t>tế</a:t>
            </a:r>
            <a:r>
              <a:rPr lang="en-US" sz="2200" dirty="0">
                <a:solidFill>
                  <a:srgbClr val="FF0000"/>
                </a:solidFill>
              </a:rPr>
              <a:t>, </a:t>
            </a:r>
            <a:r>
              <a:rPr lang="en-US" sz="2200" dirty="0" err="1">
                <a:solidFill>
                  <a:srgbClr val="FF0000"/>
                </a:solidFill>
              </a:rPr>
              <a:t>cưỡng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chế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cách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ly</a:t>
            </a:r>
            <a:r>
              <a:rPr lang="en-US" sz="2200" dirty="0">
                <a:solidFill>
                  <a:srgbClr val="FF0000"/>
                </a:solidFill>
              </a:rPr>
              <a:t> y </a:t>
            </a:r>
            <a:r>
              <a:rPr lang="en-US" sz="2200" dirty="0" err="1">
                <a:solidFill>
                  <a:srgbClr val="FF0000"/>
                </a:solidFill>
              </a:rPr>
              <a:t>tế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và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chống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dịch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đặc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thù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trong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thời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gian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có</a:t>
            </a:r>
            <a:r>
              <a:rPr lang="en-US" sz="2200" dirty="0">
                <a:solidFill>
                  <a:srgbClr val="FF0000"/>
                </a:solidFill>
              </a:rPr>
              <a:t> </a:t>
            </a:r>
            <a:r>
              <a:rPr lang="en-US" sz="2200" dirty="0" err="1">
                <a:solidFill>
                  <a:srgbClr val="FF0000"/>
                </a:solidFill>
              </a:rPr>
              <a:t>dịch</a:t>
            </a:r>
            <a:r>
              <a:rPr lang="en-US" sz="2200" dirty="0">
                <a:solidFill>
                  <a:srgbClr val="FF0000"/>
                </a:solidFill>
              </a:rPr>
              <a:t>.</a:t>
            </a:r>
          </a:p>
          <a:p>
            <a:r>
              <a:rPr lang="en-US" sz="2200" dirty="0" err="1">
                <a:solidFill>
                  <a:schemeClr val="tx2"/>
                </a:solidFill>
              </a:rPr>
              <a:t>Khuyến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cáo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cho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những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trường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 smtClean="0">
                <a:solidFill>
                  <a:schemeClr val="tx2"/>
                </a:solidFill>
              </a:rPr>
              <a:t>hợp</a:t>
            </a:r>
            <a:r>
              <a:rPr lang="en-US" sz="2200" dirty="0" smtClean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từ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vùng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dịch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tự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theo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dõi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sức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khỏe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hạn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chế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tiếp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xúc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tập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trung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nơi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đông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người</a:t>
            </a:r>
            <a:r>
              <a:rPr lang="en-US" sz="2200" dirty="0">
                <a:solidFill>
                  <a:schemeClr val="tx2"/>
                </a:solidFill>
              </a:rPr>
              <a:t>. </a:t>
            </a:r>
            <a:r>
              <a:rPr lang="en-US" sz="2200" dirty="0" err="1">
                <a:solidFill>
                  <a:schemeClr val="tx2"/>
                </a:solidFill>
              </a:rPr>
              <a:t>Khi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có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triệu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chứng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viêm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đường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hô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hấp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cần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tới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cơ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sở</a:t>
            </a:r>
            <a:r>
              <a:rPr lang="en-US" sz="2200" dirty="0">
                <a:solidFill>
                  <a:schemeClr val="tx2"/>
                </a:solidFill>
              </a:rPr>
              <a:t> y </a:t>
            </a:r>
            <a:r>
              <a:rPr lang="en-US" sz="2200" dirty="0" err="1">
                <a:solidFill>
                  <a:schemeClr val="tx2"/>
                </a:solidFill>
              </a:rPr>
              <a:t>tế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gần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nhất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để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được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tư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vấn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chẩn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đoán</a:t>
            </a:r>
            <a:r>
              <a:rPr lang="en-US" sz="2200" dirty="0">
                <a:solidFill>
                  <a:schemeClr val="tx2"/>
                </a:solidFill>
              </a:rPr>
              <a:t>, </a:t>
            </a:r>
            <a:r>
              <a:rPr lang="en-US" sz="2200" dirty="0" err="1">
                <a:solidFill>
                  <a:schemeClr val="tx2"/>
                </a:solidFill>
              </a:rPr>
              <a:t>cách</a:t>
            </a:r>
            <a:r>
              <a:rPr lang="en-US" sz="2200" dirty="0">
                <a:solidFill>
                  <a:schemeClr val="tx2"/>
                </a:solidFill>
              </a:rPr>
              <a:t> </a:t>
            </a:r>
            <a:r>
              <a:rPr lang="en-US" sz="2200" dirty="0" err="1">
                <a:solidFill>
                  <a:schemeClr val="tx2"/>
                </a:solidFill>
              </a:rPr>
              <a:t>ly</a:t>
            </a:r>
            <a:r>
              <a:rPr lang="en-US" sz="2200" dirty="0">
                <a:solidFill>
                  <a:schemeClr val="tx2"/>
                </a:solidFill>
              </a:rPr>
              <a:t> y </a:t>
            </a:r>
            <a:r>
              <a:rPr lang="en-US" sz="2200" dirty="0" err="1">
                <a:solidFill>
                  <a:schemeClr val="tx2"/>
                </a:solidFill>
              </a:rPr>
              <a:t>tế</a:t>
            </a:r>
            <a:r>
              <a:rPr lang="en-US" sz="2200" dirty="0">
                <a:solidFill>
                  <a:schemeClr val="tx2"/>
                </a:solidFill>
              </a:rPr>
              <a:t>.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200" dirty="0"/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PHÒNG BỆNH (4) </a:t>
            </a:r>
            <a:endParaRPr lang="en-US" alt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81478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066800"/>
            <a:ext cx="8229600" cy="5562600"/>
          </a:xfrm>
        </p:spPr>
        <p:txBody>
          <a:bodyPr rtlCol="0">
            <a:noAutofit/>
          </a:bodyPr>
          <a:lstStyle/>
          <a:p>
            <a:pPr marL="0" indent="0">
              <a:buNone/>
            </a:pPr>
            <a:r>
              <a:rPr lang="en-US" b="1" dirty="0">
                <a:solidFill>
                  <a:schemeClr val="tx2"/>
                </a:solidFill>
              </a:rPr>
              <a:t>4. </a:t>
            </a:r>
            <a:r>
              <a:rPr lang="en-US" b="1" dirty="0" err="1">
                <a:solidFill>
                  <a:schemeClr val="tx2"/>
                </a:solidFill>
              </a:rPr>
              <a:t>Chuẩn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bị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đầy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đủ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về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vật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tư</a:t>
            </a:r>
            <a:r>
              <a:rPr lang="en-US" b="1" dirty="0">
                <a:solidFill>
                  <a:schemeClr val="tx2"/>
                </a:solidFill>
              </a:rPr>
              <a:t>, </a:t>
            </a:r>
            <a:r>
              <a:rPr lang="en-US" b="1" dirty="0" err="1">
                <a:solidFill>
                  <a:schemeClr val="tx2"/>
                </a:solidFill>
              </a:rPr>
              <a:t>hóa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chất</a:t>
            </a:r>
            <a:r>
              <a:rPr lang="en-US" b="1" dirty="0">
                <a:solidFill>
                  <a:schemeClr val="tx2"/>
                </a:solidFill>
              </a:rPr>
              <a:t>, </a:t>
            </a:r>
            <a:r>
              <a:rPr lang="en-US" b="1" dirty="0" err="1">
                <a:solidFill>
                  <a:schemeClr val="tx2"/>
                </a:solidFill>
              </a:rPr>
              <a:t>trang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thiết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bị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dự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phòng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khi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dịch</a:t>
            </a:r>
            <a:r>
              <a:rPr lang="en-US" b="1" dirty="0">
                <a:solidFill>
                  <a:schemeClr val="tx2"/>
                </a:solidFill>
              </a:rPr>
              <a:t> </a:t>
            </a:r>
            <a:r>
              <a:rPr lang="en-US" b="1" dirty="0" err="1">
                <a:solidFill>
                  <a:schemeClr val="tx2"/>
                </a:solidFill>
              </a:rPr>
              <a:t>xảy</a:t>
            </a:r>
            <a:r>
              <a:rPr lang="en-US" b="1" dirty="0">
                <a:solidFill>
                  <a:schemeClr val="tx2"/>
                </a:solidFill>
              </a:rPr>
              <a:t> ra</a:t>
            </a:r>
            <a:endParaRPr lang="en-US" dirty="0">
              <a:solidFill>
                <a:schemeClr val="tx2"/>
              </a:solidFill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US" sz="2200" dirty="0"/>
          </a:p>
        </p:txBody>
      </p:sp>
      <p:sp>
        <p:nvSpPr>
          <p:cNvPr id="41987" name="Title 1"/>
          <p:cNvSpPr>
            <a:spLocks noGrp="1"/>
          </p:cNvSpPr>
          <p:nvPr>
            <p:ph type="title"/>
          </p:nvPr>
        </p:nvSpPr>
        <p:spPr>
          <a:xfrm>
            <a:off x="533400" y="762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PHÒNG BỆNH (5) </a:t>
            </a:r>
            <a:endParaRPr lang="en-US" altLang="vi-VN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3852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CHỐNG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DỊCH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342900" y="1143000"/>
            <a:ext cx="8572500" cy="5181600"/>
          </a:xfrm>
        </p:spPr>
        <p:txBody>
          <a:bodyPr/>
          <a:lstStyle/>
          <a:p>
            <a:pPr marL="571500" indent="-571500">
              <a:lnSpc>
                <a:spcPct val="90000"/>
              </a:lnSpc>
              <a:buFont typeface="+mj-lt"/>
              <a:buAutoNum type="romanUcPeriod"/>
              <a:defRPr/>
            </a:pPr>
            <a:r>
              <a:rPr lang="vi-VN" altLang="vi-VN" sz="2600" dirty="0">
                <a:solidFill>
                  <a:schemeClr val="tx2"/>
                </a:solidFill>
                <a:latin typeface="Calibri (Headings)"/>
              </a:rPr>
              <a:t>Triển khai các biện pháp phòng bệnh nêu trên.</a:t>
            </a:r>
            <a:endParaRPr lang="en-US" altLang="vi-VN" sz="2600" dirty="0">
              <a:solidFill>
                <a:schemeClr val="tx2"/>
              </a:solidFill>
              <a:latin typeface="Calibri (Headings)"/>
            </a:endParaRPr>
          </a:p>
          <a:p>
            <a:pPr marL="571500" indent="-571500">
              <a:lnSpc>
                <a:spcPct val="90000"/>
              </a:lnSpc>
              <a:spcBef>
                <a:spcPts val="1200"/>
              </a:spcBef>
              <a:buFont typeface="+mj-lt"/>
              <a:buAutoNum type="romanUcPeriod"/>
              <a:defRPr/>
            </a:pP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Thực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hiện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thêm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các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biện</a:t>
            </a:r>
            <a:r>
              <a:rPr lang="en-US" altLang="vi-VN" sz="2600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600" dirty="0">
                <a:solidFill>
                  <a:schemeClr val="tx2"/>
                </a:solidFill>
                <a:latin typeface="Calibri (Headings)"/>
              </a:rPr>
              <a:t>p</a:t>
            </a:r>
            <a:r>
              <a:rPr lang="en-US" altLang="vi-VN" sz="2600" dirty="0" err="1">
                <a:solidFill>
                  <a:schemeClr val="tx2"/>
                </a:solidFill>
                <a:latin typeface="Calibri (Headings)"/>
              </a:rPr>
              <a:t>háp</a:t>
            </a:r>
            <a:r>
              <a:rPr lang="vi-VN" altLang="vi-VN" sz="2600" dirty="0">
                <a:solidFill>
                  <a:schemeClr val="tx2"/>
                </a:solidFill>
                <a:latin typeface="Calibri (Headings)"/>
              </a:rPr>
              <a:t> sau:</a:t>
            </a:r>
            <a:endParaRPr lang="en-US" altLang="vi-VN" sz="2600" dirty="0">
              <a:solidFill>
                <a:schemeClr val="tx2"/>
              </a:solidFill>
              <a:latin typeface="Calibri (Headings)"/>
            </a:endParaRPr>
          </a:p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  <a:defRPr/>
            </a:pP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1. Đối với người bệnh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Cách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ly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en-US" sz="2400" dirty="0" err="1">
                <a:solidFill>
                  <a:srgbClr val="FF0000"/>
                </a:solidFill>
              </a:rPr>
              <a:t>điều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trị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tại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cơ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sở</a:t>
            </a:r>
            <a:r>
              <a:rPr lang="en-US" sz="2400" dirty="0">
                <a:solidFill>
                  <a:srgbClr val="FF0000"/>
                </a:solidFill>
              </a:rPr>
              <a:t> y </a:t>
            </a:r>
            <a:r>
              <a:rPr lang="en-US" sz="2400" dirty="0" err="1">
                <a:solidFill>
                  <a:srgbClr val="FF0000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giảm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tối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chứng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vong</a:t>
            </a:r>
            <a:r>
              <a:rPr lang="en-US" sz="2400" dirty="0">
                <a:solidFill>
                  <a:schemeClr val="tx2"/>
                </a:solidFill>
              </a:rPr>
              <a:t>. </a:t>
            </a:r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việc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chuyển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tuyến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tránh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lây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lan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trừ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hợp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thực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thiết</a:t>
            </a:r>
            <a:r>
              <a:rPr lang="en-US" sz="2400" dirty="0">
                <a:solidFill>
                  <a:schemeClr val="tx2"/>
                </a:solidFill>
              </a:rPr>
              <a:t>. </a:t>
            </a:r>
            <a:r>
              <a:rPr lang="en-US" sz="2400" dirty="0" err="1">
                <a:solidFill>
                  <a:schemeClr val="tx2"/>
                </a:solidFill>
              </a:rPr>
              <a:t>Thời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gian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hết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chứng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lâm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sàng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rgbClr val="FF0000"/>
                </a:solidFill>
              </a:rPr>
              <a:t>Sử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dụng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khẩu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trang</a:t>
            </a:r>
            <a:r>
              <a:rPr lang="en-US" sz="2400" dirty="0">
                <a:solidFill>
                  <a:srgbClr val="FF0000"/>
                </a:solidFill>
              </a:rPr>
              <a:t> y </a:t>
            </a:r>
            <a:r>
              <a:rPr lang="en-US" sz="2400" dirty="0" err="1">
                <a:solidFill>
                  <a:srgbClr val="FF0000"/>
                </a:solidFill>
              </a:rPr>
              <a:t>tế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đúng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rgbClr val="FF0000"/>
                </a:solidFill>
              </a:rPr>
              <a:t>cách</a:t>
            </a:r>
            <a:r>
              <a:rPr lang="en-US" sz="2400" dirty="0">
                <a:solidFill>
                  <a:srgbClr val="FF0000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lây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truyền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Điều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trị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hướng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dẫn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của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Bộ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Xử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lý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số</a:t>
            </a:r>
            <a:r>
              <a:rPr lang="en-US" sz="2400" dirty="0">
                <a:solidFill>
                  <a:schemeClr val="tx2"/>
                </a:solidFill>
              </a:rPr>
              <a:t> 02/2009/TT-BYT </a:t>
            </a:r>
            <a:r>
              <a:rPr lang="en-US" sz="2400" dirty="0" err="1">
                <a:solidFill>
                  <a:schemeClr val="tx2"/>
                </a:solidFill>
              </a:rPr>
              <a:t>ngày</a:t>
            </a:r>
            <a:r>
              <a:rPr lang="en-US" sz="2400" dirty="0">
                <a:solidFill>
                  <a:schemeClr val="tx2"/>
                </a:solidFill>
              </a:rPr>
              <a:t> 26 </a:t>
            </a:r>
            <a:r>
              <a:rPr lang="en-US" sz="2400" dirty="0" err="1">
                <a:solidFill>
                  <a:schemeClr val="tx2"/>
                </a:solidFill>
              </a:rPr>
              <a:t>tháng</a:t>
            </a:r>
            <a:r>
              <a:rPr lang="en-US" sz="2400" dirty="0">
                <a:solidFill>
                  <a:schemeClr val="tx2"/>
                </a:solidFill>
              </a:rPr>
              <a:t> 5 </a:t>
            </a:r>
            <a:r>
              <a:rPr lang="en-US" sz="2400" dirty="0" err="1">
                <a:solidFill>
                  <a:schemeClr val="tx2"/>
                </a:solidFill>
              </a:rPr>
              <a:t>năm</a:t>
            </a:r>
            <a:r>
              <a:rPr lang="en-US" sz="2400" dirty="0">
                <a:solidFill>
                  <a:schemeClr val="tx2"/>
                </a:solidFill>
              </a:rPr>
              <a:t> 2009 </a:t>
            </a:r>
            <a:r>
              <a:rPr lang="en-US" sz="2400" dirty="0" err="1">
                <a:solidFill>
                  <a:schemeClr val="tx2"/>
                </a:solidFill>
              </a:rPr>
              <a:t>của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Bộ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trưởng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Bộ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hướng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dẫn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vệ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sinh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trong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hoạt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động</a:t>
            </a:r>
            <a:r>
              <a:rPr lang="en-US" sz="2400" dirty="0">
                <a:solidFill>
                  <a:schemeClr val="tx2"/>
                </a:solidFill>
              </a:rPr>
              <a:t> mai </a:t>
            </a:r>
            <a:r>
              <a:rPr lang="en-US" sz="2400" dirty="0" err="1">
                <a:solidFill>
                  <a:schemeClr val="tx2"/>
                </a:solidFill>
              </a:rPr>
              <a:t>táng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hoả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táng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CHỐNG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DỊCH</a:t>
            </a:r>
            <a:r>
              <a:rPr lang="en-US" altLang="vi-VN" b="1" dirty="0">
                <a:solidFill>
                  <a:srgbClr val="FF0000"/>
                </a:solidFill>
              </a:rPr>
              <a:t> (2)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342900" y="12192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2.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Đối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với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người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tiếp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xúc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gần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hoặc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có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liên quan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khác</a:t>
            </a:r>
            <a:endParaRPr lang="vi-VN" altLang="vi-VN" sz="24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chăm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sóc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phải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thực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pháp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hộ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khẩu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trang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kính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mắt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găng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mũ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áo</a:t>
            </a:r>
            <a:r>
              <a:rPr lang="en-US" sz="2400" dirty="0">
                <a:solidFill>
                  <a:schemeClr val="tx2"/>
                </a:solidFill>
              </a:rPr>
              <a:t>, ... </a:t>
            </a:r>
            <a:r>
              <a:rPr lang="en-US" sz="2400" dirty="0" err="1">
                <a:solidFill>
                  <a:schemeClr val="tx2"/>
                </a:solidFill>
              </a:rPr>
              <a:t>trong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quá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trình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; </a:t>
            </a:r>
            <a:r>
              <a:rPr lang="en-US" sz="2400" dirty="0" err="1">
                <a:solidFill>
                  <a:schemeClr val="tx2"/>
                </a:solidFill>
              </a:rPr>
              <a:t>rửa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hoặc</a:t>
            </a:r>
            <a:r>
              <a:rPr lang="en-US" sz="2400" dirty="0">
                <a:solidFill>
                  <a:schemeClr val="tx2"/>
                </a:solidFill>
              </a:rPr>
              <a:t> dung </a:t>
            </a:r>
            <a:r>
              <a:rPr lang="en-US" sz="2400" dirty="0" err="1">
                <a:solidFill>
                  <a:schemeClr val="tx2"/>
                </a:solidFill>
              </a:rPr>
              <a:t>dịch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sau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mỗi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tối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việc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những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Lập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danh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những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dõi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tình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trạng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sức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khỏe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trong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vòng</a:t>
            </a:r>
            <a:r>
              <a:rPr lang="en-US" sz="2400" dirty="0">
                <a:solidFill>
                  <a:schemeClr val="tx2"/>
                </a:solidFill>
              </a:rPr>
              <a:t> 14 </a:t>
            </a:r>
            <a:r>
              <a:rPr lang="en-US" sz="2400" dirty="0" err="1">
                <a:solidFill>
                  <a:schemeClr val="tx2"/>
                </a:solidFill>
              </a:rPr>
              <a:t>ngày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từ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cuối</a:t>
            </a:r>
            <a:r>
              <a:rPr lang="en-US" sz="2400" dirty="0">
                <a:solidFill>
                  <a:schemeClr val="tx2"/>
                </a:solidFill>
              </a:rPr>
              <a:t>. </a:t>
            </a:r>
            <a:r>
              <a:rPr lang="en-US" sz="2400" dirty="0" err="1">
                <a:solidFill>
                  <a:schemeClr val="tx2"/>
                </a:solidFill>
              </a:rPr>
              <a:t>Tư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vấn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về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dấu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pháp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chống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dõi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phát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sớm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chứng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của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viêm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hô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hấp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cấp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tính</a:t>
            </a:r>
            <a:r>
              <a:rPr lang="en-US" sz="2400" dirty="0">
                <a:solidFill>
                  <a:schemeClr val="tx2"/>
                </a:solidFill>
              </a:rPr>
              <a:t>. </a:t>
            </a:r>
            <a:r>
              <a:rPr lang="en-US" sz="2400" dirty="0" err="1">
                <a:solidFill>
                  <a:schemeClr val="tx2"/>
                </a:solidFill>
              </a:rPr>
              <a:t>Nếu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xuất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chứng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sốt</a:t>
            </a:r>
            <a:r>
              <a:rPr lang="en-US" sz="2400" dirty="0">
                <a:solidFill>
                  <a:schemeClr val="tx2"/>
                </a:solidFill>
              </a:rPr>
              <a:t>, ho, </a:t>
            </a:r>
            <a:r>
              <a:rPr lang="en-US" sz="2400" dirty="0" err="1">
                <a:solidFill>
                  <a:schemeClr val="tx2"/>
                </a:solidFill>
              </a:rPr>
              <a:t>đau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họng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khó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thở</a:t>
            </a:r>
            <a:r>
              <a:rPr lang="en-US" sz="2400" dirty="0">
                <a:solidFill>
                  <a:schemeClr val="tx2"/>
                </a:solidFill>
              </a:rPr>
              <a:t> ... </a:t>
            </a:r>
            <a:r>
              <a:rPr lang="en-US" sz="2400" dirty="0" err="1">
                <a:solidFill>
                  <a:schemeClr val="tx2"/>
                </a:solidFill>
              </a:rPr>
              <a:t>cần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báo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sở</a:t>
            </a:r>
            <a:r>
              <a:rPr lang="en-US" sz="2400" dirty="0">
                <a:solidFill>
                  <a:schemeClr val="tx2"/>
                </a:solidFill>
              </a:rPr>
              <a:t>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nhất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được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đoán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điều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trị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kịp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thời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CHỐNG DỊCH (3)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>
          <a:xfrm>
            <a:off x="342900" y="12192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2.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Đối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với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người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tiếp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xúc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gần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hoặc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có</a:t>
            </a:r>
            <a:r>
              <a:rPr lang="vi-VN" altLang="vi-VN" sz="2400" b="1" dirty="0">
                <a:solidFill>
                  <a:schemeClr val="tx2"/>
                </a:solidFill>
                <a:latin typeface="Calibri (Headings)"/>
              </a:rPr>
              <a:t> liên quan </a:t>
            </a:r>
            <a:r>
              <a:rPr lang="vi-VN" altLang="vi-VN" sz="2400" b="1" dirty="0" err="1">
                <a:solidFill>
                  <a:schemeClr val="tx2"/>
                </a:solidFill>
                <a:latin typeface="Calibri (Headings)"/>
              </a:rPr>
              <a:t>khác</a:t>
            </a:r>
            <a:endParaRPr lang="vi-VN" altLang="vi-VN" sz="24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sz="2400" dirty="0" err="1">
                <a:solidFill>
                  <a:schemeClr val="tx2"/>
                </a:solidFill>
              </a:rPr>
              <a:t>Đối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với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những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tiếp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gần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liên</a:t>
            </a:r>
            <a:r>
              <a:rPr lang="en-US" sz="2400" dirty="0">
                <a:solidFill>
                  <a:schemeClr val="tx2"/>
                </a:solidFill>
              </a:rPr>
              <a:t> quan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 (</a:t>
            </a:r>
            <a:r>
              <a:rPr lang="en-US" sz="2400" dirty="0" err="1">
                <a:solidFill>
                  <a:schemeClr val="tx2"/>
                </a:solidFill>
              </a:rPr>
              <a:t>cùng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chuyến</a:t>
            </a:r>
            <a:r>
              <a:rPr lang="en-US" sz="2400" dirty="0">
                <a:solidFill>
                  <a:schemeClr val="tx2"/>
                </a:solidFill>
              </a:rPr>
              <a:t> bay, </a:t>
            </a:r>
            <a:r>
              <a:rPr lang="en-US" sz="2400" dirty="0" err="1">
                <a:solidFill>
                  <a:schemeClr val="tx2"/>
                </a:solidFill>
              </a:rPr>
              <a:t>chuyến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tàu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xe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cùng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cuộc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họp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cùng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tham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giao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lưu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tập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thể</a:t>
            </a:r>
            <a:r>
              <a:rPr lang="en-US" sz="2400" dirty="0">
                <a:solidFill>
                  <a:schemeClr val="tx2"/>
                </a:solidFill>
              </a:rPr>
              <a:t>…),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quan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sẽ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báo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nhiều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cách</a:t>
            </a:r>
            <a:r>
              <a:rPr lang="en-US" sz="2400" dirty="0">
                <a:solidFill>
                  <a:schemeClr val="tx2"/>
                </a:solidFill>
              </a:rPr>
              <a:t> (</a:t>
            </a:r>
            <a:r>
              <a:rPr lang="en-US" sz="2400" dirty="0" err="1">
                <a:solidFill>
                  <a:schemeClr val="tx2"/>
                </a:solidFill>
              </a:rPr>
              <a:t>điện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thoại</a:t>
            </a:r>
            <a:r>
              <a:rPr lang="en-US" sz="2400" dirty="0">
                <a:solidFill>
                  <a:schemeClr val="tx2"/>
                </a:solidFill>
              </a:rPr>
              <a:t>, tin </a:t>
            </a:r>
            <a:r>
              <a:rPr lang="en-US" sz="2400" dirty="0" err="1">
                <a:solidFill>
                  <a:schemeClr val="tx2"/>
                </a:solidFill>
              </a:rPr>
              <a:t>nhắn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phương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tin </a:t>
            </a:r>
            <a:r>
              <a:rPr lang="en-US" sz="2400" dirty="0" err="1">
                <a:solidFill>
                  <a:schemeClr val="tx2"/>
                </a:solidFill>
              </a:rPr>
              <a:t>đại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chúng</a:t>
            </a:r>
            <a:r>
              <a:rPr lang="en-US" sz="2400" dirty="0">
                <a:solidFill>
                  <a:schemeClr val="tx2"/>
                </a:solidFill>
              </a:rPr>
              <a:t>) </a:t>
            </a:r>
            <a:r>
              <a:rPr lang="en-US" sz="2400" dirty="0" err="1">
                <a:solidFill>
                  <a:schemeClr val="tx2"/>
                </a:solidFill>
              </a:rPr>
              <a:t>để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dân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biết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tự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theo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dõi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sức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khỏe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chủ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động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báo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cơ</a:t>
            </a:r>
            <a:r>
              <a:rPr lang="en-US" sz="2400" dirty="0">
                <a:solidFill>
                  <a:schemeClr val="tx2"/>
                </a:solidFill>
              </a:rPr>
              <a:t> quan Y </a:t>
            </a:r>
            <a:r>
              <a:rPr lang="en-US" sz="2400" dirty="0" err="1">
                <a:solidFill>
                  <a:schemeClr val="tx2"/>
                </a:solidFill>
              </a:rPr>
              <a:t>tế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có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dấu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hiệu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nghi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ngờ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mắc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.  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Thực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hiện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tốt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vệ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sinh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nhân</a:t>
            </a:r>
            <a:r>
              <a:rPr lang="en-US" sz="2400" dirty="0">
                <a:solidFill>
                  <a:schemeClr val="tx2"/>
                </a:solidFill>
              </a:rPr>
              <a:t>, </a:t>
            </a:r>
            <a:r>
              <a:rPr lang="en-US" sz="2400" dirty="0" err="1">
                <a:solidFill>
                  <a:schemeClr val="tx2"/>
                </a:solidFill>
              </a:rPr>
              <a:t>thường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xuyên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rửa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tay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xà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; </a:t>
            </a:r>
            <a:r>
              <a:rPr lang="en-US" sz="2400" dirty="0" err="1">
                <a:solidFill>
                  <a:schemeClr val="tx2"/>
                </a:solidFill>
              </a:rPr>
              <a:t>sử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dụng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thuốc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đường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mũi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như</a:t>
            </a:r>
            <a:r>
              <a:rPr lang="en-US" sz="2400" dirty="0">
                <a:solidFill>
                  <a:schemeClr val="tx2"/>
                </a:solidFill>
              </a:rPr>
              <a:t>: </a:t>
            </a:r>
            <a:r>
              <a:rPr lang="en-US" sz="2400" dirty="0" err="1">
                <a:solidFill>
                  <a:schemeClr val="tx2"/>
                </a:solidFill>
              </a:rPr>
              <a:t>súc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miệng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bằng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nước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và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các</a:t>
            </a:r>
            <a:r>
              <a:rPr lang="en-US" sz="2400" dirty="0">
                <a:solidFill>
                  <a:schemeClr val="tx2"/>
                </a:solidFill>
              </a:rPr>
              <a:t> dung </a:t>
            </a:r>
            <a:r>
              <a:rPr lang="en-US" sz="2400" dirty="0" err="1">
                <a:solidFill>
                  <a:schemeClr val="tx2"/>
                </a:solidFill>
              </a:rPr>
              <a:t>dịch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sát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khuẩn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mũi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  <a:p>
            <a:r>
              <a:rPr lang="en-US" sz="2400" dirty="0" err="1">
                <a:solidFill>
                  <a:schemeClr val="tx2"/>
                </a:solidFill>
              </a:rPr>
              <a:t>Hạn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chế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đến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nơi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tụ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họp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đông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đề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phòng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lây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bệnh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cho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người</a:t>
            </a:r>
            <a:r>
              <a:rPr lang="en-US" sz="2400" dirty="0">
                <a:solidFill>
                  <a:schemeClr val="tx2"/>
                </a:solidFill>
              </a:rPr>
              <a:t> </a:t>
            </a:r>
            <a:r>
              <a:rPr lang="en-US" sz="2400" dirty="0" err="1">
                <a:solidFill>
                  <a:schemeClr val="tx2"/>
                </a:solidFill>
              </a:rPr>
              <a:t>khác</a:t>
            </a:r>
            <a:r>
              <a:rPr lang="en-US" sz="2400" dirty="0">
                <a:solidFill>
                  <a:schemeClr val="tx2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124960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 err="1">
                <a:solidFill>
                  <a:srgbClr val="FF0000"/>
                </a:solidFill>
              </a:rPr>
              <a:t>CÁC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BIỆN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PHÁP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CHỐNG</a:t>
            </a:r>
            <a:r>
              <a:rPr lang="en-US" altLang="vi-VN" b="1" dirty="0">
                <a:solidFill>
                  <a:srgbClr val="FF0000"/>
                </a:solidFill>
              </a:rPr>
              <a:t> </a:t>
            </a:r>
            <a:r>
              <a:rPr lang="en-US" altLang="vi-VN" b="1" dirty="0" err="1">
                <a:solidFill>
                  <a:srgbClr val="FF0000"/>
                </a:solidFill>
              </a:rPr>
              <a:t>DỊCH</a:t>
            </a:r>
            <a:r>
              <a:rPr lang="en-US" altLang="vi-VN" b="1" dirty="0">
                <a:solidFill>
                  <a:srgbClr val="FF0000"/>
                </a:solidFill>
              </a:rPr>
              <a:t> (4)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3.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Đối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với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hộ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gia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đình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bệnh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nhân</a:t>
            </a:r>
            <a:endParaRPr lang="vi-VN" altLang="vi-VN" sz="23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altLang="vi-VN" sz="2300" dirty="0" err="1">
                <a:solidFill>
                  <a:schemeClr val="tx2"/>
                </a:solidFill>
              </a:rPr>
              <a:t>Thực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pháp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phòng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bệnh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đối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với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nhân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như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trong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phần</a:t>
            </a:r>
            <a:r>
              <a:rPr lang="en-US" altLang="vi-VN" sz="2300" dirty="0">
                <a:solidFill>
                  <a:schemeClr val="tx2"/>
                </a:solidFill>
              </a:rPr>
              <a:t> III </a:t>
            </a:r>
            <a:r>
              <a:rPr lang="en-US" altLang="vi-VN" sz="2300" dirty="0" err="1">
                <a:solidFill>
                  <a:schemeClr val="tx2"/>
                </a:solidFill>
              </a:rPr>
              <a:t>mục</a:t>
            </a:r>
            <a:r>
              <a:rPr lang="en-US" altLang="vi-VN" sz="2300" dirty="0">
                <a:solidFill>
                  <a:schemeClr val="tx2"/>
                </a:solidFill>
              </a:rPr>
              <a:t> 1.</a:t>
            </a:r>
            <a:endParaRPr lang="vi-VN" altLang="vi-VN" sz="2300" dirty="0">
              <a:solidFill>
                <a:schemeClr val="tx2"/>
              </a:solidFill>
            </a:endParaRPr>
          </a:p>
          <a:p>
            <a:r>
              <a:rPr lang="en-US" altLang="vi-VN" sz="2300" dirty="0" err="1">
                <a:solidFill>
                  <a:schemeClr val="tx2"/>
                </a:solidFill>
              </a:rPr>
              <a:t>Thực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vệ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sinh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thông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khí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thông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thoáng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nhà</a:t>
            </a:r>
            <a:r>
              <a:rPr lang="en-US" altLang="vi-VN" sz="2300" dirty="0">
                <a:solidFill>
                  <a:schemeClr val="tx2"/>
                </a:solidFill>
              </a:rPr>
              <a:t> ở, </a:t>
            </a:r>
            <a:r>
              <a:rPr lang="en-US" altLang="vi-VN" sz="2300" dirty="0" err="1">
                <a:solidFill>
                  <a:schemeClr val="tx2"/>
                </a:solidFill>
              </a:rPr>
              <a:t>thường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xuyên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lau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nền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nhà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tay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nắm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cửa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bề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mặt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đồ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vật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trong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bằng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chất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tẩy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rửa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thông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thường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như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xà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phòng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dung </a:t>
            </a:r>
            <a:r>
              <a:rPr lang="en-US" altLang="vi-VN" sz="2300" dirty="0" err="1">
                <a:solidFill>
                  <a:schemeClr val="tx2"/>
                </a:solidFill>
              </a:rPr>
              <a:t>dịch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khử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khuẩn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khác</a:t>
            </a:r>
            <a:r>
              <a:rPr lang="en-US" altLang="vi-VN" sz="2300" dirty="0">
                <a:solidFill>
                  <a:schemeClr val="tx2"/>
                </a:solidFill>
              </a:rPr>
              <a:t>.</a:t>
            </a:r>
            <a:endParaRPr lang="vi-VN" altLang="vi-VN" sz="2300" dirty="0">
              <a:solidFill>
                <a:schemeClr val="tx2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4.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Đối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với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cộng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đồng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,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trường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học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,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xí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nghiệp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,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công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300" b="1" dirty="0" err="1">
                <a:solidFill>
                  <a:schemeClr val="tx2"/>
                </a:solidFill>
                <a:latin typeface="Calibri (Headings)"/>
              </a:rPr>
              <a:t>sở</a:t>
            </a:r>
            <a:r>
              <a:rPr lang="en-US" altLang="vi-VN" sz="2300" b="1" dirty="0">
                <a:solidFill>
                  <a:schemeClr val="tx2"/>
                </a:solidFill>
                <a:latin typeface="Calibri (Headings)"/>
              </a:rPr>
              <a:t>.</a:t>
            </a:r>
            <a:endParaRPr lang="vi-VN" altLang="vi-VN" sz="23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altLang="vi-VN" sz="2300" dirty="0" err="1">
                <a:solidFill>
                  <a:schemeClr val="tx2"/>
                </a:solidFill>
              </a:rPr>
              <a:t>Triển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khai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pháp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phòng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chống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dịch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như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đối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với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hộ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gia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đình</a:t>
            </a:r>
            <a:r>
              <a:rPr lang="en-US" altLang="vi-VN" sz="2300" dirty="0">
                <a:solidFill>
                  <a:schemeClr val="tx2"/>
                </a:solidFill>
              </a:rPr>
              <a:t>.</a:t>
            </a:r>
            <a:endParaRPr lang="vi-VN" altLang="vi-VN" sz="2300" dirty="0">
              <a:solidFill>
                <a:schemeClr val="tx2"/>
              </a:solidFill>
            </a:endParaRPr>
          </a:p>
          <a:p>
            <a:r>
              <a:rPr lang="en-US" altLang="vi-VN" sz="2300" dirty="0" err="1">
                <a:solidFill>
                  <a:schemeClr val="tx2"/>
                </a:solidFill>
              </a:rPr>
              <a:t>Biện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pháp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đóng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cửa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trường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học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công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sở</a:t>
            </a:r>
            <a:r>
              <a:rPr lang="en-US" altLang="vi-VN" sz="2300" dirty="0">
                <a:solidFill>
                  <a:schemeClr val="tx2"/>
                </a:solidFill>
              </a:rPr>
              <a:t>, </a:t>
            </a:r>
            <a:r>
              <a:rPr lang="en-US" altLang="vi-VN" sz="2300" dirty="0" err="1">
                <a:solidFill>
                  <a:schemeClr val="tx2"/>
                </a:solidFill>
              </a:rPr>
              <a:t>xí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nghiệp</a:t>
            </a:r>
            <a:r>
              <a:rPr lang="en-US" altLang="vi-VN" sz="2300" dirty="0">
                <a:solidFill>
                  <a:schemeClr val="tx2"/>
                </a:solidFill>
              </a:rPr>
              <a:t>,... </a:t>
            </a:r>
            <a:r>
              <a:rPr lang="en-US" altLang="vi-VN" sz="2300" dirty="0" err="1">
                <a:solidFill>
                  <a:schemeClr val="tx2"/>
                </a:solidFill>
              </a:rPr>
              <a:t>sẽ</a:t>
            </a:r>
            <a:r>
              <a:rPr lang="en-US" altLang="vi-VN" sz="2300" dirty="0">
                <a:solidFill>
                  <a:schemeClr val="tx2"/>
                </a:solidFill>
              </a:rPr>
              <a:t> do Ban </a:t>
            </a:r>
            <a:r>
              <a:rPr lang="en-US" altLang="vi-VN" sz="2300" dirty="0" err="1">
                <a:solidFill>
                  <a:schemeClr val="tx2"/>
                </a:solidFill>
              </a:rPr>
              <a:t>chỉ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đạo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phòng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chống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dịch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của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tỉnh</a:t>
            </a:r>
            <a:r>
              <a:rPr lang="en-US" altLang="vi-VN" sz="2300" dirty="0">
                <a:solidFill>
                  <a:schemeClr val="tx2"/>
                </a:solidFill>
              </a:rPr>
              <a:t>/</a:t>
            </a:r>
            <a:r>
              <a:rPr lang="en-US" altLang="vi-VN" sz="2300" dirty="0" err="1">
                <a:solidFill>
                  <a:schemeClr val="tx2"/>
                </a:solidFill>
              </a:rPr>
              <a:t>thành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phố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quyết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định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dựa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trên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cơ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sở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tình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hình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dịch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cụ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thể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của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từng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nơi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có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cân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nhắc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tính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hiệu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quả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làm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giảm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lây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truyền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bệnh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tại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cộng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đồng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các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ảnh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hưởng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đến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xã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hội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và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kinh</a:t>
            </a:r>
            <a:r>
              <a:rPr lang="en-US" altLang="vi-VN" sz="2300" dirty="0">
                <a:solidFill>
                  <a:schemeClr val="tx2"/>
                </a:solidFill>
              </a:rPr>
              <a:t> </a:t>
            </a:r>
            <a:r>
              <a:rPr lang="en-US" altLang="vi-VN" sz="2300" dirty="0" err="1">
                <a:solidFill>
                  <a:schemeClr val="tx2"/>
                </a:solidFill>
              </a:rPr>
              <a:t>tế</a:t>
            </a:r>
            <a:r>
              <a:rPr lang="en-US" altLang="vi-VN" sz="2300" dirty="0">
                <a:solidFill>
                  <a:schemeClr val="tx2"/>
                </a:solidFill>
              </a:rPr>
              <a:t>.</a:t>
            </a:r>
            <a:endParaRPr lang="vi-VN" altLang="vi-VN" sz="2300" dirty="0">
              <a:solidFill>
                <a:schemeClr val="tx2"/>
              </a:solidFill>
            </a:endParaRPr>
          </a:p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endParaRPr lang="vi-VN" altLang="vi-VN" sz="2400" b="1" dirty="0">
              <a:latin typeface="Calibri (Headings)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458200" cy="34290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Hội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(SARS):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 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11/2002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7/8/2003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32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vùng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lãnh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thổ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8.098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774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người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chết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9,6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%.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7653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CHỐNG DỊCH (6)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7107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  <a:defRPr/>
            </a:pPr>
            <a:r>
              <a:rPr lang="en-US" b="1" dirty="0">
                <a:solidFill>
                  <a:schemeClr val="tx2"/>
                </a:solidFill>
                <a:latin typeface="Calibri (Headings)"/>
              </a:rPr>
              <a:t>6.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Khử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trùng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và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xử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lý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môi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trường</a:t>
            </a:r>
            <a:r>
              <a:rPr lang="en-US" b="1" dirty="0">
                <a:solidFill>
                  <a:schemeClr val="tx2"/>
                </a:solidFill>
                <a:latin typeface="Calibri (Headings)"/>
              </a:rPr>
              <a:t> ổ </a:t>
            </a:r>
            <a:r>
              <a:rPr lang="en-US" b="1" dirty="0" err="1">
                <a:solidFill>
                  <a:schemeClr val="tx2"/>
                </a:solidFill>
                <a:latin typeface="Calibri (Headings)"/>
              </a:rPr>
              <a:t>dịch</a:t>
            </a:r>
            <a:endParaRPr lang="vi-VN" b="1" dirty="0">
              <a:solidFill>
                <a:schemeClr val="tx2"/>
              </a:solidFill>
              <a:latin typeface="Calibri (Headings)"/>
            </a:endParaRPr>
          </a:p>
          <a:p>
            <a:pPr>
              <a:defRPr/>
            </a:pPr>
            <a:r>
              <a:rPr lang="en-US" sz="2800" dirty="0" err="1">
                <a:solidFill>
                  <a:schemeClr val="tx2"/>
                </a:solidFill>
              </a:rPr>
              <a:t>Khu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vực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cách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ly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và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nhà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bệnh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nhân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phải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được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khử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trùng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bằng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cách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lau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rửa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nền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nhà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tay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nắm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cửa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và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bề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mặt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các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đồ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vật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trong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nhà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với</a:t>
            </a:r>
            <a:r>
              <a:rPr lang="en-US" sz="2800" dirty="0">
                <a:solidFill>
                  <a:schemeClr val="tx2"/>
                </a:solidFill>
              </a:rPr>
              <a:t> dung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chứa</a:t>
            </a:r>
            <a:r>
              <a:rPr lang="en-US" sz="2800" dirty="0">
                <a:solidFill>
                  <a:schemeClr val="tx2"/>
                </a:solidFill>
              </a:rPr>
              <a:t> 0,5% </a:t>
            </a:r>
            <a:r>
              <a:rPr lang="en-US" sz="2800" dirty="0" err="1">
                <a:solidFill>
                  <a:schemeClr val="tx2"/>
                </a:solidFill>
              </a:rPr>
              <a:t>Clo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hoạt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tính</a:t>
            </a:r>
            <a:r>
              <a:rPr lang="en-US" sz="2800" dirty="0">
                <a:solidFill>
                  <a:schemeClr val="tx2"/>
                </a:solidFill>
              </a:rPr>
              <a:t>. </a:t>
            </a:r>
            <a:r>
              <a:rPr lang="en-US" sz="2800" dirty="0" err="1">
                <a:solidFill>
                  <a:schemeClr val="tx2"/>
                </a:solidFill>
              </a:rPr>
              <a:t>Việc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khử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trùng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các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khu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vực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có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liên</a:t>
            </a:r>
            <a:r>
              <a:rPr lang="en-US" sz="2800" dirty="0">
                <a:solidFill>
                  <a:schemeClr val="tx2"/>
                </a:solidFill>
              </a:rPr>
              <a:t> quan </a:t>
            </a:r>
            <a:r>
              <a:rPr lang="en-US" sz="2800" dirty="0" err="1">
                <a:solidFill>
                  <a:schemeClr val="tx2"/>
                </a:solidFill>
              </a:rPr>
              <a:t>khác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sẽ</a:t>
            </a:r>
            <a:r>
              <a:rPr lang="en-US" sz="2800" dirty="0">
                <a:solidFill>
                  <a:schemeClr val="tx2"/>
                </a:solidFill>
              </a:rPr>
              <a:t> do </a:t>
            </a:r>
            <a:r>
              <a:rPr lang="en-US" sz="2800" dirty="0" err="1">
                <a:solidFill>
                  <a:schemeClr val="tx2"/>
                </a:solidFill>
              </a:rPr>
              <a:t>cán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bộ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tễ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quyết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định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dựa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trên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cơ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sở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điều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thực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tế</a:t>
            </a:r>
            <a:r>
              <a:rPr lang="en-US" sz="2800" dirty="0">
                <a:solidFill>
                  <a:schemeClr val="tx2"/>
                </a:solidFill>
              </a:rPr>
              <a:t>. </a:t>
            </a:r>
          </a:p>
          <a:p>
            <a:pPr>
              <a:defRPr/>
            </a:pPr>
            <a:r>
              <a:rPr lang="en-US" sz="2800" dirty="0" err="1">
                <a:solidFill>
                  <a:schemeClr val="tx2"/>
                </a:solidFill>
              </a:rPr>
              <a:t>Chất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tiết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đường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hô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hấp</a:t>
            </a:r>
            <a:r>
              <a:rPr lang="en-US" sz="2800" dirty="0">
                <a:solidFill>
                  <a:schemeClr val="tx2"/>
                </a:solidFill>
              </a:rPr>
              <a:t> (</a:t>
            </a:r>
            <a:r>
              <a:rPr lang="en-US" sz="2800" dirty="0" err="1">
                <a:solidFill>
                  <a:schemeClr val="tx2"/>
                </a:solidFill>
              </a:rPr>
              <a:t>đờm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rãi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mũi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họng</a:t>
            </a:r>
            <a:r>
              <a:rPr lang="en-US" sz="2800" dirty="0">
                <a:solidFill>
                  <a:schemeClr val="tx2"/>
                </a:solidFill>
              </a:rPr>
              <a:t>,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phế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quản</a:t>
            </a:r>
            <a:r>
              <a:rPr lang="en-US" sz="2800" dirty="0">
                <a:solidFill>
                  <a:schemeClr val="tx2"/>
                </a:solidFill>
              </a:rPr>
              <a:t>, …) </a:t>
            </a:r>
            <a:r>
              <a:rPr lang="en-US" sz="2800" dirty="0" err="1">
                <a:solidFill>
                  <a:schemeClr val="tx2"/>
                </a:solidFill>
              </a:rPr>
              <a:t>của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bệnh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nhân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phải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được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xử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lý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triệt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để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bằng</a:t>
            </a:r>
            <a:r>
              <a:rPr lang="en-US" sz="2800" dirty="0">
                <a:solidFill>
                  <a:schemeClr val="tx2"/>
                </a:solidFill>
              </a:rPr>
              <a:t> dung </a:t>
            </a:r>
            <a:r>
              <a:rPr lang="en-US" sz="2800" dirty="0" err="1">
                <a:solidFill>
                  <a:schemeClr val="tx2"/>
                </a:solidFill>
              </a:rPr>
              <a:t>dịch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kh</a:t>
            </a:r>
            <a:r>
              <a:rPr lang="en-GB" sz="2800" dirty="0">
                <a:solidFill>
                  <a:schemeClr val="tx2"/>
                </a:solidFill>
              </a:rPr>
              <a:t>ử </a:t>
            </a:r>
            <a:r>
              <a:rPr lang="en-GB" sz="2800" dirty="0" err="1">
                <a:solidFill>
                  <a:schemeClr val="tx2"/>
                </a:solidFill>
              </a:rPr>
              <a:t>trùng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chứa</a:t>
            </a:r>
            <a:r>
              <a:rPr lang="en-US" sz="2800" dirty="0">
                <a:solidFill>
                  <a:schemeClr val="tx2"/>
                </a:solidFill>
              </a:rPr>
              <a:t> 1,25% </a:t>
            </a:r>
            <a:r>
              <a:rPr lang="en-US" sz="2800" dirty="0" err="1">
                <a:solidFill>
                  <a:schemeClr val="tx2"/>
                </a:solidFill>
              </a:rPr>
              <a:t>Clo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hoạt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tính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với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tỷ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lệ</a:t>
            </a:r>
            <a:r>
              <a:rPr lang="en-US" sz="2800" dirty="0">
                <a:solidFill>
                  <a:schemeClr val="tx2"/>
                </a:solidFill>
              </a:rPr>
              <a:t> 1:1 </a:t>
            </a:r>
            <a:r>
              <a:rPr lang="en-US" sz="2800" dirty="0" err="1">
                <a:solidFill>
                  <a:schemeClr val="tx2"/>
                </a:solidFill>
              </a:rPr>
              <a:t>trong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thời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gian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ít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nhất</a:t>
            </a:r>
            <a:r>
              <a:rPr lang="en-US" sz="2800" dirty="0">
                <a:solidFill>
                  <a:schemeClr val="tx2"/>
                </a:solidFill>
              </a:rPr>
              <a:t> 30 </a:t>
            </a:r>
            <a:r>
              <a:rPr lang="en-US" sz="2800" dirty="0" err="1">
                <a:solidFill>
                  <a:schemeClr val="tx2"/>
                </a:solidFill>
              </a:rPr>
              <a:t>phút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sau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đó</a:t>
            </a:r>
            <a:r>
              <a:rPr lang="en-US" sz="2800" dirty="0">
                <a:solidFill>
                  <a:schemeClr val="tx2"/>
                </a:solidFill>
              </a:rPr>
              <a:t> thu </a:t>
            </a:r>
            <a:r>
              <a:rPr lang="en-US" sz="2800" dirty="0" err="1">
                <a:solidFill>
                  <a:schemeClr val="tx2"/>
                </a:solidFill>
              </a:rPr>
              <a:t>gom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theo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quy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định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của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cơ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sở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điều</a:t>
            </a:r>
            <a:r>
              <a:rPr lang="en-US" sz="2800" dirty="0">
                <a:solidFill>
                  <a:schemeClr val="tx2"/>
                </a:solidFill>
              </a:rPr>
              <a:t> </a:t>
            </a:r>
            <a:r>
              <a:rPr lang="en-US" sz="2800" dirty="0" err="1">
                <a:solidFill>
                  <a:schemeClr val="tx2"/>
                </a:solidFill>
              </a:rPr>
              <a:t>trị</a:t>
            </a:r>
            <a:r>
              <a:rPr lang="en-US" sz="2800" dirty="0">
                <a:solidFill>
                  <a:schemeClr val="tx2"/>
                </a:solidFill>
              </a:rPr>
              <a:t>. </a:t>
            </a:r>
            <a:endParaRPr lang="vi-VN" sz="2800" dirty="0">
              <a:solidFill>
                <a:schemeClr val="tx2"/>
              </a:solidFill>
            </a:endParaRPr>
          </a:p>
          <a:p>
            <a:pPr marL="0" indent="0">
              <a:buFont typeface="Arial" pitchFamily="34" charset="0"/>
              <a:buNone/>
              <a:defRPr/>
            </a:pPr>
            <a:endParaRPr lang="vi-VN" sz="2800" dirty="0"/>
          </a:p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  <a:defRPr/>
            </a:pPr>
            <a:endParaRPr lang="vi-VN" altLang="vi-VN" sz="3200" b="1" dirty="0">
              <a:latin typeface="Calibri (Headings)"/>
            </a:endParaRPr>
          </a:p>
        </p:txBody>
      </p:sp>
    </p:spTree>
    <p:extLst>
      <p:ext uri="{BB962C8B-B14F-4D97-AF65-F5344CB8AC3E}">
        <p14:creationId xmlns:p14="http://schemas.microsoft.com/office/powerpoint/2010/main" val="22094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>
          <a:xfrm>
            <a:off x="228600" y="228600"/>
            <a:ext cx="8534400" cy="914400"/>
          </a:xfrm>
        </p:spPr>
        <p:txBody>
          <a:bodyPr/>
          <a:lstStyle/>
          <a:p>
            <a:pPr eaLnBrk="1" hangingPunct="1"/>
            <a:r>
              <a:rPr lang="en-US" altLang="vi-VN" b="1" dirty="0">
                <a:solidFill>
                  <a:srgbClr val="FF0000"/>
                </a:solidFill>
              </a:rPr>
              <a:t>CÁC BIỆN PHÁP CHỐNG DỊCH (7)</a:t>
            </a:r>
            <a:endParaRPr lang="en-US" altLang="vi-VN" dirty="0">
              <a:solidFill>
                <a:srgbClr val="FF0000"/>
              </a:solidFill>
            </a:endParaRPr>
          </a:p>
        </p:txBody>
      </p:sp>
      <p:sp>
        <p:nvSpPr>
          <p:cNvPr id="48131" name="Content Placeholder 2"/>
          <p:cNvSpPr>
            <a:spLocks noGrp="1"/>
          </p:cNvSpPr>
          <p:nvPr>
            <p:ph idx="1"/>
          </p:nvPr>
        </p:nvSpPr>
        <p:spPr>
          <a:xfrm>
            <a:off x="304800" y="1143000"/>
            <a:ext cx="8572500" cy="5105400"/>
          </a:xfrm>
        </p:spPr>
        <p:txBody>
          <a:bodyPr/>
          <a:lstStyle/>
          <a:p>
            <a:pPr marL="457200" lvl="1" indent="0" eaLnBrk="1" hangingPunct="1">
              <a:lnSpc>
                <a:spcPct val="90000"/>
              </a:lnSpc>
              <a:spcBef>
                <a:spcPts val="1200"/>
              </a:spcBef>
              <a:buFont typeface="Arial" pitchFamily="34" charset="0"/>
              <a:buNone/>
            </a:pP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6.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Khử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trùng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và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xử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lý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môi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trường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ổ 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dịch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 (</a:t>
            </a:r>
            <a:r>
              <a:rPr lang="en-US" altLang="vi-VN" sz="2600" b="1" dirty="0" err="1">
                <a:solidFill>
                  <a:schemeClr val="tx2"/>
                </a:solidFill>
                <a:latin typeface="Calibri (Headings)"/>
              </a:rPr>
              <a:t>tiếp</a:t>
            </a:r>
            <a:r>
              <a:rPr lang="en-US" altLang="vi-VN" sz="2600" b="1" dirty="0">
                <a:solidFill>
                  <a:schemeClr val="tx2"/>
                </a:solidFill>
                <a:latin typeface="Calibri (Headings)"/>
              </a:rPr>
              <a:t>)</a:t>
            </a:r>
            <a:endParaRPr lang="vi-VN" altLang="vi-VN" sz="2600" b="1" dirty="0">
              <a:solidFill>
                <a:schemeClr val="tx2"/>
              </a:solidFill>
              <a:latin typeface="Calibri (Headings)"/>
            </a:endParaRPr>
          </a:p>
          <a:p>
            <a:r>
              <a:rPr lang="en-US" altLang="vi-VN" sz="2600" dirty="0" err="1">
                <a:solidFill>
                  <a:schemeClr val="tx2"/>
                </a:solidFill>
              </a:rPr>
              <a:t>Các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phương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tiện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chuyên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chở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bệnh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nhân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phải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được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sát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trùng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tẩy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uế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bằng</a:t>
            </a:r>
            <a:r>
              <a:rPr lang="en-US" altLang="vi-VN" sz="2600" dirty="0">
                <a:solidFill>
                  <a:schemeClr val="tx2"/>
                </a:solidFill>
              </a:rPr>
              <a:t> dung </a:t>
            </a:r>
            <a:r>
              <a:rPr lang="en-US" altLang="vi-VN" sz="2600" dirty="0" err="1">
                <a:solidFill>
                  <a:schemeClr val="tx2"/>
                </a:solidFill>
              </a:rPr>
              <a:t>dịch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kh</a:t>
            </a:r>
            <a:r>
              <a:rPr lang="en-GB" altLang="vi-VN" sz="2600" dirty="0">
                <a:solidFill>
                  <a:schemeClr val="tx2"/>
                </a:solidFill>
              </a:rPr>
              <a:t>ử </a:t>
            </a:r>
            <a:r>
              <a:rPr lang="en-GB" altLang="vi-VN" sz="2600" dirty="0" err="1">
                <a:solidFill>
                  <a:schemeClr val="tx2"/>
                </a:solidFill>
              </a:rPr>
              <a:t>trùng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chứa</a:t>
            </a:r>
            <a:r>
              <a:rPr lang="en-US" altLang="vi-VN" sz="2600" dirty="0">
                <a:solidFill>
                  <a:schemeClr val="tx2"/>
                </a:solidFill>
              </a:rPr>
              <a:t> 0,5% </a:t>
            </a:r>
            <a:r>
              <a:rPr lang="en-US" altLang="vi-VN" sz="2600" dirty="0" err="1">
                <a:solidFill>
                  <a:schemeClr val="tx2"/>
                </a:solidFill>
              </a:rPr>
              <a:t>Clo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hoạt</a:t>
            </a:r>
            <a:r>
              <a:rPr lang="en-US" altLang="vi-VN" sz="2600" dirty="0">
                <a:solidFill>
                  <a:schemeClr val="tx2"/>
                </a:solidFill>
              </a:rPr>
              <a:t> </a:t>
            </a:r>
            <a:r>
              <a:rPr lang="en-US" altLang="vi-VN" sz="2600" dirty="0" err="1">
                <a:solidFill>
                  <a:schemeClr val="tx2"/>
                </a:solidFill>
              </a:rPr>
              <a:t>tính</a:t>
            </a:r>
            <a:r>
              <a:rPr lang="en-US" altLang="vi-VN" sz="2600" dirty="0">
                <a:solidFill>
                  <a:schemeClr val="tx2"/>
                </a:solidFill>
              </a:rPr>
              <a:t>. </a:t>
            </a:r>
            <a:endParaRPr lang="vi-VN" altLang="vi-VN" sz="2600" dirty="0">
              <a:solidFill>
                <a:schemeClr val="tx2"/>
              </a:solidFill>
            </a:endParaRPr>
          </a:p>
          <a:p>
            <a:r>
              <a:rPr lang="en-US" sz="2600" b="1" dirty="0" err="1">
                <a:solidFill>
                  <a:schemeClr val="accent2"/>
                </a:solidFill>
              </a:rPr>
              <a:t>Việc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khử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trùng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các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khu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vực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có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liên</a:t>
            </a:r>
            <a:r>
              <a:rPr lang="en-US" sz="2600" b="1" dirty="0">
                <a:solidFill>
                  <a:schemeClr val="accent2"/>
                </a:solidFill>
              </a:rPr>
              <a:t> quan </a:t>
            </a:r>
            <a:r>
              <a:rPr lang="en-US" sz="2600" b="1" dirty="0" err="1">
                <a:solidFill>
                  <a:schemeClr val="accent2"/>
                </a:solidFill>
              </a:rPr>
              <a:t>khác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bằng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biện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pháp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lau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bề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mặt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hoặc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phun</a:t>
            </a:r>
            <a:r>
              <a:rPr lang="en-US" sz="2600" b="1" dirty="0">
                <a:solidFill>
                  <a:schemeClr val="accent2"/>
                </a:solidFill>
              </a:rPr>
              <a:t> dung </a:t>
            </a:r>
            <a:r>
              <a:rPr lang="en-US" sz="2600" b="1" dirty="0" err="1">
                <a:solidFill>
                  <a:schemeClr val="accent2"/>
                </a:solidFill>
              </a:rPr>
              <a:t>dịch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khử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trùng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có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chứa</a:t>
            </a:r>
            <a:r>
              <a:rPr lang="en-US" sz="2600" b="1" dirty="0">
                <a:solidFill>
                  <a:schemeClr val="accent2"/>
                </a:solidFill>
              </a:rPr>
              <a:t> 0,5% </a:t>
            </a:r>
            <a:r>
              <a:rPr lang="en-US" sz="2600" b="1" dirty="0" err="1">
                <a:solidFill>
                  <a:schemeClr val="accent2"/>
                </a:solidFill>
              </a:rPr>
              <a:t>Clo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hoạt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tính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sẽ</a:t>
            </a:r>
            <a:r>
              <a:rPr lang="en-US" sz="2600" b="1" dirty="0">
                <a:solidFill>
                  <a:schemeClr val="accent2"/>
                </a:solidFill>
              </a:rPr>
              <a:t> do </a:t>
            </a:r>
            <a:r>
              <a:rPr lang="en-US" sz="2600" b="1" dirty="0" err="1">
                <a:solidFill>
                  <a:schemeClr val="accent2"/>
                </a:solidFill>
              </a:rPr>
              <a:t>cán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bộ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dịch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tễ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quyết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định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dựa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trên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cơ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sở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điều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tra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thực</a:t>
            </a:r>
            <a:r>
              <a:rPr lang="en-US" sz="2600" b="1" dirty="0">
                <a:solidFill>
                  <a:schemeClr val="accent2"/>
                </a:solidFill>
              </a:rPr>
              <a:t> </a:t>
            </a:r>
            <a:r>
              <a:rPr lang="en-US" sz="2600" b="1" dirty="0" err="1">
                <a:solidFill>
                  <a:schemeClr val="accent2"/>
                </a:solidFill>
              </a:rPr>
              <a:t>tế</a:t>
            </a:r>
            <a:endParaRPr lang="en-US" sz="2600" b="1" dirty="0">
              <a:solidFill>
                <a:schemeClr val="accent2"/>
              </a:solidFill>
            </a:endParaRPr>
          </a:p>
          <a:p>
            <a:r>
              <a:rPr lang="en-US" sz="2600" dirty="0" err="1">
                <a:solidFill>
                  <a:schemeClr val="tx2"/>
                </a:solidFill>
              </a:rPr>
              <a:t>Tùy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theo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diễn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biến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của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dịch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bệnh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nCoV</a:t>
            </a:r>
            <a:r>
              <a:rPr lang="en-US" sz="2600" dirty="0">
                <a:solidFill>
                  <a:schemeClr val="tx2"/>
                </a:solidFill>
              </a:rPr>
              <a:t>, </a:t>
            </a:r>
            <a:r>
              <a:rPr lang="en-US" sz="2600" dirty="0" err="1">
                <a:solidFill>
                  <a:schemeClr val="tx2"/>
                </a:solidFill>
              </a:rPr>
              <a:t>các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kết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quả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điều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tra</a:t>
            </a:r>
            <a:r>
              <a:rPr lang="en-US" sz="2600" dirty="0">
                <a:solidFill>
                  <a:schemeClr val="tx2"/>
                </a:solidFill>
              </a:rPr>
              <a:t>, </a:t>
            </a:r>
            <a:r>
              <a:rPr lang="en-US" sz="2600" dirty="0" err="1">
                <a:solidFill>
                  <a:schemeClr val="tx2"/>
                </a:solidFill>
              </a:rPr>
              <a:t>nghiên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cứu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dịch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tễ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học</a:t>
            </a:r>
            <a:r>
              <a:rPr lang="en-US" sz="2600" dirty="0">
                <a:solidFill>
                  <a:schemeClr val="tx2"/>
                </a:solidFill>
              </a:rPr>
              <a:t>, vi </a:t>
            </a:r>
            <a:r>
              <a:rPr lang="en-US" sz="2600" dirty="0" err="1">
                <a:solidFill>
                  <a:schemeClr val="tx2"/>
                </a:solidFill>
              </a:rPr>
              <a:t>rút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học</a:t>
            </a:r>
            <a:r>
              <a:rPr lang="en-US" sz="2600" dirty="0">
                <a:solidFill>
                  <a:schemeClr val="tx2"/>
                </a:solidFill>
              </a:rPr>
              <a:t>, </a:t>
            </a:r>
            <a:r>
              <a:rPr lang="en-US" sz="2600" dirty="0" err="1">
                <a:solidFill>
                  <a:schemeClr val="tx2"/>
                </a:solidFill>
              </a:rPr>
              <a:t>lâm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sàng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và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các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khuyến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cáo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của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Tổ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chức</a:t>
            </a:r>
            <a:r>
              <a:rPr lang="en-US" sz="2600" dirty="0">
                <a:solidFill>
                  <a:schemeClr val="tx2"/>
                </a:solidFill>
              </a:rPr>
              <a:t> Y </a:t>
            </a:r>
            <a:r>
              <a:rPr lang="en-US" sz="2600" dirty="0" err="1">
                <a:solidFill>
                  <a:schemeClr val="tx2"/>
                </a:solidFill>
              </a:rPr>
              <a:t>tế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thế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giới</a:t>
            </a:r>
            <a:r>
              <a:rPr lang="en-US" sz="2600" dirty="0">
                <a:solidFill>
                  <a:schemeClr val="tx2"/>
                </a:solidFill>
              </a:rPr>
              <a:t>, </a:t>
            </a:r>
            <a:r>
              <a:rPr lang="en-US" sz="2600" dirty="0" err="1">
                <a:solidFill>
                  <a:schemeClr val="tx2"/>
                </a:solidFill>
              </a:rPr>
              <a:t>Bộ</a:t>
            </a:r>
            <a:r>
              <a:rPr lang="en-US" sz="2600" dirty="0">
                <a:solidFill>
                  <a:schemeClr val="tx2"/>
                </a:solidFill>
              </a:rPr>
              <a:t> Y </a:t>
            </a:r>
            <a:r>
              <a:rPr lang="en-US" sz="2600" dirty="0" err="1">
                <a:solidFill>
                  <a:schemeClr val="tx2"/>
                </a:solidFill>
              </a:rPr>
              <a:t>tế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sẽ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tiếp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tục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cập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nhật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và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điều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chỉnh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hướng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dẫn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cho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phù</a:t>
            </a:r>
            <a:r>
              <a:rPr lang="en-US" sz="2600" dirty="0">
                <a:solidFill>
                  <a:schemeClr val="tx2"/>
                </a:solidFill>
              </a:rPr>
              <a:t> </a:t>
            </a:r>
            <a:r>
              <a:rPr lang="en-US" sz="2600" dirty="0" err="1">
                <a:solidFill>
                  <a:schemeClr val="tx2"/>
                </a:solidFill>
              </a:rPr>
              <a:t>hợp</a:t>
            </a:r>
            <a:r>
              <a:rPr lang="en-US" sz="2600" dirty="0">
                <a:solidFill>
                  <a:schemeClr val="tx2"/>
                </a:solidFill>
              </a:rPr>
              <a:t>./.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4"/>
          <p:cNvSpPr>
            <a:spLocks noChangeArrowheads="1"/>
          </p:cNvSpPr>
          <p:nvPr/>
        </p:nvSpPr>
        <p:spPr bwMode="auto">
          <a:xfrm>
            <a:off x="304800" y="1295400"/>
            <a:ext cx="8534400" cy="4738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/>
          <a:p>
            <a:pPr indent="53975" algn="ctr" defTabSz="511175">
              <a:tabLst>
                <a:tab pos="120650" algn="l"/>
              </a:tabLst>
            </a:pP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chứa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cần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để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pha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số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lít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dung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dịch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với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nồng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độ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hoạt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theo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yêu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cầu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được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theo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công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thức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chemeClr val="tx2"/>
                </a:solidFill>
                <a:cs typeface="Times New Roman" pitchFamily="18" charset="0"/>
              </a:rPr>
              <a:t>sau</a:t>
            </a: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:</a:t>
            </a:r>
          </a:p>
          <a:p>
            <a:pPr indent="53975" algn="ctr" defTabSz="511175">
              <a:tabLst>
                <a:tab pos="120650" algn="l"/>
              </a:tabLst>
            </a:pPr>
            <a:endParaRPr lang="en-US" sz="2000" dirty="0">
              <a:solidFill>
                <a:schemeClr val="tx2"/>
              </a:solidFill>
              <a:cs typeface="Times New Roman" pitchFamily="18" charset="0"/>
            </a:endParaRPr>
          </a:p>
          <a:p>
            <a:pPr indent="53975" algn="ctr" defTabSz="511175">
              <a:tabLst>
                <a:tab pos="120650" algn="l"/>
              </a:tabLst>
            </a:pPr>
            <a:r>
              <a:rPr lang="en-US" sz="2000" dirty="0">
                <a:solidFill>
                  <a:schemeClr val="tx2"/>
                </a:solidFill>
                <a:cs typeface="Times New Roman" pitchFamily="18" charset="0"/>
              </a:rPr>
              <a:t>	                  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Nồng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độ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hoạt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của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dung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dịch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cần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pha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(%) X 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Số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lít</a:t>
            </a:r>
            <a:r>
              <a:rPr lang="en-US" dirty="0">
                <a:solidFill>
                  <a:schemeClr val="tx2"/>
                </a:solidFill>
              </a:rPr>
              <a:t> </a:t>
            </a:r>
            <a:endParaRPr lang="en-US" sz="1600" b="1" dirty="0">
              <a:solidFill>
                <a:schemeClr val="tx2"/>
              </a:solidFill>
              <a:cs typeface="Times New Roman" pitchFamily="18" charset="0"/>
            </a:endParaRPr>
          </a:p>
          <a:p>
            <a:pPr indent="53975" algn="ctr" defTabSz="511175">
              <a:tabLst>
                <a:tab pos="120650" algn="l"/>
              </a:tabLst>
            </a:pPr>
            <a:r>
              <a:rPr lang="en-US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dirty="0">
                <a:solidFill>
                  <a:schemeClr val="tx2"/>
                </a:solidFill>
                <a:cs typeface="Times New Roman" pitchFamily="18" charset="0"/>
              </a:rPr>
              <a:t> (gam) = ------------------------------------------------------------- </a:t>
            </a:r>
            <a:r>
              <a:rPr lang="en-US" sz="1200" dirty="0">
                <a:solidFill>
                  <a:schemeClr val="tx2"/>
                </a:solidFill>
                <a:cs typeface="Times New Roman" pitchFamily="18" charset="0"/>
              </a:rPr>
              <a:t>X</a:t>
            </a:r>
            <a:r>
              <a:rPr lang="en-US" sz="1600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dirty="0">
                <a:solidFill>
                  <a:schemeClr val="tx2"/>
                </a:solidFill>
                <a:cs typeface="Times New Roman" pitchFamily="18" charset="0"/>
              </a:rPr>
              <a:t>1000</a:t>
            </a:r>
          </a:p>
          <a:p>
            <a:pPr indent="53975" algn="ctr" defTabSz="511175">
              <a:tabLst>
                <a:tab pos="120650" algn="l"/>
              </a:tabLst>
            </a:pPr>
            <a:r>
              <a:rPr lang="en-US" b="1" dirty="0">
                <a:solidFill>
                  <a:schemeClr val="tx2"/>
                </a:solidFill>
                <a:cs typeface="Times New Roman" pitchFamily="18" charset="0"/>
              </a:rPr>
              <a:t>                          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Hàm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hoạt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của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sử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1600" b="1" dirty="0" err="1">
                <a:solidFill>
                  <a:schemeClr val="tx2"/>
                </a:solidFill>
                <a:cs typeface="Times New Roman" pitchFamily="18" charset="0"/>
              </a:rPr>
              <a:t>dụng</a:t>
            </a:r>
            <a:r>
              <a:rPr lang="en-US" sz="1600" b="1" dirty="0">
                <a:solidFill>
                  <a:schemeClr val="tx2"/>
                </a:solidFill>
                <a:cs typeface="Times New Roman" pitchFamily="18" charset="0"/>
              </a:rPr>
              <a:t> (%)*</a:t>
            </a:r>
            <a:endParaRPr lang="en-US" sz="1400" b="1" dirty="0">
              <a:solidFill>
                <a:schemeClr val="tx2"/>
              </a:solidFill>
              <a:cs typeface="Times New Roman" pitchFamily="18" charset="0"/>
            </a:endParaRPr>
          </a:p>
          <a:p>
            <a:pPr indent="53975" algn="ctr" defTabSz="511175">
              <a:tabLst>
                <a:tab pos="120650" algn="l"/>
              </a:tabLst>
            </a:pPr>
            <a:endParaRPr lang="en-US" dirty="0">
              <a:solidFill>
                <a:schemeClr val="tx2"/>
              </a:solidFill>
              <a:cs typeface="Times New Roman" pitchFamily="18" charset="0"/>
            </a:endParaRPr>
          </a:p>
          <a:p>
            <a:pPr indent="53975" algn="ctr" defTabSz="511175">
              <a:buFontTx/>
              <a:buChar char="•"/>
              <a:tabLst>
                <a:tab pos="120650" algn="l"/>
              </a:tabLst>
            </a:pP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Hàm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clo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hoạt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tính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của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luôn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được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nhà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sản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xuất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ghi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trên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nhãn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,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bao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bì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hoặc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bảng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hướng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dẫn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sử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dụng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sản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b="1" i="1" dirty="0" err="1">
                <a:solidFill>
                  <a:schemeClr val="tx2"/>
                </a:solidFill>
                <a:cs typeface="Times New Roman" pitchFamily="18" charset="0"/>
              </a:rPr>
              <a:t>phẩm</a:t>
            </a:r>
            <a:r>
              <a:rPr lang="en-US" sz="2000" b="1" i="1" dirty="0">
                <a:solidFill>
                  <a:schemeClr val="tx2"/>
                </a:solidFill>
                <a:cs typeface="Times New Roman" pitchFamily="18" charset="0"/>
              </a:rPr>
              <a:t>.</a:t>
            </a:r>
          </a:p>
          <a:p>
            <a:pPr indent="53975" defTabSz="511175">
              <a:tabLst>
                <a:tab pos="120650" algn="l"/>
              </a:tabLst>
            </a:pPr>
            <a:r>
              <a:rPr lang="en-US" sz="2000" i="1" u="sng" dirty="0" err="1">
                <a:solidFill>
                  <a:schemeClr val="tx2"/>
                </a:solidFill>
                <a:cs typeface="Times New Roman" pitchFamily="18" charset="0"/>
              </a:rPr>
              <a:t>Ví</a:t>
            </a:r>
            <a:r>
              <a:rPr lang="en-US" sz="2000" i="1" u="sng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000" i="1" u="sng" dirty="0" err="1">
                <a:solidFill>
                  <a:schemeClr val="tx2"/>
                </a:solidFill>
                <a:cs typeface="Times New Roman" pitchFamily="18" charset="0"/>
              </a:rPr>
              <a:t>dụ</a:t>
            </a:r>
            <a:r>
              <a:rPr lang="en-US" sz="2000" i="1" u="sng" dirty="0">
                <a:solidFill>
                  <a:schemeClr val="tx2"/>
                </a:solidFill>
                <a:cs typeface="Times New Roman" pitchFamily="18" charset="0"/>
              </a:rPr>
              <a:t>: </a:t>
            </a:r>
          </a:p>
          <a:p>
            <a:pPr indent="53975" defTabSz="511175">
              <a:buFont typeface="Wingdings" pitchFamily="2" charset="2"/>
              <a:buChar char="Ø"/>
              <a:tabLst>
                <a:tab pos="120650" algn="l"/>
              </a:tabLst>
            </a:pP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pha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lít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dịch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nồng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0,5%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bột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cloramin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B 25%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(0,5 x 10 / 25) x 1000 = 200 gam.</a:t>
            </a:r>
          </a:p>
          <a:p>
            <a:pPr indent="53975" defTabSz="511175">
              <a:buFont typeface="Wingdings" pitchFamily="2" charset="2"/>
              <a:buChar char="Ø"/>
              <a:tabLst>
                <a:tab pos="120650" algn="l"/>
              </a:tabLst>
            </a:pP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pha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lít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dịch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nồng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0,5%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bột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canxi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hypocloride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70%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(0,5 x 10 / 70 ) x 1000 = 72 gam.</a:t>
            </a:r>
          </a:p>
          <a:p>
            <a:pPr indent="53975" defTabSz="511175">
              <a:buFont typeface="Wingdings" pitchFamily="2" charset="2"/>
              <a:buChar char="Ø"/>
              <a:tabLst>
                <a:tab pos="120650" algn="l"/>
              </a:tabLst>
            </a:pP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Để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pha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10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lít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dung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dịch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có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nồng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độ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0,5%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từ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bột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natri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dichloroisocianurate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60%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clo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hoạt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tính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cần</a:t>
            </a:r>
            <a:r>
              <a:rPr lang="en-US" dirty="0">
                <a:solidFill>
                  <a:schemeClr val="tx2"/>
                </a:solidFill>
                <a:latin typeface="Arial" pitchFamily="34" charset="0"/>
                <a:cs typeface="Arial" pitchFamily="34" charset="0"/>
              </a:rPr>
              <a:t>: (0,5 x 10 / 60)  x 1000 = 84 gam.</a:t>
            </a:r>
          </a:p>
        </p:txBody>
      </p:sp>
      <p:sp>
        <p:nvSpPr>
          <p:cNvPr id="169987" name="Text Box 5"/>
          <p:cNvSpPr txBox="1">
            <a:spLocks noChangeArrowheads="1"/>
          </p:cNvSpPr>
          <p:nvPr/>
        </p:nvSpPr>
        <p:spPr bwMode="auto">
          <a:xfrm>
            <a:off x="609600" y="188893"/>
            <a:ext cx="7924800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2800" b="1" dirty="0">
                <a:solidFill>
                  <a:srgbClr val="C00000"/>
                </a:solidFill>
                <a:cs typeface="Times New Roman" pitchFamily="18" charset="0"/>
              </a:rPr>
              <a:t>CÁCH PHA DUNG DỊCH </a:t>
            </a:r>
            <a:r>
              <a:rPr lang="en-US" sz="2800" b="1" dirty="0" smtClean="0">
                <a:solidFill>
                  <a:srgbClr val="C00000"/>
                </a:solidFill>
                <a:cs typeface="Times New Roman" pitchFamily="18" charset="0"/>
              </a:rPr>
              <a:t>KHỬ TRÙNG          CÓ CHỨA CLO </a:t>
            </a:r>
            <a:endParaRPr lang="en-US" sz="2800" b="1" dirty="0">
              <a:solidFill>
                <a:srgbClr val="C00000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034" name="Rectangle 4"/>
          <p:cNvSpPr>
            <a:spLocks noChangeArrowheads="1"/>
          </p:cNvSpPr>
          <p:nvPr/>
        </p:nvSpPr>
        <p:spPr bwMode="auto">
          <a:xfrm>
            <a:off x="228600" y="228600"/>
            <a:ext cx="86106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vi-VN" sz="2400" b="1">
                <a:solidFill>
                  <a:srgbClr val="C00000"/>
                </a:solidFill>
                <a:cs typeface="Times New Roman" pitchFamily="18" charset="0"/>
              </a:rPr>
              <a:t>Lượng hóa chất chứa clo để pha 10 lít dung dịch với các nồng độ clo hoạt tính thường sử dụng trong công tác phòng chống dịch</a:t>
            </a:r>
            <a:endParaRPr lang="vi-VN" sz="2400" b="1">
              <a:solidFill>
                <a:srgbClr val="C00000"/>
              </a:solidFill>
              <a:cs typeface="Arial" pitchFamily="34" charset="0"/>
            </a:endParaRPr>
          </a:p>
        </p:txBody>
      </p:sp>
      <p:graphicFrame>
        <p:nvGraphicFramePr>
          <p:cNvPr id="69812" name="Group 18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0060316"/>
              </p:ext>
            </p:extLst>
          </p:nvPr>
        </p:nvGraphicFramePr>
        <p:xfrm>
          <a:off x="381000" y="1676400"/>
          <a:ext cx="8305800" cy="4267202"/>
        </p:xfrm>
        <a:graphic>
          <a:graphicData uri="http://schemas.openxmlformats.org/drawingml/2006/table">
            <a:tbl>
              <a:tblPr/>
              <a:tblGrid>
                <a:gridCol w="35560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19062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190625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1922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176337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85407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vi-VN" sz="24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Tên hóa chất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sử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dụng</a:t>
                      </a: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/>
                      </a:r>
                      <a:b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</a:br>
                      <a:r>
                        <a:rPr kumimoji="0" lang="vi-VN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(hàm lượng clo hoạt tính)</a:t>
                      </a:r>
                      <a:endParaRPr kumimoji="0" lang="vi-VN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vi-VN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Lượng hóa chất cần để pha 10 lít dung dịch có nồng độ clo hoạt tính</a:t>
                      </a:r>
                      <a:endParaRPr kumimoji="0" lang="vi-VN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52488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0,125%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0,25%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0,5%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1,25%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477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Cloramin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B (25% - 30%)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100g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200g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500g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Canxi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HypoCloride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(70%)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36g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72g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180g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90646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Bột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Natri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dichloroisocianurate</a:t>
                      </a:r>
                      <a:r>
                        <a:rPr kumimoji="0" lang="en-US" sz="2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(60%)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21g</a:t>
                      </a:r>
                      <a:endParaRPr kumimoji="0" lang="en-US" sz="3600" b="0" i="0" u="none" strike="noStrike" cap="none" normalizeH="0" baseline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42g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84g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2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210g</a:t>
                      </a:r>
                      <a:endParaRPr kumimoji="0" lang="en-US" sz="3600" b="0" i="0" u="none" strike="noStrike" cap="none" normalizeH="0" baseline="0" dirty="0">
                        <a:ln>
                          <a:noFill/>
                        </a:ln>
                        <a:solidFill>
                          <a:schemeClr val="tx2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72069" name="Rectangle 181"/>
          <p:cNvSpPr>
            <a:spLocks noChangeArrowheads="1"/>
          </p:cNvSpPr>
          <p:nvPr/>
        </p:nvSpPr>
        <p:spPr bwMode="auto">
          <a:xfrm>
            <a:off x="381000" y="5981700"/>
            <a:ext cx="830580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Cách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pha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: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Hòa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tan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hoàn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toàn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lượng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hóa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chất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cần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thiết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cho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vừa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đủ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10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lít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nước</a:t>
            </a:r>
            <a:r>
              <a:rPr lang="en-US" sz="2400" i="1" dirty="0">
                <a:solidFill>
                  <a:schemeClr val="tx2"/>
                </a:solidFill>
                <a:cs typeface="Times New Roman" pitchFamily="18" charset="0"/>
              </a:rPr>
              <a:t> </a:t>
            </a:r>
            <a:r>
              <a:rPr lang="en-US" sz="2400" i="1" dirty="0" err="1">
                <a:solidFill>
                  <a:schemeClr val="tx2"/>
                </a:solidFill>
                <a:cs typeface="Times New Roman" pitchFamily="18" charset="0"/>
              </a:rPr>
              <a:t>sạch</a:t>
            </a:r>
            <a:r>
              <a:rPr lang="en-US" sz="2000" i="1" dirty="0">
                <a:solidFill>
                  <a:schemeClr val="tx2"/>
                </a:solidFill>
                <a:cs typeface="Times New Roman" pitchFamily="18" charset="0"/>
              </a:rPr>
              <a:t>. </a:t>
            </a:r>
            <a:endParaRPr lang="en-US" sz="3200" i="1" dirty="0">
              <a:solidFill>
                <a:schemeClr val="tx2"/>
              </a:solidFill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vi-VN" altLang="vi-VN"/>
          </a:p>
        </p:txBody>
      </p:sp>
      <p:pic>
        <p:nvPicPr>
          <p:cNvPr id="49155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64820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chủng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 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 (</a:t>
            </a:r>
            <a:r>
              <a:rPr lang="en-US" sz="2800" b="1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800" b="1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):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Xuất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3/12/2019</a:t>
            </a:r>
          </a:p>
          <a:p>
            <a:pPr>
              <a:buFontTx/>
              <a:buChar char="-"/>
            </a:pP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30/1/2020: </a:t>
            </a:r>
          </a:p>
          <a:p>
            <a:pPr marL="0" indent="0">
              <a:buNone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+ 8.142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mắc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 + 170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endParaRPr lang="en-US" sz="2800" dirty="0" smtClean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nặng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20-25%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 +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Tỷ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lệ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tử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vong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:        </a:t>
            </a:r>
            <a:r>
              <a:rPr lang="en-US" sz="28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2,08%.</a:t>
            </a:r>
            <a:r>
              <a:rPr lang="en-US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5552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 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47800"/>
            <a:ext cx="8458200" cy="4648200"/>
          </a:xfrm>
        </p:spPr>
        <p:txBody>
          <a:bodyPr>
            <a:noAutofit/>
          </a:bodyPr>
          <a:lstStyle/>
          <a:p>
            <a:pPr lvl="0">
              <a:spcBef>
                <a:spcPct val="0"/>
              </a:spcBef>
              <a:buNone/>
              <a:defRPr/>
            </a:pP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GB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Novel Coronavirus (2019-</a:t>
            </a:r>
            <a:r>
              <a:rPr lang="en-GB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nCoV</a:t>
            </a:r>
            <a:r>
              <a:rPr lang="en-GB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) ? </a:t>
            </a:r>
            <a:r>
              <a:rPr lang="en-GB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Ch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ư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a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rõ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nguồn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gốc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từ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đâu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d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ơ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i?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Rắn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?...</a:t>
            </a: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Khả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năng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gây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bệnh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</a:t>
            </a:r>
          </a:p>
          <a:p>
            <a:pPr lvl="0">
              <a:spcBef>
                <a:spcPct val="0"/>
              </a:spcBef>
              <a:buNone/>
              <a:defRPr/>
            </a:pPr>
            <a:endParaRPr lang="en-US" sz="2400" b="1" dirty="0">
              <a:solidFill>
                <a:srgbClr val="0000FF"/>
              </a:solidFill>
              <a:latin typeface="Arial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Đ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ư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ờng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truyền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: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pitchFamily="34" charset="0"/>
              </a:rPr>
              <a:t>Hô</a:t>
            </a: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b="1" dirty="0" err="1">
                <a:solidFill>
                  <a:srgbClr val="FF0000"/>
                </a:solidFill>
                <a:latin typeface="Arial" charset="0"/>
                <a:cs typeface="Arial" pitchFamily="34" charset="0"/>
              </a:rPr>
              <a:t>hấp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niêm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mạc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Khác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</a:t>
            </a:r>
          </a:p>
          <a:p>
            <a:pPr lvl="0">
              <a:spcBef>
                <a:spcPct val="0"/>
              </a:spcBef>
              <a:buNone/>
              <a:defRPr/>
            </a:pPr>
            <a:endParaRPr lang="en-US" sz="2400" b="1" dirty="0">
              <a:solidFill>
                <a:srgbClr val="0000FF"/>
              </a:solidFill>
              <a:latin typeface="Arial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Miễn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dịch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/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đáp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ứng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miễn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dịch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?</a:t>
            </a:r>
          </a:p>
          <a:p>
            <a:pPr lvl="0">
              <a:spcBef>
                <a:spcPct val="0"/>
              </a:spcBef>
              <a:buNone/>
              <a:defRPr/>
            </a:pPr>
            <a:endParaRPr lang="en-US" sz="2400" dirty="0">
              <a:solidFill>
                <a:schemeClr val="tx2"/>
              </a:solidFill>
              <a:latin typeface="Arial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Đã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phân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lập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đ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ư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ợc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virus (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TQ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và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Úc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)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phát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triển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</a:t>
            </a:r>
            <a:r>
              <a:rPr lang="vi-VN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ư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ơng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pháp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chẩn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đoán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nghiên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cứu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thuốc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/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vắc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xin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…</a:t>
            </a:r>
          </a:p>
          <a:p>
            <a:pPr lvl="0">
              <a:spcBef>
                <a:spcPct val="0"/>
              </a:spcBef>
              <a:buNone/>
              <a:defRPr/>
            </a:pPr>
            <a:endParaRPr lang="en-US" sz="2400" b="1" dirty="0">
              <a:solidFill>
                <a:srgbClr val="0000FF"/>
              </a:solidFill>
              <a:latin typeface="Arial" charset="0"/>
              <a:cs typeface="Arial" pitchFamily="34" charset="0"/>
            </a:endParaRPr>
          </a:p>
          <a:p>
            <a:pPr lvl="0">
              <a:spcBef>
                <a:spcPct val="0"/>
              </a:spcBef>
              <a:buNone/>
              <a:defRPr/>
            </a:pPr>
            <a:r>
              <a:rPr lang="en-US" sz="2400" b="1" dirty="0">
                <a:solidFill>
                  <a:srgbClr val="FF0000"/>
                </a:solidFill>
                <a:latin typeface="Arial" charset="0"/>
                <a:cs typeface="Arial" pitchFamily="34" charset="0"/>
              </a:rPr>
              <a:t>UPDATE: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Hàng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giờ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/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ngày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các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thông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tin vi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rút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dịch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tễ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phòng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chống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điều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 </a:t>
            </a:r>
            <a:r>
              <a:rPr lang="en-US" sz="2400" dirty="0" err="1">
                <a:solidFill>
                  <a:schemeClr val="tx2"/>
                </a:solidFill>
                <a:latin typeface="Arial" charset="0"/>
                <a:cs typeface="Arial" pitchFamily="34" charset="0"/>
              </a:rPr>
              <a:t>trị</a:t>
            </a:r>
            <a:r>
              <a:rPr lang="en-US" sz="2400" dirty="0">
                <a:solidFill>
                  <a:schemeClr val="tx2"/>
                </a:solidFill>
                <a:latin typeface="Arial" charset="0"/>
                <a:cs typeface="Arial" pitchFamily="34" charset="0"/>
              </a:rPr>
              <a:t>, </a:t>
            </a: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indent="0">
              <a:buNone/>
            </a:pP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788286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 NẶNG DO VI 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RÚT 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CORONA</a:t>
            </a: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56489672"/>
              </p:ext>
            </p:extLst>
          </p:nvPr>
        </p:nvGraphicFramePr>
        <p:xfrm>
          <a:off x="381000" y="1600200"/>
          <a:ext cx="8458200" cy="4267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88017"/>
                <a:gridCol w="1895263"/>
                <a:gridCol w="1691640"/>
                <a:gridCol w="1691640"/>
                <a:gridCol w="1691640"/>
              </a:tblGrid>
              <a:tr h="1066800">
                <a:tc>
                  <a:txBody>
                    <a:bodyPr/>
                    <a:lstStyle/>
                    <a:p>
                      <a:pPr algn="ctr"/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Bệnh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Thời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gian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mắc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Số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tử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vong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tỷ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TV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Tỷ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lệ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tấn</a:t>
                      </a:r>
                      <a:r>
                        <a:rPr lang="en-US" sz="2000" b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en-US" sz="2000" b="1" baseline="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công</a:t>
                      </a:r>
                      <a:endParaRPr lang="en-US" sz="20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MERS-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CoV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4/2012-nay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(8 </a:t>
                      </a:r>
                      <a:r>
                        <a:rPr lang="en-US" sz="2000" b="1" baseline="0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năm</a:t>
                      </a:r>
                      <a:r>
                        <a:rPr lang="en-US" sz="2000" b="1" baseline="0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2.494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858 – 34,4%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0,8 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chemeClr val="accent5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SARS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11/2002</a:t>
                      </a:r>
                      <a:r>
                        <a:rPr lang="en-US" sz="2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(9 </a:t>
                      </a:r>
                      <a:r>
                        <a:rPr lang="en-US" sz="2000" b="1" baseline="0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tháng</a:t>
                      </a:r>
                      <a:r>
                        <a:rPr lang="en-US" sz="2000" b="1" baseline="0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8.098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774 – 9,6%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20,9 </a:t>
                      </a:r>
                      <a:r>
                        <a:rPr lang="en-US" sz="2000" b="1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000" b="1" dirty="0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tx2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endParaRPr lang="en-US" sz="2000" b="1" dirty="0">
                        <a:solidFill>
                          <a:schemeClr val="tx2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FF00"/>
                    </a:solidFill>
                  </a:tcPr>
                </a:tc>
              </a:tr>
              <a:tr h="1066800">
                <a:tc>
                  <a:txBody>
                    <a:bodyPr/>
                    <a:lstStyle/>
                    <a:p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nCoV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12/2019-nay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8.142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170 – 2,08%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106,3 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ca</a:t>
                      </a:r>
                      <a:r>
                        <a:rPr lang="en-US" sz="2000" b="1" dirty="0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/</a:t>
                      </a:r>
                      <a:r>
                        <a:rPr lang="en-US" sz="2000" b="1" dirty="0" err="1" smtClean="0">
                          <a:solidFill>
                            <a:schemeClr val="bg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ngày</a:t>
                      </a:r>
                      <a:endParaRPr lang="en-US" sz="2000" b="1" dirty="0">
                        <a:solidFill>
                          <a:schemeClr val="bg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>
                    <a:solidFill>
                      <a:srgbClr val="FF000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8196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66386414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Content Placeholder 2"/>
          <p:cNvSpPr txBox="1">
            <a:spLocks/>
          </p:cNvSpPr>
          <p:nvPr/>
        </p:nvSpPr>
        <p:spPr>
          <a:xfrm>
            <a:off x="914400" y="5905500"/>
            <a:ext cx="6629400" cy="381000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itchFamily="34" charset="0"/>
              <a:buNone/>
            </a:pPr>
            <a:r>
              <a:rPr lang="en-US" sz="1400" b="1" dirty="0" smtClean="0">
                <a:solidFill>
                  <a:schemeClr val="tx2"/>
                </a:solidFill>
              </a:rPr>
              <a:t>31/12   17/1   18/1     21/1     23/1     24/1     25/1     26/1     27/1     28/1    29/1     30/1 </a:t>
            </a:r>
            <a:endParaRPr lang="en-US" sz="1400" b="1" dirty="0">
              <a:solidFill>
                <a:schemeClr val="tx2"/>
              </a:solidFill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hình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từ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12/2019 </a:t>
            </a:r>
            <a:r>
              <a:rPr lang="en-US" sz="28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30/1/2020 </a:t>
            </a:r>
            <a:endParaRPr lang="en-US" sz="28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6063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686800" cy="1143000"/>
          </a:xfrm>
        </p:spPr>
        <p:txBody>
          <a:bodyPr>
            <a:normAutofit fontScale="90000"/>
          </a:bodyPr>
          <a:lstStyle/>
          <a:p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Diễn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biến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32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đường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hô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hấp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cấp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do </a:t>
            </a:r>
            <a:r>
              <a:rPr lang="en-US" sz="3200" b="1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nCoV</a:t>
            </a:r>
            <a: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endParaRPr lang="en-US" sz="3200" b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458200" cy="4800600"/>
          </a:xfrm>
        </p:spPr>
        <p:txBody>
          <a:bodyPr>
            <a:noAutofit/>
          </a:bodyPr>
          <a:lstStyle/>
          <a:p>
            <a:pPr algn="just"/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31/12/2019, WHO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cảnh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về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trường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hợp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</a:t>
            </a:r>
          </a:p>
          <a:p>
            <a:pPr algn="just"/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7/1/2020,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virus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tạm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thời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đặt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phiên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bản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2019- Novel Corona vi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rút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CoV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).</a:t>
            </a:r>
          </a:p>
          <a:p>
            <a:pPr algn="just"/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9/1/2020,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Tổ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chức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Y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Thế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giới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báo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cáo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một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loại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coronavirus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mới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đã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được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xác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định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 Virus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liên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quan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đến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sự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bùng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phát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bệnh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viêm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phổi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ở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thành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phố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Vũ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Hán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tỉnh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Hồ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Bắc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Trung</a:t>
            </a:r>
            <a:r>
              <a:rPr lang="en-US" sz="2800" dirty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err="1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Quốc</a:t>
            </a:r>
            <a:r>
              <a:rPr lang="en-US" sz="2800" dirty="0" smtClean="0">
                <a:solidFill>
                  <a:schemeClr val="tx2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lang="en-US" sz="2800" dirty="0">
              <a:solidFill>
                <a:schemeClr val="tx2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879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2753</TotalTime>
  <Words>3858</Words>
  <Application>Microsoft Office PowerPoint</Application>
  <PresentationFormat>On-screen Show (4:3)</PresentationFormat>
  <Paragraphs>328</Paragraphs>
  <Slides>44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44</vt:i4>
      </vt:variant>
    </vt:vector>
  </HeadingPairs>
  <TitlesOfParts>
    <vt:vector size="45" baseType="lpstr">
      <vt:lpstr>Office Theme</vt:lpstr>
      <vt:lpstr>PowerPoint Presentation</vt:lpstr>
      <vt:lpstr>VI RÚT CORONA</vt:lpstr>
      <vt:lpstr>VI RÚT CORONA</vt:lpstr>
      <vt:lpstr>VI RÚT CORONA</vt:lpstr>
      <vt:lpstr>VI RÚT CORONA</vt:lpstr>
      <vt:lpstr>VI RÚT CORONA</vt:lpstr>
      <vt:lpstr>BỆNH NẶNG DO VI RÚT CORONA</vt:lpstr>
      <vt:lpstr>Tình hình bệnh viêm đường hô hấp cấp do nCoV từ 12/2019 đến 30/1/2020 </vt:lpstr>
      <vt:lpstr>Diễn biến của bệnh viêm đường hô hấp cấp do nCoV </vt:lpstr>
      <vt:lpstr>Diễn biến của bệnh viêm đường hô hấp cấp do nCoV </vt:lpstr>
      <vt:lpstr>Diễn biến của bệnh viêm đường hô hấp cấp do nCoV </vt:lpstr>
      <vt:lpstr>Diễn biến của bệnh viêm đường hô hấp cấp do nCoV </vt:lpstr>
      <vt:lpstr>Diễn biến của bệnh viêm đường hô hấp cấp do nCoV </vt:lpstr>
      <vt:lpstr>PowerPoint Presentation</vt:lpstr>
      <vt:lpstr>ĐẶC ĐIỂM CHUNG</vt:lpstr>
      <vt:lpstr>HƯỚNG DẪN GIÁM SÁT  BỆNH VIÊM ĐƯỜNG HÔ HẤP CẤP DO nCoV  </vt:lpstr>
      <vt:lpstr>HƯỚNG DẪN GIÁM SÁT  BỆNH VIÊM ĐƯỜNG HÔ HẤP CẤP DO nCoV  </vt:lpstr>
      <vt:lpstr>HƯỚNG DẪN GIÁM SÁT  BỆNH VIÊM ĐƯỜNG HÔ HẤP CẤP DO nCoV  </vt:lpstr>
      <vt:lpstr>HƯỚNG DẪN GIÁM SÁT  BỆNH VIÊM ĐƯỜNG HÔ HẤP CẤP DO nCoV  </vt:lpstr>
      <vt:lpstr>HƯỚNG DẪN GIÁM SÁT  BỆNH VIÊM ĐƯỜNG HÔ HẤP CẤP DO nCoV  </vt:lpstr>
      <vt:lpstr>HƯỚNG DẪN GIÁM SÁT  BỆNH VIÊM ĐƯỜNG HÔ HẤP CẤP DO nCoV  </vt:lpstr>
      <vt:lpstr>NỘI DUNG GIÁM SÁT</vt:lpstr>
      <vt:lpstr>NỘI DUNG GIÁM SÁT - TÌNH HUỐNG 01</vt:lpstr>
      <vt:lpstr>NỘI DUNG GIÁM SÁT - TÌNH HUỐNG 01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NỘI DUNG GIÁM SÁT-THÔNG TIN BÁO CÁO</vt:lpstr>
      <vt:lpstr>CÁC BIỆN PHÁP PHÒNG BỆNH </vt:lpstr>
      <vt:lpstr>CÁC BIỆN PHÁP PHÒNG BỆNH (2) </vt:lpstr>
      <vt:lpstr>CÁC BIỆN PHÁP PHÒNG BỆNH (3) </vt:lpstr>
      <vt:lpstr>CÁC BIỆN PHÁP PHÒNG BỆNH (4) </vt:lpstr>
      <vt:lpstr>CÁC BIỆN PHÁP PHÒNG BỆNH (5) </vt:lpstr>
      <vt:lpstr>CÁC BIỆN PHÁP CHỐNG DỊCH</vt:lpstr>
      <vt:lpstr>CÁC BIỆN PHÁP CHỐNG DỊCH (2)</vt:lpstr>
      <vt:lpstr>CÁC BIỆN PHÁP CHỐNG DỊCH (3)</vt:lpstr>
      <vt:lpstr>CÁC BIỆN PHÁP CHỐNG DỊCH (4)</vt:lpstr>
      <vt:lpstr>CÁC BIỆN PHÁP CHỐNG DỊCH (6)</vt:lpstr>
      <vt:lpstr>CÁC BIỆN PHÁP CHỐNG DỊCH (7)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BỆNH CÚM A(H7N9) TRÊN NGƯỜI</dc:title>
  <dc:creator>TRAN NHU DUONG;NQM</dc:creator>
  <cp:lastModifiedBy>ismail - [2010]</cp:lastModifiedBy>
  <cp:revision>360</cp:revision>
  <cp:lastPrinted>2015-06-08T02:34:51Z</cp:lastPrinted>
  <dcterms:created xsi:type="dcterms:W3CDTF">2013-04-07T13:56:52Z</dcterms:created>
  <dcterms:modified xsi:type="dcterms:W3CDTF">2020-01-30T23:30:21Z</dcterms:modified>
</cp:coreProperties>
</file>