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7"/>
  </p:notesMasterIdLst>
  <p:sldIdLst>
    <p:sldId id="256" r:id="rId2"/>
    <p:sldId id="354" r:id="rId3"/>
    <p:sldId id="448" r:id="rId4"/>
    <p:sldId id="421" r:id="rId5"/>
    <p:sldId id="2007577206" r:id="rId6"/>
    <p:sldId id="449" r:id="rId7"/>
    <p:sldId id="475" r:id="rId8"/>
    <p:sldId id="474" r:id="rId9"/>
    <p:sldId id="477" r:id="rId10"/>
    <p:sldId id="478" r:id="rId11"/>
    <p:sldId id="480" r:id="rId12"/>
    <p:sldId id="476" r:id="rId13"/>
    <p:sldId id="274" r:id="rId14"/>
    <p:sldId id="481" r:id="rId15"/>
    <p:sldId id="2007577192" r:id="rId16"/>
    <p:sldId id="427" r:id="rId17"/>
    <p:sldId id="465" r:id="rId18"/>
    <p:sldId id="466" r:id="rId19"/>
    <p:sldId id="467" r:id="rId20"/>
    <p:sldId id="2007577194" r:id="rId21"/>
    <p:sldId id="2007577201" r:id="rId22"/>
    <p:sldId id="471" r:id="rId23"/>
    <p:sldId id="2007577203" r:id="rId24"/>
    <p:sldId id="2007577207"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83E"/>
    <a:srgbClr val="61953D"/>
    <a:srgbClr val="78ADDE"/>
    <a:srgbClr val="FFF4D5"/>
    <a:srgbClr val="0A008E"/>
    <a:srgbClr val="0F7301"/>
    <a:srgbClr val="FF99CC"/>
    <a:srgbClr val="FDFCE5"/>
    <a:srgbClr val="E6CD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8" autoAdjust="0"/>
    <p:restoredTop sz="94660"/>
  </p:normalViewPr>
  <p:slideViewPr>
    <p:cSldViewPr snapToGrid="0">
      <p:cViewPr varScale="1">
        <p:scale>
          <a:sx n="71" d="100"/>
          <a:sy n="71"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FCFC1FB5-EB0F-4EDE-BBA0-8E1EE587F146}" type="datetimeFigureOut">
              <a:rPr lang="en-US" smtClean="0"/>
              <a:pPr/>
              <a:t>5/8/2022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4E3BA4AF-9EAB-45B4-ADD2-2CF4C608F23D}" type="slidenum">
              <a:rPr lang="en-US" smtClean="0"/>
              <a:pPr/>
              <a:t>‹#›</a:t>
            </a:fld>
            <a:endParaRPr lang="en-US"/>
          </a:p>
        </p:txBody>
      </p:sp>
    </p:spTree>
    <p:extLst>
      <p:ext uri="{BB962C8B-B14F-4D97-AF65-F5344CB8AC3E}">
        <p14:creationId xmlns:p14="http://schemas.microsoft.com/office/powerpoint/2010/main" val="12357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4048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5475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331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7171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772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311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5524145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4902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576801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lvl1pPr>
              <a:defRPr/>
            </a:lvl1pPr>
          </a:lstStyle>
          <a:p>
            <a:fld id="{11EBD0CC-E3E2-4331-AA06-EBB8ADD6037D}" type="datetimeFigureOut">
              <a:rPr lang="en-US" smtClean="0"/>
              <a:pPr/>
              <a:t>5/8/2022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10595" y="1122218"/>
            <a:ext cx="8730523"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282787" y="255821"/>
            <a:ext cx="1964384"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03667" y="0"/>
            <a:ext cx="9259817"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lvl1pPr>
              <a:defRPr/>
            </a:lvl1pPr>
          </a:lstStyle>
          <a:p>
            <a:fld id="{11EBD0CC-E3E2-4331-AA06-EBB8ADD6037D}" type="datetimeFigureOut">
              <a:rPr lang="en-US" smtClean="0"/>
              <a:pPr/>
              <a:t>5/8/2022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1666654" y="2224564"/>
            <a:ext cx="7384311"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Times New Roman" panose="02020603050405020304" pitchFamily="18" charset="0"/>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90993" y="2161349"/>
            <a:ext cx="1159414"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Times New Roman" panose="02020603050405020304" pitchFamily="18" charset="0"/>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313915" y="2224564"/>
            <a:ext cx="1045812"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Times New Roman" panose="02020603050405020304" pitchFamily="18" charset="0"/>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618987" y="2087842"/>
            <a:ext cx="139626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Times New Roman" panose="02020603050405020304" pitchFamily="18" charset="0"/>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6953959" y="647341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6871267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10595" y="1122217"/>
            <a:ext cx="8768600"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282787" y="255821"/>
            <a:ext cx="197295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85308" y="287079"/>
            <a:ext cx="8773385"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Times New Roman" panose="02020603050405020304" pitchFamily="18" charset="0"/>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lvl1pPr>
              <a:defRPr/>
            </a:lvl1pPr>
          </a:lstStyle>
          <a:p>
            <a:fld id="{11EBD0CC-E3E2-4331-AA06-EBB8ADD6037D}" type="datetimeFigureOut">
              <a:rPr lang="en-US" smtClean="0"/>
              <a:pPr/>
              <a:t>5/8/2022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spTree>
    <p:extLst>
      <p:ext uri="{BB962C8B-B14F-4D97-AF65-F5344CB8AC3E}">
        <p14:creationId xmlns:p14="http://schemas.microsoft.com/office/powerpoint/2010/main" val="4022165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10595" y="1122218"/>
            <a:ext cx="8790530"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282787" y="255821"/>
            <a:ext cx="1977886"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Times New Roman" panose="02020603050405020304" pitchFamily="18" charset="0"/>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lvl1pPr>
              <a:defRPr/>
            </a:lvl1pPr>
          </a:lstStyle>
          <a:p>
            <a:fld id="{11EBD0CC-E3E2-4331-AA06-EBB8ADD6037D}" type="datetimeFigureOut">
              <a:rPr lang="en-US" smtClean="0"/>
              <a:pPr/>
              <a:t>5/8/2022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lvl1pPr>
              <a:defRPr/>
            </a:lvl1pPr>
          </a:lstStyle>
          <a:p>
            <a:fld id="{37634F2D-4F96-4A1A-A648-518B1AFE058E}" type="slidenum">
              <a:rPr lang="en-US" smtClean="0"/>
              <a:pPr/>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3226202" y="4901804"/>
            <a:ext cx="593889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6600161" y="4001445"/>
            <a:ext cx="2564933"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4"/>
            <a:ext cx="5938892" cy="1956197"/>
          </a:xfrm>
          <a:prstGeom prst="rect">
            <a:avLst/>
          </a:prstGeom>
        </p:spPr>
      </p:pic>
    </p:spTree>
    <p:extLst>
      <p:ext uri="{BB962C8B-B14F-4D97-AF65-F5344CB8AC3E}">
        <p14:creationId xmlns:p14="http://schemas.microsoft.com/office/powerpoint/2010/main" val="17901205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392162" y="109952"/>
            <a:ext cx="8684882"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1" name="Google Shape;91;p8"/>
          <p:cNvSpPr txBox="1">
            <a:spLocks noGrp="1"/>
          </p:cNvSpPr>
          <p:nvPr>
            <p:ph type="title"/>
          </p:nvPr>
        </p:nvSpPr>
        <p:spPr>
          <a:xfrm rot="-470071">
            <a:off x="2088378" y="2222560"/>
            <a:ext cx="4967265"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2" name="Google Shape;92;p8"/>
          <p:cNvGrpSpPr/>
          <p:nvPr/>
        </p:nvGrpSpPr>
        <p:grpSpPr>
          <a:xfrm flipH="1">
            <a:off x="6277446" y="99015"/>
            <a:ext cx="304682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 name="Google Shape;103;p8"/>
          <p:cNvGrpSpPr/>
          <p:nvPr/>
        </p:nvGrpSpPr>
        <p:grpSpPr>
          <a:xfrm>
            <a:off x="-170980" y="109982"/>
            <a:ext cx="304682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4" name="Google Shape;114;p8"/>
          <p:cNvSpPr/>
          <p:nvPr/>
        </p:nvSpPr>
        <p:spPr>
          <a:xfrm flipH="1">
            <a:off x="-92" y="6451867"/>
            <a:ext cx="914418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8"/>
          <p:cNvSpPr/>
          <p:nvPr/>
        </p:nvSpPr>
        <p:spPr>
          <a:xfrm>
            <a:off x="3981450" y="250467"/>
            <a:ext cx="1181100" cy="1574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8"/>
          <p:cNvSpPr/>
          <p:nvPr/>
        </p:nvSpPr>
        <p:spPr>
          <a:xfrm flipH="1">
            <a:off x="-1967534" y="5625967"/>
            <a:ext cx="5020934"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8"/>
          <p:cNvSpPr/>
          <p:nvPr/>
        </p:nvSpPr>
        <p:spPr>
          <a:xfrm>
            <a:off x="5338138" y="5481133"/>
            <a:ext cx="5020934"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095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42072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BD0CC-E3E2-4331-AA06-EBB8ADD6037D}"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93909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BD0CC-E3E2-4331-AA06-EBB8ADD6037D}"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570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BD0CC-E3E2-4331-AA06-EBB8ADD6037D}" type="datetimeFigureOut">
              <a:rPr lang="en-US" smtClean="0"/>
              <a:pPr/>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147239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BD0CC-E3E2-4331-AA06-EBB8ADD6037D}" type="datetimeFigureOut">
              <a:rPr lang="en-US" smtClean="0"/>
              <a:pPr/>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39992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22763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333246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pPr/>
              <a:t>‹#›</a:t>
            </a:fld>
            <a:endParaRPr lang="en-US"/>
          </a:p>
        </p:txBody>
      </p:sp>
    </p:spTree>
    <p:extLst>
      <p:ext uri="{BB962C8B-B14F-4D97-AF65-F5344CB8AC3E}">
        <p14:creationId xmlns:p14="http://schemas.microsoft.com/office/powerpoint/2010/main" val="20787331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pPr/>
              <a:t>5/8/2022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pPr/>
              <a:t>‹#›</a:t>
            </a:fld>
            <a:endParaRPr lang="en-US"/>
          </a:p>
        </p:txBody>
      </p:sp>
      <p:sp>
        <p:nvSpPr>
          <p:cNvPr id="7" name="TextBox 6">
            <a:extLst>
              <a:ext uri="{FF2B5EF4-FFF2-40B4-BE49-F238E27FC236}">
                <a16:creationId xmlns:a16="http://schemas.microsoft.com/office/drawing/2014/main" id="{31CE152F-3D61-4F0C-8E70-ACF1624AC56D}"/>
              </a:ext>
            </a:extLst>
          </p:cNvPr>
          <p:cNvSpPr txBox="1"/>
          <p:nvPr userDrawn="1"/>
        </p:nvSpPr>
        <p:spPr>
          <a:xfrm>
            <a:off x="6938010" y="47239"/>
            <a:ext cx="2600454" cy="461665"/>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Hương</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a:t>
            </a:r>
            <a:r>
              <a:rPr lang="en-US" sz="1200" kern="0" dirty="0" err="1">
                <a:solidFill>
                  <a:schemeClr val="tx1">
                    <a:lumMod val="50000"/>
                    <a:lumOff val="50000"/>
                  </a:schemeClr>
                </a:solidFill>
                <a:latin typeface="Times New Roman" panose="02020603050405020304" pitchFamily="18" charset="0"/>
                <a:cs typeface="Times New Roman" panose="02020603050405020304" pitchFamily="18" charset="0"/>
                <a:sym typeface="Arial"/>
              </a:rPr>
              <a:t>Thảo</a:t>
            </a:r>
            <a:r>
              <a:rPr lang="en-US" sz="1200" kern="0" dirty="0">
                <a:solidFill>
                  <a:schemeClr val="tx1">
                    <a:lumMod val="50000"/>
                    <a:lumOff val="50000"/>
                  </a:schemeClr>
                </a:solidFill>
                <a:latin typeface="Times New Roman" panose="02020603050405020304" pitchFamily="18" charset="0"/>
                <a:cs typeface="Times New Roman" panose="02020603050405020304" pitchFamily="18" charset="0"/>
                <a:sym typeface="Arial"/>
              </a:rPr>
              <a:t>: tranthao121004@gmail.com</a:t>
            </a:r>
          </a:p>
        </p:txBody>
      </p:sp>
    </p:spTree>
    <p:extLst>
      <p:ext uri="{BB962C8B-B14F-4D97-AF65-F5344CB8AC3E}">
        <p14:creationId xmlns:p14="http://schemas.microsoft.com/office/powerpoint/2010/main" val="15401319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50" r:id="rId12"/>
    <p:sldLayoutId id="2147483651" r:id="rId13"/>
    <p:sldLayoutId id="2147483652" r:id="rId14"/>
    <p:sldLayoutId id="2147483653" r:id="rId15"/>
    <p:sldLayoutId id="2147483654" r:id="rId16"/>
    <p:sldLayoutId id="2147483656" r:id="rId17"/>
    <p:sldLayoutId id="2147483658" r:id="rId18"/>
    <p:sldLayoutId id="2147483716" r:id="rId1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6.xml"/><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830" y="3391234"/>
            <a:ext cx="3104841" cy="2609516"/>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84896" y="1076379"/>
            <a:ext cx="8774207" cy="1477328"/>
          </a:xfrm>
          <a:prstGeom prst="rect">
            <a:avLst/>
          </a:prstGeom>
          <a:noFill/>
        </p:spPr>
        <p:txBody>
          <a:bodyPr wrap="square" rtlCol="0">
            <a:spAutoFit/>
          </a:bodyPr>
          <a:lstStyle/>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Chào</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mừng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thầy</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cô</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và</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các</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em</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p>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đến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với</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môn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Tiếng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Việt</a:t>
            </a:r>
            <a:endParaRPr lang="en-US" sz="4500" b="1" dirty="0">
              <a:ln w="22225">
                <a:solidFill>
                  <a:schemeClr val="accent2"/>
                </a:solidFill>
                <a:prstDash val="solid"/>
              </a:ln>
              <a:solidFill>
                <a:srgbClr val="0B049E"/>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09EA35-F729-458C-8ED4-9C7C970DD983}"/>
              </a:ext>
            </a:extLst>
          </p:cNvPr>
          <p:cNvSpPr txBox="1"/>
          <p:nvPr/>
        </p:nvSpPr>
        <p:spPr>
          <a:xfrm>
            <a:off x="255019" y="622832"/>
            <a:ext cx="8444752" cy="1222642"/>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a:t>
            </a:r>
            <a:endParaRPr lang="vi-VN" sz="3200" dirty="0">
              <a:solidFill>
                <a:prstClr val="black"/>
              </a:solidFill>
              <a:latin typeface="Times New Roman" panose="02020603050405020304" pitchFamily="18" charset="0"/>
              <a:ea typeface="Arial-Rounded"/>
            </a:endParaRPr>
          </a:p>
        </p:txBody>
      </p:sp>
      <p:sp>
        <p:nvSpPr>
          <p:cNvPr id="3" name="TextBox 2">
            <a:extLst>
              <a:ext uri="{FF2B5EF4-FFF2-40B4-BE49-F238E27FC236}">
                <a16:creationId xmlns:a16="http://schemas.microsoft.com/office/drawing/2014/main" id="{3BCF8B22-CEEF-4A80-8E3F-3CDAF78FA0ED}"/>
              </a:ext>
            </a:extLst>
          </p:cNvPr>
          <p:cNvSpPr txBox="1"/>
          <p:nvPr/>
        </p:nvSpPr>
        <p:spPr>
          <a:xfrm>
            <a:off x="497541" y="1845511"/>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a:t>
            </a:r>
            <a:endParaRPr lang="vi-VN" sz="3200" dirty="0">
              <a:solidFill>
                <a:prstClr val="black"/>
              </a:solidFill>
              <a:latin typeface="Times New Roman" panose="02020603050405020304" pitchFamily="18" charset="0"/>
              <a:ea typeface="Arial-Rounded"/>
            </a:endParaRPr>
          </a:p>
        </p:txBody>
      </p:sp>
      <p:sp>
        <p:nvSpPr>
          <p:cNvPr id="4" name="TextBox 3">
            <a:extLst>
              <a:ext uri="{FF2B5EF4-FFF2-40B4-BE49-F238E27FC236}">
                <a16:creationId xmlns:a16="http://schemas.microsoft.com/office/drawing/2014/main" id="{AF978123-BAF3-4FA3-B4A1-B20B78B8C6EE}"/>
              </a:ext>
            </a:extLst>
          </p:cNvPr>
          <p:cNvSpPr txBox="1"/>
          <p:nvPr/>
        </p:nvSpPr>
        <p:spPr>
          <a:xfrm>
            <a:off x="497541" y="1829539"/>
            <a:ext cx="8444752" cy="1222642"/>
          </a:xfrm>
          <a:prstGeom prst="rect">
            <a:avLst/>
          </a:prstGeom>
          <a:noFill/>
        </p:spPr>
        <p:txBody>
          <a:bodyPr wrap="square" rtlCol="0">
            <a:spAutoFit/>
          </a:bodyPr>
          <a:lstStyle/>
          <a:p>
            <a:pPr>
              <a:lnSpc>
                <a:spcPct val="120000"/>
              </a:lnSpc>
            </a:pPr>
            <a:r>
              <a:rPr lang="vi-VN" sz="3200" dirty="0">
                <a:solidFill>
                  <a:srgbClr val="0A008E"/>
                </a:solidFill>
                <a:latin typeface="Times New Roman" panose="02020603050405020304" pitchFamily="18" charset="0"/>
              </a:rPr>
              <a:t>Vừa chuẩn bị xong mọi thứ thì mưa to, gió lớn, nước ngập mênh mông.  </a:t>
            </a:r>
            <a:endParaRPr lang="vi-VN" sz="3200" dirty="0">
              <a:solidFill>
                <a:prstClr val="black"/>
              </a:solidFill>
              <a:latin typeface="Times New Roman" panose="02020603050405020304" pitchFamily="18" charset="0"/>
              <a:ea typeface="Arial-Rounded"/>
            </a:endParaRPr>
          </a:p>
        </p:txBody>
      </p:sp>
      <p:cxnSp>
        <p:nvCxnSpPr>
          <p:cNvPr id="5" name="Straight Connector 4">
            <a:extLst>
              <a:ext uri="{FF2B5EF4-FFF2-40B4-BE49-F238E27FC236}">
                <a16:creationId xmlns:a16="http://schemas.microsoft.com/office/drawing/2014/main" id="{3FD7C063-6005-45DA-B76A-C3D37589EB5B}"/>
              </a:ext>
            </a:extLst>
          </p:cNvPr>
          <p:cNvCxnSpPr>
            <a:cxnSpLocks/>
          </p:cNvCxnSpPr>
          <p:nvPr/>
        </p:nvCxnSpPr>
        <p:spPr>
          <a:xfrm flipH="1">
            <a:off x="3916854" y="82881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9FCF4F-952C-455C-9E91-B06DDB5EFAA1}"/>
              </a:ext>
            </a:extLst>
          </p:cNvPr>
          <p:cNvCxnSpPr>
            <a:cxnSpLocks/>
          </p:cNvCxnSpPr>
          <p:nvPr/>
        </p:nvCxnSpPr>
        <p:spPr>
          <a:xfrm flipH="1">
            <a:off x="2714494" y="207663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7E9563-6FE8-4336-A12B-453B9ACC8275}"/>
              </a:ext>
            </a:extLst>
          </p:cNvPr>
          <p:cNvCxnSpPr>
            <a:cxnSpLocks/>
          </p:cNvCxnSpPr>
          <p:nvPr/>
        </p:nvCxnSpPr>
        <p:spPr>
          <a:xfrm flipH="1">
            <a:off x="2618612" y="81537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3BA933A-0FFF-4D75-BEB8-D22359C654AD}"/>
              </a:ext>
            </a:extLst>
          </p:cNvPr>
          <p:cNvGrpSpPr/>
          <p:nvPr/>
        </p:nvGrpSpPr>
        <p:grpSpPr>
          <a:xfrm>
            <a:off x="3306203" y="1429035"/>
            <a:ext cx="138312" cy="334748"/>
            <a:chOff x="6506827" y="4238141"/>
            <a:chExt cx="138312" cy="334748"/>
          </a:xfrm>
        </p:grpSpPr>
        <p:cxnSp>
          <p:nvCxnSpPr>
            <p:cNvPr id="9" name="Straight Connector 8">
              <a:extLst>
                <a:ext uri="{FF2B5EF4-FFF2-40B4-BE49-F238E27FC236}">
                  <a16:creationId xmlns:a16="http://schemas.microsoft.com/office/drawing/2014/main" id="{3B537179-09AE-42FB-84A1-5353562E9EBF}"/>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831CB0-7499-4728-A4CF-4E434D979CB0}"/>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AADEBDEE-171F-4545-8C76-42A375709EDE}"/>
              </a:ext>
            </a:extLst>
          </p:cNvPr>
          <p:cNvCxnSpPr>
            <a:cxnSpLocks/>
          </p:cNvCxnSpPr>
          <p:nvPr/>
        </p:nvCxnSpPr>
        <p:spPr>
          <a:xfrm flipH="1">
            <a:off x="7136033" y="84681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868C774-9F82-46D4-8078-C9AAAF73F2D0}"/>
              </a:ext>
            </a:extLst>
          </p:cNvPr>
          <p:cNvGrpSpPr/>
          <p:nvPr/>
        </p:nvGrpSpPr>
        <p:grpSpPr>
          <a:xfrm>
            <a:off x="4393488" y="2690539"/>
            <a:ext cx="129647" cy="334748"/>
            <a:chOff x="4245571" y="4592716"/>
            <a:chExt cx="129647" cy="334748"/>
          </a:xfrm>
        </p:grpSpPr>
        <p:cxnSp>
          <p:nvCxnSpPr>
            <p:cNvPr id="14" name="Straight Connector 13">
              <a:extLst>
                <a:ext uri="{FF2B5EF4-FFF2-40B4-BE49-F238E27FC236}">
                  <a16:creationId xmlns:a16="http://schemas.microsoft.com/office/drawing/2014/main" id="{C6768F1A-A487-4AF3-811F-F564571542B9}"/>
                </a:ext>
              </a:extLst>
            </p:cNvPr>
            <p:cNvCxnSpPr>
              <a:cxnSpLocks/>
            </p:cNvCxnSpPr>
            <p:nvPr/>
          </p:nvCxnSpPr>
          <p:spPr>
            <a:xfrm flipH="1">
              <a:off x="4245571" y="4592791"/>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3C6F50-4051-46B0-844F-D21BFBC09AD6}"/>
                </a:ext>
              </a:extLst>
            </p:cNvPr>
            <p:cNvCxnSpPr>
              <a:cxnSpLocks/>
            </p:cNvCxnSpPr>
            <p:nvPr/>
          </p:nvCxnSpPr>
          <p:spPr>
            <a:xfrm flipH="1">
              <a:off x="4291311" y="4592716"/>
              <a:ext cx="83907"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652B52A8-3004-4B93-88E1-B9023F79974F}"/>
              </a:ext>
            </a:extLst>
          </p:cNvPr>
          <p:cNvCxnSpPr>
            <a:cxnSpLocks/>
          </p:cNvCxnSpPr>
          <p:nvPr/>
        </p:nvCxnSpPr>
        <p:spPr>
          <a:xfrm flipH="1">
            <a:off x="6963228" y="209130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486FDD-DEC7-458A-8976-0A9C92D0B9CF}"/>
              </a:ext>
            </a:extLst>
          </p:cNvPr>
          <p:cNvCxnSpPr>
            <a:cxnSpLocks/>
          </p:cNvCxnSpPr>
          <p:nvPr/>
        </p:nvCxnSpPr>
        <p:spPr>
          <a:xfrm flipH="1">
            <a:off x="6815309" y="207929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0D78DA-9E04-4225-95F6-ECDE89AE1C78}"/>
              </a:ext>
            </a:extLst>
          </p:cNvPr>
          <p:cNvCxnSpPr>
            <a:cxnSpLocks/>
          </p:cNvCxnSpPr>
          <p:nvPr/>
        </p:nvCxnSpPr>
        <p:spPr>
          <a:xfrm flipH="1">
            <a:off x="8296291" y="207929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500579-ED14-4EC3-BD00-8BA47FAF41B7}"/>
              </a:ext>
            </a:extLst>
          </p:cNvPr>
          <p:cNvCxnSpPr>
            <a:cxnSpLocks/>
          </p:cNvCxnSpPr>
          <p:nvPr/>
        </p:nvCxnSpPr>
        <p:spPr>
          <a:xfrm flipH="1">
            <a:off x="5080723" y="201867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BDD2F58-2BEA-4E31-9233-1808E33D0DBA}"/>
              </a:ext>
            </a:extLst>
          </p:cNvPr>
          <p:cNvGrpSpPr/>
          <p:nvPr/>
        </p:nvGrpSpPr>
        <p:grpSpPr>
          <a:xfrm>
            <a:off x="3606518" y="2660524"/>
            <a:ext cx="147563" cy="334673"/>
            <a:chOff x="4726955" y="3347095"/>
            <a:chExt cx="147563" cy="334673"/>
          </a:xfrm>
        </p:grpSpPr>
        <p:cxnSp>
          <p:nvCxnSpPr>
            <p:cNvPr id="20" name="Straight Connector 19">
              <a:extLst>
                <a:ext uri="{FF2B5EF4-FFF2-40B4-BE49-F238E27FC236}">
                  <a16:creationId xmlns:a16="http://schemas.microsoft.com/office/drawing/2014/main" id="{C6CE7F14-AC90-4107-A251-4EE3BF158F80}"/>
                </a:ext>
              </a:extLst>
            </p:cNvPr>
            <p:cNvCxnSpPr>
              <a:cxnSpLocks/>
            </p:cNvCxnSpPr>
            <p:nvPr/>
          </p:nvCxnSpPr>
          <p:spPr>
            <a:xfrm flipH="1">
              <a:off x="472695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0940B4-EFFE-4FB7-913D-C6C4CB51744E}"/>
                </a:ext>
              </a:extLst>
            </p:cNvPr>
            <p:cNvCxnSpPr>
              <a:cxnSpLocks/>
            </p:cNvCxnSpPr>
            <p:nvPr/>
          </p:nvCxnSpPr>
          <p:spPr>
            <a:xfrm flipH="1">
              <a:off x="4787335" y="3347095"/>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2848227"/>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par>
                                <p:cTn id="45" presetID="2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par>
                                <p:cTn id="48" presetID="22" presetClass="entr" presetSubtype="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grpId="1" nodeType="clickEffect">
                                  <p:stCondLst>
                                    <p:cond delay="0"/>
                                  </p:stCondLst>
                                  <p:childTnLst>
                                    <p:animEffect transition="out" filter="checkerboard(across)">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up)">
                                      <p:cBhvr>
                                        <p:cTn id="74" dur="500"/>
                                        <p:tgtEl>
                                          <p:spTgt spid="17"/>
                                        </p:tgtEl>
                                      </p:cBhvr>
                                    </p:animEffect>
                                  </p:childTnLst>
                                </p:cTn>
                              </p:par>
                              <p:par>
                                <p:cTn id="75" presetID="22" presetClass="entr" presetSubtype="1"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22" presetClass="entr" presetSubtype="1"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up)">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97614"/>
            <a:ext cx="8444752" cy="4768228"/>
          </a:xfrm>
          <a:prstGeom prst="rect">
            <a:avLst/>
          </a:prstGeom>
          <a:noFill/>
        </p:spPr>
        <p:txBody>
          <a:bodyPr wrap="square" rtlCol="0">
            <a:spAutoFit/>
          </a:bodyPr>
          <a:lstStyle/>
          <a:p>
            <a:pPr>
              <a:lnSpc>
                <a:spcPct val="120000"/>
              </a:lnSpc>
            </a:pPr>
            <a:r>
              <a:rPr lang="en-US" sz="3200" dirty="0">
                <a:solidFill>
                  <a:prstClr val="black"/>
                </a:solidFill>
                <a:latin typeface="Times New Roman" panose="02020603050405020304" pitchFamily="18" charset="0"/>
                <a:ea typeface="Arial-Rounded"/>
              </a:rPr>
              <a:t>      </a:t>
            </a:r>
            <a:r>
              <a:rPr lang="vi-VN" sz="3200" dirty="0">
                <a:solidFill>
                  <a:srgbClr val="0A008E"/>
                </a:solidFill>
                <a:latin typeface="Times New Roman" panose="02020603050405020304" pitchFamily="18" charset="0"/>
              </a:rPr>
              <a:t>Để trả ơn, dúi báo sắp có lũ lụt rất lớn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và chỉ cho họ cách tránh. Họ nói với bà</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con nhưng chẳng ai tin. Nghe lời dúi, họ</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khoét rỗng khúc gỗ to, chuẩn bị thức ăn</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3200" dirty="0">
                <a:solidFill>
                  <a:srgbClr val="0A008E"/>
                </a:solidFill>
                <a:latin typeface="Times New Roman" panose="02020603050405020304" pitchFamily="18" charset="0"/>
              </a:rPr>
              <a:t>ì</a:t>
            </a:r>
            <a:r>
              <a:rPr lang="vi-VN" sz="3200" dirty="0">
                <a:solidFill>
                  <a:srgbClr val="0A008E"/>
                </a:solidFill>
                <a:latin typeface="Times New Roman" panose="02020603050405020304" pitchFamily="18" charset="0"/>
              </a:rPr>
              <a:t>m trong biển nước. Nhờ sống</a:t>
            </a:r>
            <a:r>
              <a:rPr lang="en-US" sz="3200" dirty="0">
                <a:solidFill>
                  <a:srgbClr val="0A008E"/>
                </a:solidFill>
                <a:latin typeface="Times New Roman" panose="02020603050405020304" pitchFamily="18" charset="0"/>
              </a:rPr>
              <a:t> </a:t>
            </a:r>
            <a:r>
              <a:rPr lang="vi-VN" sz="3200" dirty="0">
                <a:solidFill>
                  <a:srgbClr val="0A008E"/>
                </a:solidFill>
                <a:latin typeface="Times New Roman" panose="02020603050405020304" pitchFamily="18" charset="0"/>
              </a:rPr>
              <a:t>trong khúc gỗ nổi, vợ chồng nhà nọ thoát nạn.</a:t>
            </a:r>
            <a:r>
              <a:rPr lang="vi-VN" sz="3200" dirty="0">
                <a:solidFill>
                  <a:srgbClr val="0A008E"/>
                </a:solidFill>
                <a:latin typeface="Times New Roman" panose="02020603050405020304" pitchFamily="18" charset="0"/>
                <a:ea typeface="Arial-Rounded"/>
              </a:rPr>
              <a:t> Ít lâu sau, người vợ sinh ra một quả bầu.</a:t>
            </a:r>
            <a:endParaRPr lang="vi-VN" sz="32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45532"/>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7" name="Straight Connector 6">
            <a:extLst>
              <a:ext uri="{FF2B5EF4-FFF2-40B4-BE49-F238E27FC236}">
                <a16:creationId xmlns:a16="http://schemas.microsoft.com/office/drawing/2014/main" id="{A8254E9C-44B4-4A79-B319-C32628ED34A9}"/>
              </a:ext>
            </a:extLst>
          </p:cNvPr>
          <p:cNvCxnSpPr>
            <a:cxnSpLocks/>
          </p:cNvCxnSpPr>
          <p:nvPr/>
        </p:nvCxnSpPr>
        <p:spPr>
          <a:xfrm flipH="1">
            <a:off x="4091665" y="53205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8EB804-B9ED-4791-8CE6-B93313C2F3DE}"/>
              </a:ext>
            </a:extLst>
          </p:cNvPr>
          <p:cNvCxnSpPr>
            <a:cxnSpLocks/>
          </p:cNvCxnSpPr>
          <p:nvPr/>
        </p:nvCxnSpPr>
        <p:spPr>
          <a:xfrm flipH="1">
            <a:off x="2726188" y="552154"/>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C74C0C9-C420-4520-89EF-FD763BEE8656}"/>
              </a:ext>
            </a:extLst>
          </p:cNvPr>
          <p:cNvGrpSpPr/>
          <p:nvPr/>
        </p:nvGrpSpPr>
        <p:grpSpPr>
          <a:xfrm>
            <a:off x="3454120" y="1106305"/>
            <a:ext cx="138312" cy="334748"/>
            <a:chOff x="6506827" y="4238141"/>
            <a:chExt cx="138312" cy="334748"/>
          </a:xfrm>
        </p:grpSpPr>
        <p:cxnSp>
          <p:nvCxnSpPr>
            <p:cNvPr id="10" name="Straight Connector 9">
              <a:extLst>
                <a:ext uri="{FF2B5EF4-FFF2-40B4-BE49-F238E27FC236}">
                  <a16:creationId xmlns:a16="http://schemas.microsoft.com/office/drawing/2014/main" id="{FF551A1B-D8BE-4F3A-9180-128276BCD4D8}"/>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599C27-5890-49A0-A9AC-04E06DF8FDB6}"/>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89961509-5746-41D5-9D8F-B8A38E5096C3}"/>
              </a:ext>
            </a:extLst>
          </p:cNvPr>
          <p:cNvCxnSpPr>
            <a:cxnSpLocks/>
          </p:cNvCxnSpPr>
          <p:nvPr/>
        </p:nvCxnSpPr>
        <p:spPr>
          <a:xfrm flipH="1">
            <a:off x="7324301" y="518608"/>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B112C9-88B8-4F48-AC9C-B0BC37C3F3FC}"/>
              </a:ext>
            </a:extLst>
          </p:cNvPr>
          <p:cNvCxnSpPr>
            <a:cxnSpLocks/>
          </p:cNvCxnSpPr>
          <p:nvPr/>
        </p:nvCxnSpPr>
        <p:spPr>
          <a:xfrm flipH="1">
            <a:off x="3667482" y="170860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BC1CC4-DF84-4B2B-AD98-D74EA4298F60}"/>
              </a:ext>
            </a:extLst>
          </p:cNvPr>
          <p:cNvCxnSpPr>
            <a:cxnSpLocks/>
          </p:cNvCxnSpPr>
          <p:nvPr/>
        </p:nvCxnSpPr>
        <p:spPr>
          <a:xfrm flipH="1">
            <a:off x="7916753" y="170860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5D05964-95C5-4737-90B3-038679376135}"/>
              </a:ext>
            </a:extLst>
          </p:cNvPr>
          <p:cNvGrpSpPr/>
          <p:nvPr/>
        </p:nvGrpSpPr>
        <p:grpSpPr>
          <a:xfrm>
            <a:off x="4946743" y="2262751"/>
            <a:ext cx="138312" cy="334748"/>
            <a:chOff x="6506827" y="4238141"/>
            <a:chExt cx="138312" cy="334748"/>
          </a:xfrm>
        </p:grpSpPr>
        <p:cxnSp>
          <p:nvCxnSpPr>
            <p:cNvPr id="16" name="Straight Connector 15">
              <a:extLst>
                <a:ext uri="{FF2B5EF4-FFF2-40B4-BE49-F238E27FC236}">
                  <a16:creationId xmlns:a16="http://schemas.microsoft.com/office/drawing/2014/main" id="{6FA0BCCA-BFA1-4BD1-991D-EE21C747977D}"/>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2ECE5D-4939-4CE9-BFC6-8232B8A016BF}"/>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360D98B-D6CE-4CA6-83A7-88F0C9D3C555}"/>
              </a:ext>
            </a:extLst>
          </p:cNvPr>
          <p:cNvCxnSpPr>
            <a:cxnSpLocks/>
          </p:cNvCxnSpPr>
          <p:nvPr/>
        </p:nvCxnSpPr>
        <p:spPr>
          <a:xfrm flipH="1">
            <a:off x="1825743"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7E694B6-3E16-4668-832A-DCF1020795BD}"/>
              </a:ext>
            </a:extLst>
          </p:cNvPr>
          <p:cNvGrpSpPr/>
          <p:nvPr/>
        </p:nvGrpSpPr>
        <p:grpSpPr>
          <a:xfrm>
            <a:off x="1545146" y="3429000"/>
            <a:ext cx="138312" cy="334748"/>
            <a:chOff x="6506827" y="4238141"/>
            <a:chExt cx="138312" cy="334748"/>
          </a:xfrm>
        </p:grpSpPr>
        <p:cxnSp>
          <p:nvCxnSpPr>
            <p:cNvPr id="20" name="Straight Connector 19">
              <a:extLst>
                <a:ext uri="{FF2B5EF4-FFF2-40B4-BE49-F238E27FC236}">
                  <a16:creationId xmlns:a16="http://schemas.microsoft.com/office/drawing/2014/main" id="{073A50D9-3B68-4029-AC05-7B0192CED977}"/>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F14D46-E2F9-4404-A883-CF7BE58E26AA}"/>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8E164A3D-F391-4123-9CC9-149113FEF49D}"/>
              </a:ext>
            </a:extLst>
          </p:cNvPr>
          <p:cNvCxnSpPr>
            <a:cxnSpLocks/>
          </p:cNvCxnSpPr>
          <p:nvPr/>
        </p:nvCxnSpPr>
        <p:spPr>
          <a:xfrm flipH="1">
            <a:off x="3605879"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4965C9-A718-4EA9-AEF7-D0E306EB5B32}"/>
              </a:ext>
            </a:extLst>
          </p:cNvPr>
          <p:cNvCxnSpPr>
            <a:cxnSpLocks/>
          </p:cNvCxnSpPr>
          <p:nvPr/>
        </p:nvCxnSpPr>
        <p:spPr>
          <a:xfrm flipH="1">
            <a:off x="4954280" y="286541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4528"/>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11E3A-7632-4CA8-93BF-D064913A22FB}"/>
              </a:ext>
            </a:extLst>
          </p:cNvPr>
          <p:cNvSpPr txBox="1"/>
          <p:nvPr/>
        </p:nvSpPr>
        <p:spPr>
          <a:xfrm>
            <a:off x="497542" y="243826"/>
            <a:ext cx="8364070" cy="4700774"/>
          </a:xfrm>
          <a:prstGeom prst="rect">
            <a:avLst/>
          </a:prstGeom>
          <a:noFill/>
        </p:spPr>
        <p:txBody>
          <a:bodyPr wrap="square" rtlCol="0">
            <a:spAutoFit/>
          </a:bodyPr>
          <a:lstStyle/>
          <a:p>
            <a:pPr>
              <a:lnSpc>
                <a:spcPct val="120000"/>
              </a:lnSpc>
            </a:pPr>
            <a:r>
              <a:rPr lang="en-US" sz="2400" dirty="0">
                <a:solidFill>
                  <a:srgbClr val="0F7301"/>
                </a:solidFill>
                <a:latin typeface="Times New Roman" panose="02020603050405020304" pitchFamily="18" charset="0"/>
                <a:ea typeface="Arial-Rounded"/>
              </a:rPr>
              <a:t>    </a:t>
            </a:r>
            <a:r>
              <a:rPr lang="vi-VN" sz="28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8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a:lnSpc>
                <a:spcPct val="120000"/>
              </a:lnSpc>
            </a:pPr>
            <a:r>
              <a:rPr lang="en-US" sz="2800" dirty="0">
                <a:solidFill>
                  <a:srgbClr val="0F7301"/>
                </a:solidFill>
                <a:latin typeface="Times New Roman" panose="02020603050405020304" pitchFamily="18" charset="0"/>
              </a:rPr>
              <a:t> </a:t>
            </a:r>
            <a:r>
              <a:rPr lang="vi-VN" sz="2800" dirty="0">
                <a:solidFill>
                  <a:srgbClr val="0F7301"/>
                </a:solidFill>
                <a:latin typeface="Times New Roman" panose="02020603050405020304" pitchFamily="18" charset="0"/>
              </a:rPr>
              <a:t>Đó là tổ tiên của các dân tộc anh em trên đất nước ta ngày nay.</a:t>
            </a:r>
            <a:endParaRPr lang="vi-VN" sz="2800" dirty="0">
              <a:solidFill>
                <a:prstClr val="black"/>
              </a:solidFill>
              <a:latin typeface="Times New Roman" panose="02020603050405020304" pitchFamily="18" charset="0"/>
              <a:ea typeface="Arial-Rounded"/>
            </a:endParaRPr>
          </a:p>
        </p:txBody>
      </p:sp>
      <p:cxnSp>
        <p:nvCxnSpPr>
          <p:cNvPr id="9" name="Straight Connector 8">
            <a:extLst>
              <a:ext uri="{FF2B5EF4-FFF2-40B4-BE49-F238E27FC236}">
                <a16:creationId xmlns:a16="http://schemas.microsoft.com/office/drawing/2014/main" id="{61EC473E-65F5-48A9-AA2F-C122A17CABB2}"/>
              </a:ext>
            </a:extLst>
          </p:cNvPr>
          <p:cNvCxnSpPr/>
          <p:nvPr/>
        </p:nvCxnSpPr>
        <p:spPr>
          <a:xfrm>
            <a:off x="3428832" y="71209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D6A620-729A-4011-8DE0-A5FABDAA2B54}"/>
              </a:ext>
            </a:extLst>
          </p:cNvPr>
          <p:cNvSpPr/>
          <p:nvPr/>
        </p:nvSpPr>
        <p:spPr>
          <a:xfrm>
            <a:off x="524437" y="411239"/>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F628B5B6-32C9-4AE9-AA9D-05F094BCF7A0}"/>
              </a:ext>
            </a:extLst>
          </p:cNvPr>
          <p:cNvSpPr txBox="1"/>
          <p:nvPr/>
        </p:nvSpPr>
        <p:spPr>
          <a:xfrm>
            <a:off x="423585" y="4880926"/>
            <a:ext cx="4081180" cy="1479892"/>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Nương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978869CD-7831-435B-81DE-56F68966DDAA}"/>
              </a:ext>
            </a:extLst>
          </p:cNvPr>
          <p:cNvCxnSpPr/>
          <p:nvPr/>
        </p:nvCxnSpPr>
        <p:spPr>
          <a:xfrm>
            <a:off x="1600033" y="4275562"/>
            <a:ext cx="766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76EFF1-3CCA-4B82-9173-C99150EE0119}"/>
              </a:ext>
            </a:extLst>
          </p:cNvPr>
          <p:cNvSpPr txBox="1"/>
          <p:nvPr/>
        </p:nvSpPr>
        <p:spPr>
          <a:xfrm>
            <a:off x="373155" y="4838561"/>
            <a:ext cx="8364069" cy="1005916"/>
          </a:xfrm>
          <a:prstGeom prst="rect">
            <a:avLst/>
          </a:prstGeom>
          <a:noFill/>
        </p:spPr>
        <p:txBody>
          <a:bodyPr wrap="square" rtlCol="0">
            <a:spAutoFit/>
          </a:bodyPr>
          <a:lstStyle/>
          <a:p>
            <a:pPr>
              <a:lnSpc>
                <a:spcPct val="110000"/>
              </a:lnSpc>
            </a:pPr>
            <a:r>
              <a:rPr lang="en-US" sz="2800" b="1" i="1" dirty="0" err="1">
                <a:solidFill>
                  <a:srgbClr val="FF0000"/>
                </a:solidFill>
                <a:latin typeface="Times New Roman" panose="02020603050405020304" pitchFamily="18" charset="0"/>
                <a:cs typeface="Times New Roman" panose="02020603050405020304" pitchFamily="18" charset="0"/>
              </a:rPr>
              <a:t>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B3EE4F5-8F90-47AF-BC72-EF6158912BF2}"/>
              </a:ext>
            </a:extLst>
          </p:cNvPr>
          <p:cNvSpPr txBox="1"/>
          <p:nvPr/>
        </p:nvSpPr>
        <p:spPr>
          <a:xfrm>
            <a:off x="7221072" y="2798767"/>
            <a:ext cx="914399"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Ê-đê</a:t>
            </a:r>
            <a:endParaRPr lang="vi-VN" sz="2800" dirty="0">
              <a:solidFill>
                <a:srgbClr val="FF0000"/>
              </a:solidFill>
              <a:latin typeface="Times New Roman" panose="02020603050405020304" pitchFamily="18" charset="0"/>
              <a:ea typeface="Arial-Rounded"/>
            </a:endParaRPr>
          </a:p>
        </p:txBody>
      </p:sp>
      <p:sp>
        <p:nvSpPr>
          <p:cNvPr id="15" name="TextBox 14">
            <a:extLst>
              <a:ext uri="{FF2B5EF4-FFF2-40B4-BE49-F238E27FC236}">
                <a16:creationId xmlns:a16="http://schemas.microsoft.com/office/drawing/2014/main" id="{45DE61CA-D408-41ED-91B0-2C9465868E64}"/>
              </a:ext>
            </a:extLst>
          </p:cNvPr>
          <p:cNvSpPr txBox="1"/>
          <p:nvPr/>
        </p:nvSpPr>
        <p:spPr>
          <a:xfrm>
            <a:off x="1408578" y="3307977"/>
            <a:ext cx="1176618" cy="564257"/>
          </a:xfrm>
          <a:prstGeom prst="rect">
            <a:avLst/>
          </a:prstGeom>
          <a:noFill/>
        </p:spPr>
        <p:txBody>
          <a:bodyPr wrap="square" rtlCol="0">
            <a:spAutoFit/>
          </a:bodyPr>
          <a:lstStyle/>
          <a:p>
            <a:pPr>
              <a:lnSpc>
                <a:spcPct val="120000"/>
              </a:lnSpc>
            </a:pPr>
            <a:r>
              <a:rPr lang="vi-VN" sz="2800" dirty="0">
                <a:solidFill>
                  <a:srgbClr val="FF0000"/>
                </a:solidFill>
                <a:latin typeface="Times New Roman" panose="02020603050405020304" pitchFamily="18" charset="0"/>
              </a:rPr>
              <a:t>Ba-na</a:t>
            </a:r>
            <a:endParaRPr lang="vi-VN" sz="2800" dirty="0">
              <a:solidFill>
                <a:srgbClr val="FF0000"/>
              </a:solidFill>
              <a:latin typeface="Times New Roman" panose="02020603050405020304" pitchFamily="18" charset="0"/>
              <a:ea typeface="Arial-Rounded"/>
            </a:endParaRPr>
          </a:p>
        </p:txBody>
      </p:sp>
      <p:pic>
        <p:nvPicPr>
          <p:cNvPr id="16" name="Picture 2" descr="Gạo Nương Đặc Sản Vùng Cao Tây Bắc - Măng Rừng | Măng rừng món quà của mẹ  thiên nhiên">
            <a:extLst>
              <a:ext uri="{FF2B5EF4-FFF2-40B4-BE49-F238E27FC236}">
                <a16:creationId xmlns:a16="http://schemas.microsoft.com/office/drawing/2014/main" id="{64CE119E-78F2-4C2A-8837-2507F340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722" y="4370294"/>
            <a:ext cx="4356847" cy="221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229"/>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nodeType="clickEffect">
                                  <p:stCondLst>
                                    <p:cond delay="0"/>
                                  </p:stCondLst>
                                  <p:childTnLst>
                                    <p:animEffect transition="out" filter="checkerboard(across)">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2418953" y="1420729"/>
            <a:ext cx="3695242" cy="1446550"/>
          </a:xfrm>
          <a:prstGeom prst="rect">
            <a:avLst/>
          </a:prstGeom>
          <a:noFill/>
        </p:spPr>
        <p:txBody>
          <a:bodyPr wrap="none" rtlCol="0">
            <a:spAutoFit/>
          </a:bodyPr>
          <a:lstStyle/>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49896" y="2755882"/>
            <a:ext cx="4633356" cy="3356264"/>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2136074" y="3279852"/>
            <a:ext cx="4547755" cy="2308324"/>
          </a:xfrm>
          <a:prstGeom prst="rect">
            <a:avLst/>
          </a:prstGeom>
          <a:noFill/>
        </p:spPr>
        <p:txBody>
          <a:bodyPr wrap="square">
            <a:spAutoFit/>
          </a:bodyPr>
          <a:lstStyle/>
          <a:p>
            <a:pPr algn="ctr" defTabSz="609630">
              <a:buClr>
                <a:srgbClr val="000000"/>
              </a:buClr>
              <a:defRPr/>
            </a:pP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Yêu</a:t>
            </a:r>
            <a:r>
              <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 </a:t>
            </a: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cầu</a:t>
            </a:r>
            <a:endPar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Phân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công</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theo</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đoạn</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Tất</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cả</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thành</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viên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đều</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Sửa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lỗi</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cho</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nếu</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chưa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đúng</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p:txBody>
      </p:sp>
    </p:spTree>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675144801"/>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Tìm</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hiểu</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bài</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3.95833E-6 3.33333E-6 L -3.95833E-6 -0.07223 " pathEditMode="relative" rAng="0" ptsTypes="AA">
                                      <p:cBhvr>
                                        <p:cTn id="6" dur="25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3E36AB-714E-4BC3-850C-E6AC6384CFB5}"/>
              </a:ext>
            </a:extLst>
          </p:cNvPr>
          <p:cNvSpPr txBox="1"/>
          <p:nvPr/>
        </p:nvSpPr>
        <p:spPr>
          <a:xfrm>
            <a:off x="424783" y="274828"/>
            <a:ext cx="7804817" cy="742511"/>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rPr>
              <a:t>1</a:t>
            </a:r>
            <a:r>
              <a:rPr lang="vi-VN" sz="3200" b="1" dirty="0">
                <a:solidFill>
                  <a:srgbClr val="FF0000"/>
                </a:solidFill>
                <a:latin typeface="Times New Roman" panose="02020603050405020304" pitchFamily="18" charset="0"/>
              </a:rPr>
              <a:t>.</a:t>
            </a:r>
            <a:r>
              <a:rPr lang="vi-VN" sz="3200" b="1" dirty="0">
                <a:latin typeface="Times New Roman" panose="02020603050405020304" pitchFamily="18" charset="0"/>
              </a:rPr>
              <a:t> Con dúi nói với hai vợ chồng điều gì?</a:t>
            </a:r>
          </a:p>
        </p:txBody>
      </p:sp>
      <p:sp>
        <p:nvSpPr>
          <p:cNvPr id="19" name="TextBox 18">
            <a:extLst>
              <a:ext uri="{FF2B5EF4-FFF2-40B4-BE49-F238E27FC236}">
                <a16:creationId xmlns:a16="http://schemas.microsoft.com/office/drawing/2014/main" id="{2B3AFC8E-C57A-43EE-8979-915DE9407EC4}"/>
              </a:ext>
            </a:extLst>
          </p:cNvPr>
          <p:cNvSpPr txBox="1"/>
          <p:nvPr/>
        </p:nvSpPr>
        <p:spPr>
          <a:xfrm>
            <a:off x="566335" y="1175413"/>
            <a:ext cx="8443194"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Con dúi báo sắp có lũ lụt rất lớn và chỉ cho họ cách tránh.</a:t>
            </a:r>
          </a:p>
        </p:txBody>
      </p:sp>
    </p:spTree>
    <p:extLst>
      <p:ext uri="{BB962C8B-B14F-4D97-AF65-F5344CB8AC3E}">
        <p14:creationId xmlns:p14="http://schemas.microsoft.com/office/powerpoint/2010/main" val="3346169502"/>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8ACFD-8712-449D-96A2-5052077477D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97011" y="3609768"/>
            <a:ext cx="5436913" cy="3070823"/>
          </a:xfrm>
          <a:prstGeom prst="roundRect">
            <a:avLst/>
          </a:prstGeom>
        </p:spPr>
      </p:pic>
      <p:sp>
        <p:nvSpPr>
          <p:cNvPr id="5" name="TextBox 4">
            <a:extLst>
              <a:ext uri="{FF2B5EF4-FFF2-40B4-BE49-F238E27FC236}">
                <a16:creationId xmlns:a16="http://schemas.microsoft.com/office/drawing/2014/main" id="{65DB8623-FACE-4087-9DF3-725BA15FE9F7}"/>
              </a:ext>
            </a:extLst>
          </p:cNvPr>
          <p:cNvSpPr txBox="1"/>
          <p:nvPr/>
        </p:nvSpPr>
        <p:spPr>
          <a:xfrm>
            <a:off x="499890" y="356333"/>
            <a:ext cx="8496192" cy="742511"/>
          </a:xfrm>
          <a:prstGeom prst="rect">
            <a:avLst/>
          </a:prstGeom>
          <a:noFill/>
        </p:spPr>
        <p:txBody>
          <a:bodyPr wrap="square" rtlCol="0">
            <a:spAutoFit/>
          </a:bodyPr>
          <a:lstStyle/>
          <a:p>
            <a:pPr>
              <a:lnSpc>
                <a:spcPct val="150000"/>
              </a:lnSpc>
            </a:pPr>
            <a:r>
              <a:rPr lang="vi-VN" sz="3200" b="1" dirty="0">
                <a:solidFill>
                  <a:srgbClr val="FF0000"/>
                </a:solidFill>
                <a:latin typeface="Times New Roman" panose="02020603050405020304" pitchFamily="18" charset="0"/>
              </a:rPr>
              <a:t>2.</a:t>
            </a:r>
            <a:r>
              <a:rPr lang="vi-VN" sz="3200" b="1" dirty="0">
                <a:latin typeface="Times New Roman" panose="02020603050405020304" pitchFamily="18" charset="0"/>
              </a:rPr>
              <a:t> Nhờ đâu hai vợ chồng thoát khỏi nạn lũ lụt?</a:t>
            </a:r>
          </a:p>
        </p:txBody>
      </p:sp>
      <p:sp>
        <p:nvSpPr>
          <p:cNvPr id="6" name="TextBox 5">
            <a:extLst>
              <a:ext uri="{FF2B5EF4-FFF2-40B4-BE49-F238E27FC236}">
                <a16:creationId xmlns:a16="http://schemas.microsoft.com/office/drawing/2014/main" id="{415218F8-96B8-4DE9-93EE-7BCE81EB426F}"/>
              </a:ext>
            </a:extLst>
          </p:cNvPr>
          <p:cNvSpPr txBox="1"/>
          <p:nvPr/>
        </p:nvSpPr>
        <p:spPr>
          <a:xfrm>
            <a:off x="267372" y="1386239"/>
            <a:ext cx="8496192" cy="1222642"/>
          </a:xfrm>
          <a:prstGeom prst="rect">
            <a:avLst/>
          </a:prstGeom>
          <a:noFill/>
        </p:spPr>
        <p:txBody>
          <a:bodyPr wrap="square" rtlCol="0">
            <a:spAutoFit/>
          </a:bodyPr>
          <a:lstStyle/>
          <a:p>
            <a:pPr>
              <a:lnSpc>
                <a:spcPct val="120000"/>
              </a:lnSpc>
            </a:pPr>
            <a:r>
              <a:rPr lang="vi-VN" sz="3200" b="1" dirty="0">
                <a:solidFill>
                  <a:srgbClr val="0A008E"/>
                </a:solidFill>
                <a:latin typeface="Times New Roman" panose="02020603050405020304" pitchFamily="18" charset="0"/>
              </a:rPr>
              <a:t>Nhờ nghe lời dúi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khuyên</a:t>
            </a:r>
            <a:r>
              <a:rPr lang="vi-VN" sz="3200" b="1" dirty="0">
                <a:solidFill>
                  <a:srgbClr val="0A008E"/>
                </a:solidFill>
                <a:latin typeface="Times New Roman" panose="02020603050405020304" pitchFamily="18" charset="0"/>
              </a:rPr>
              <a:t>, hai vợ chồng </a:t>
            </a:r>
            <a:r>
              <a:rPr lang="en-US" sz="3200" b="1" dirty="0" err="1">
                <a:solidFill>
                  <a:srgbClr val="0A008E"/>
                </a:solidFill>
                <a:latin typeface="Times New Roman" panose="02020603050405020304" pitchFamily="18" charset="0"/>
              </a:rPr>
              <a:t>đã</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thoát</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khỏi</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nạn</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lũ</a:t>
            </a:r>
            <a:r>
              <a:rPr lang="en-US" sz="3200" b="1" dirty="0">
                <a:solidFill>
                  <a:srgbClr val="0A008E"/>
                </a:solidFill>
                <a:latin typeface="Times New Roman" panose="02020603050405020304" pitchFamily="18" charset="0"/>
              </a:rPr>
              <a:t> </a:t>
            </a:r>
            <a:r>
              <a:rPr lang="en-US" sz="3200" b="1" dirty="0" err="1">
                <a:solidFill>
                  <a:srgbClr val="0A008E"/>
                </a:solidFill>
                <a:latin typeface="Times New Roman" panose="02020603050405020304" pitchFamily="18" charset="0"/>
              </a:rPr>
              <a:t>lụt</a:t>
            </a:r>
            <a:endParaRPr lang="vi-VN" sz="3200" b="1" dirty="0">
              <a:solidFill>
                <a:srgbClr val="0A008E"/>
              </a:solidFill>
              <a:latin typeface="Times New Roman" panose="02020603050405020304" pitchFamily="18" charset="0"/>
            </a:endParaRPr>
          </a:p>
        </p:txBody>
      </p:sp>
    </p:spTree>
    <p:extLst>
      <p:ext uri="{BB962C8B-B14F-4D97-AF65-F5344CB8AC3E}">
        <p14:creationId xmlns:p14="http://schemas.microsoft.com/office/powerpoint/2010/main" val="739072714"/>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2226B8-7748-445A-A52F-A09A55B1D360}"/>
              </a:ext>
            </a:extLst>
          </p:cNvPr>
          <p:cNvSpPr txBox="1"/>
          <p:nvPr/>
        </p:nvSpPr>
        <p:spPr>
          <a:xfrm>
            <a:off x="410577" y="599627"/>
            <a:ext cx="8343458" cy="1077218"/>
          </a:xfrm>
          <a:prstGeom prst="rect">
            <a:avLst/>
          </a:prstGeom>
          <a:solidFill>
            <a:schemeClr val="bg1"/>
          </a:solid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3.</a:t>
            </a:r>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sự việc kì lạ nào xảy ra sau khi hai vợ chồng thoát khỏi nạn lũ lụt?</a:t>
            </a:r>
          </a:p>
        </p:txBody>
      </p:sp>
      <p:pic>
        <p:nvPicPr>
          <p:cNvPr id="5" name="Picture 4">
            <a:extLst>
              <a:ext uri="{FF2B5EF4-FFF2-40B4-BE49-F238E27FC236}">
                <a16:creationId xmlns:a16="http://schemas.microsoft.com/office/drawing/2014/main" id="{8104A940-A7DE-417F-9C95-CB174E7E7AE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19165" y="3481325"/>
            <a:ext cx="3462221" cy="3153565"/>
          </a:xfrm>
          <a:prstGeom prst="roundRect">
            <a:avLst/>
          </a:prstGeom>
        </p:spPr>
      </p:pic>
      <p:sp>
        <p:nvSpPr>
          <p:cNvPr id="6" name="TextBox 5">
            <a:extLst>
              <a:ext uri="{FF2B5EF4-FFF2-40B4-BE49-F238E27FC236}">
                <a16:creationId xmlns:a16="http://schemas.microsoft.com/office/drawing/2014/main" id="{FB66A531-BCE3-4BA1-9A6B-19F752DA62FA}"/>
              </a:ext>
            </a:extLst>
          </p:cNvPr>
          <p:cNvSpPr txBox="1"/>
          <p:nvPr/>
        </p:nvSpPr>
        <p:spPr>
          <a:xfrm>
            <a:off x="277168" y="1794255"/>
            <a:ext cx="8610276" cy="1569660"/>
          </a:xfrm>
          <a:prstGeom prst="rect">
            <a:avLst/>
          </a:prstGeom>
          <a:noFill/>
        </p:spPr>
        <p:txBody>
          <a:bodyPr wrap="square" rtlCol="0">
            <a:spAutoFit/>
          </a:bodyPr>
          <a:lstStyle/>
          <a:p>
            <a:r>
              <a:rPr lang="vi-VN" sz="3200" dirty="0">
                <a:solidFill>
                  <a:srgbClr val="0A008E"/>
                </a:solidFill>
                <a:latin typeface="Times New Roman" panose="02020603050405020304" pitchFamily="18" charset="0"/>
                <a:cs typeface="Times New Roman" panose="02020603050405020304" pitchFamily="18" charset="0"/>
              </a:rPr>
              <a:t>Người vợ sinh ra một quả 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hai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vợ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chồng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nghe</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thấy</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tiếng</a:t>
            </a:r>
            <a:r>
              <a:rPr lang="en-US" sz="3200" dirty="0">
                <a:solidFill>
                  <a:srgbClr val="0A008E"/>
                </a:solidFill>
                <a:latin typeface="Times New Roman" panose="02020603050405020304" pitchFamily="18" charset="0"/>
                <a:cs typeface="Times New Roman" panose="02020603050405020304" pitchFamily="18" charset="0"/>
              </a:rPr>
              <a:t> lao </a:t>
            </a:r>
            <a:r>
              <a:rPr lang="en-US" sz="3200" dirty="0" err="1">
                <a:solidFill>
                  <a:srgbClr val="0A008E"/>
                </a:solidFill>
                <a:latin typeface="Times New Roman" panose="02020603050405020304" pitchFamily="18" charset="0"/>
                <a:cs typeface="Times New Roman" panose="02020603050405020304" pitchFamily="18" charset="0"/>
              </a:rPr>
              <a:t>xao</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từ</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trong</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quả</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bầu</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những</a:t>
            </a:r>
            <a:r>
              <a:rPr lang="en-US" sz="3200" dirty="0">
                <a:solidFill>
                  <a:srgbClr val="0A008E"/>
                </a:solidFill>
                <a:latin typeface="Times New Roman" panose="02020603050405020304" pitchFamily="18" charset="0"/>
                <a:cs typeface="Times New Roman" panose="02020603050405020304" pitchFamily="18" charset="0"/>
              </a:rPr>
              <a:t> con </a:t>
            </a:r>
            <a:r>
              <a:rPr lang="en-US" sz="3200" dirty="0" err="1">
                <a:solidFill>
                  <a:srgbClr val="0A008E"/>
                </a:solidFill>
                <a:latin typeface="Times New Roman" panose="02020603050405020304" pitchFamily="18" charset="0"/>
                <a:cs typeface="Times New Roman" panose="02020603050405020304" pitchFamily="18" charset="0"/>
              </a:rPr>
              <a:t>người</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nhỏ</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bé</a:t>
            </a:r>
            <a:r>
              <a:rPr lang="en-US" sz="3200" dirty="0">
                <a:solidFill>
                  <a:srgbClr val="0A008E"/>
                </a:solidFill>
                <a:latin typeface="Times New Roman" panose="02020603050405020304" pitchFamily="18" charset="0"/>
                <a:cs typeface="Times New Roman" panose="02020603050405020304" pitchFamily="18" charset="0"/>
              </a:rPr>
              <a:t> </a:t>
            </a:r>
            <a:r>
              <a:rPr lang="en-US" sz="3200" dirty="0" err="1">
                <a:solidFill>
                  <a:srgbClr val="0A008E"/>
                </a:solidFill>
                <a:latin typeface="Times New Roman" panose="02020603050405020304" pitchFamily="18" charset="0"/>
                <a:cs typeface="Times New Roman" panose="02020603050405020304" pitchFamily="18" charset="0"/>
              </a:rPr>
              <a:t>bước</a:t>
            </a:r>
            <a:r>
              <a:rPr lang="en-US" sz="3200" dirty="0">
                <a:solidFill>
                  <a:srgbClr val="0A008E"/>
                </a:solidFill>
                <a:latin typeface="Times New Roman" panose="02020603050405020304" pitchFamily="18" charset="0"/>
                <a:cs typeface="Times New Roman" panose="02020603050405020304" pitchFamily="18" charset="0"/>
              </a:rPr>
              <a:t> ra.</a:t>
            </a:r>
            <a:endParaRPr lang="vi-VN" sz="3200" dirty="0">
              <a:solidFill>
                <a:srgbClr val="0A00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717039"/>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B9DA81-C274-4A9A-A41E-B1127BB7CF30}"/>
              </a:ext>
            </a:extLst>
          </p:cNvPr>
          <p:cNvSpPr txBox="1"/>
          <p:nvPr/>
        </p:nvSpPr>
        <p:spPr>
          <a:xfrm>
            <a:off x="342768" y="850727"/>
            <a:ext cx="8690396" cy="2779351"/>
          </a:xfrm>
          <a:prstGeom prst="rect">
            <a:avLst/>
          </a:prstGeom>
          <a:noFill/>
        </p:spPr>
        <p:txBody>
          <a:bodyPr wrap="square" rtlCol="0">
            <a:spAutoFit/>
          </a:bodyPr>
          <a:lstStyle/>
          <a:p>
            <a:pPr>
              <a:lnSpc>
                <a:spcPct val="150000"/>
              </a:lnSpc>
            </a:pPr>
            <a:r>
              <a:rPr lang="vi-VN" sz="3000" b="1" dirty="0">
                <a:solidFill>
                  <a:srgbClr val="FF0000"/>
                </a:solidFill>
                <a:latin typeface="Times New Roman" panose="02020603050405020304" pitchFamily="18" charset="0"/>
              </a:rPr>
              <a:t>4.</a:t>
            </a:r>
            <a:r>
              <a:rPr lang="vi-VN" sz="3000" b="1" dirty="0">
                <a:solidFill>
                  <a:schemeClr val="accent6">
                    <a:lumMod val="75000"/>
                  </a:schemeClr>
                </a:solidFill>
                <a:latin typeface="Times New Roman" panose="02020603050405020304" pitchFamily="18" charset="0"/>
              </a:rPr>
              <a:t> </a:t>
            </a:r>
            <a:r>
              <a:rPr lang="vi-VN" sz="3000" dirty="0">
                <a:latin typeface="Times New Roman" panose="02020603050405020304" pitchFamily="18" charset="0"/>
              </a:rPr>
              <a:t>Theo em, câu chuyện nói v</a:t>
            </a:r>
            <a:r>
              <a:rPr lang="en-US" sz="3000" dirty="0">
                <a:latin typeface="Times New Roman" panose="02020603050405020304" pitchFamily="18" charset="0"/>
              </a:rPr>
              <a:t>ề</a:t>
            </a:r>
            <a:r>
              <a:rPr lang="vi-VN" sz="3000" dirty="0">
                <a:latin typeface="Times New Roman" panose="02020603050405020304" pitchFamily="18" charset="0"/>
              </a:rPr>
              <a:t> điều gì?</a:t>
            </a:r>
          </a:p>
          <a:p>
            <a:pPr>
              <a:lnSpc>
                <a:spcPct val="150000"/>
              </a:lnSpc>
            </a:pPr>
            <a:r>
              <a:rPr lang="en-US" sz="3000" dirty="0">
                <a:latin typeface="Times New Roman" panose="02020603050405020304" pitchFamily="18" charset="0"/>
              </a:rPr>
              <a:t>a. </a:t>
            </a:r>
            <a:r>
              <a:rPr lang="vi-VN" sz="3000" dirty="0">
                <a:latin typeface="Times New Roman" panose="02020603050405020304" pitchFamily="18" charset="0"/>
              </a:rPr>
              <a:t>Giải thích về nạn lũ lụt hàng năm</a:t>
            </a:r>
          </a:p>
          <a:p>
            <a:pPr>
              <a:lnSpc>
                <a:spcPct val="150000"/>
              </a:lnSpc>
            </a:pPr>
            <a:r>
              <a:rPr lang="en-US" sz="3000" dirty="0">
                <a:latin typeface="Times New Roman" panose="02020603050405020304" pitchFamily="18" charset="0"/>
              </a:rPr>
              <a:t>b. </a:t>
            </a:r>
            <a:r>
              <a:rPr lang="vi-VN" sz="3000" dirty="0">
                <a:latin typeface="Times New Roman" panose="02020603050405020304" pitchFamily="18" charset="0"/>
              </a:rPr>
              <a:t>Giải thích về nguồn gốc các dân tộc trên đất nước ta</a:t>
            </a:r>
          </a:p>
          <a:p>
            <a:pPr>
              <a:lnSpc>
                <a:spcPct val="150000"/>
              </a:lnSpc>
            </a:pPr>
            <a:r>
              <a:rPr lang="en-US" sz="3000" dirty="0">
                <a:latin typeface="Times New Roman" panose="02020603050405020304" pitchFamily="18" charset="0"/>
              </a:rPr>
              <a:t>c. </a:t>
            </a:r>
            <a:r>
              <a:rPr lang="vi-VN" sz="3000" dirty="0">
                <a:latin typeface="Times New Roman" panose="02020603050405020304" pitchFamily="18" charset="0"/>
              </a:rPr>
              <a:t>Nêu cách phòng chống thiên tai, lũ lụt.</a:t>
            </a:r>
          </a:p>
        </p:txBody>
      </p:sp>
      <p:sp>
        <p:nvSpPr>
          <p:cNvPr id="10" name="Oval 9">
            <a:extLst>
              <a:ext uri="{FF2B5EF4-FFF2-40B4-BE49-F238E27FC236}">
                <a16:creationId xmlns:a16="http://schemas.microsoft.com/office/drawing/2014/main" id="{93F2B3EE-DDFB-4974-8C82-11E2E9584EDE}"/>
              </a:ext>
            </a:extLst>
          </p:cNvPr>
          <p:cNvSpPr/>
          <p:nvPr/>
        </p:nvSpPr>
        <p:spPr>
          <a:xfrm>
            <a:off x="339684" y="2414169"/>
            <a:ext cx="393736" cy="492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endParaRPr>
          </a:p>
        </p:txBody>
      </p:sp>
      <p:sp>
        <p:nvSpPr>
          <p:cNvPr id="6" name="文本框 37">
            <a:extLst>
              <a:ext uri="{FF2B5EF4-FFF2-40B4-BE49-F238E27FC236}">
                <a16:creationId xmlns:a16="http://schemas.microsoft.com/office/drawing/2014/main" id="{A86389C6-7E02-4B74-89F9-48CBD1F4A334}"/>
              </a:ext>
            </a:extLst>
          </p:cNvPr>
          <p:cNvSpPr txBox="1"/>
          <p:nvPr/>
        </p:nvSpPr>
        <p:spPr>
          <a:xfrm>
            <a:off x="3190707" y="355698"/>
            <a:ext cx="2367082" cy="590931"/>
          </a:xfrm>
          <a:prstGeom prst="rect">
            <a:avLst/>
          </a:prstGeom>
          <a:solidFill>
            <a:schemeClr val="bg1"/>
          </a:solidFill>
        </p:spPr>
        <p:txBody>
          <a:bodyPr wrap="square" rtlCol="0">
            <a:spAutoFit/>
          </a:bodyPr>
          <a:lstStyle/>
          <a:p>
            <a:pPr>
              <a:lnSpc>
                <a:spcPct val="120000"/>
              </a:lnSpc>
              <a:defRPr/>
            </a:pPr>
            <a:r>
              <a:rPr lang="en-US" altLang="zh-CN" sz="27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altLang="zh-CN"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NỘI DUNG   </a:t>
            </a:r>
            <a:endParaRPr lang="zh-CN" altLang="en-US"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7" name="文本框 37">
            <a:extLst>
              <a:ext uri="{FF2B5EF4-FFF2-40B4-BE49-F238E27FC236}">
                <a16:creationId xmlns:a16="http://schemas.microsoft.com/office/drawing/2014/main" id="{D9A55096-A7A9-41C0-A82F-42F007FC7B91}"/>
              </a:ext>
            </a:extLst>
          </p:cNvPr>
          <p:cNvSpPr txBox="1"/>
          <p:nvPr/>
        </p:nvSpPr>
        <p:spPr>
          <a:xfrm>
            <a:off x="536552" y="1234141"/>
            <a:ext cx="7842720" cy="1222642"/>
          </a:xfrm>
          <a:prstGeom prst="rect">
            <a:avLst/>
          </a:prstGeom>
          <a:solidFill>
            <a:srgbClr val="FFF4D5"/>
          </a:solidFill>
        </p:spPr>
        <p:txBody>
          <a:bodyPr wrap="square" rtlCol="0">
            <a:spAutoFit/>
          </a:bodyPr>
          <a:lstStyle/>
          <a:p>
            <a:pPr>
              <a:lnSpc>
                <a:spcPct val="120000"/>
              </a:lnSpc>
              <a:defRPr/>
            </a:pPr>
            <a:r>
              <a:rPr lang="en-US" altLang="zh-CN"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vi-VN" sz="3200" b="1" dirty="0">
                <a:latin typeface="Times New Roman" panose="02020603050405020304" pitchFamily="18" charset="0"/>
              </a:rPr>
              <a:t>Giải thích về nguồn gốc các dân tộc trên đất nước ta</a:t>
            </a:r>
            <a:endParaRPr lang="zh-CN" altLang="en-US" sz="32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8" name="TextBox 7">
            <a:extLst>
              <a:ext uri="{FF2B5EF4-FFF2-40B4-BE49-F238E27FC236}">
                <a16:creationId xmlns:a16="http://schemas.microsoft.com/office/drawing/2014/main" id="{662FBE12-D7B9-4CD1-BA3E-06B7E1E9CDB9}"/>
              </a:ext>
            </a:extLst>
          </p:cNvPr>
          <p:cNvSpPr txBox="1"/>
          <p:nvPr/>
        </p:nvSpPr>
        <p:spPr>
          <a:xfrm>
            <a:off x="352456" y="2970860"/>
            <a:ext cx="1962223" cy="701859"/>
          </a:xfrm>
          <a:prstGeom prst="rect">
            <a:avLst/>
          </a:prstGeom>
          <a:noFill/>
        </p:spPr>
        <p:txBody>
          <a:bodyPr wrap="square" rtlCol="0">
            <a:spAutoFit/>
          </a:bodyPr>
          <a:lstStyle/>
          <a:p>
            <a:pPr>
              <a:lnSpc>
                <a:spcPct val="150000"/>
              </a:lnSpc>
            </a:pPr>
            <a:r>
              <a:rPr lang="en-US" sz="3000" b="1" dirty="0" err="1">
                <a:solidFill>
                  <a:srgbClr val="FF0000"/>
                </a:solidFill>
                <a:latin typeface="Times New Roman" panose="02020603050405020304" pitchFamily="18" charset="0"/>
                <a:cs typeface="Times New Roman" panose="02020603050405020304" pitchFamily="18" charset="0"/>
              </a:rPr>
              <a:t>Cách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đọc</a:t>
            </a:r>
            <a:r>
              <a:rPr lang="en-US" sz="3000" b="1" dirty="0">
                <a:solidFill>
                  <a:srgbClr val="FF0000"/>
                </a:solidFill>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60C5DD7-F28F-48FB-9469-95648756FF46}"/>
              </a:ext>
            </a:extLst>
          </p:cNvPr>
          <p:cNvSpPr txBox="1"/>
          <p:nvPr/>
        </p:nvSpPr>
        <p:spPr>
          <a:xfrm>
            <a:off x="2545639" y="3884467"/>
            <a:ext cx="5889828"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D13F6BA-3C7C-43E4-A1DB-EC14F22ABC94}"/>
              </a:ext>
            </a:extLst>
          </p:cNvPr>
          <p:cNvSpPr txBox="1"/>
          <p:nvPr/>
        </p:nvSpPr>
        <p:spPr>
          <a:xfrm>
            <a:off x="2438063" y="3082451"/>
            <a:ext cx="5889829" cy="661207"/>
          </a:xfrm>
          <a:prstGeom prst="rect">
            <a:avLst/>
          </a:prstGeom>
          <a:noFill/>
        </p:spPr>
        <p:txBody>
          <a:bodyPr wrap="square" rtlCol="0">
            <a:spAutoFit/>
          </a:bodyPr>
          <a:lstStyle/>
          <a:p>
            <a:pPr defTabSz="914333">
              <a:lnSpc>
                <a:spcPct val="150000"/>
              </a:lnSpc>
            </a:pP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ngữ</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B739BCC-D22D-4FBA-B16D-AA59983531FC}"/>
              </a:ext>
            </a:extLst>
          </p:cNvPr>
          <p:cNvSpPr txBox="1"/>
          <p:nvPr/>
        </p:nvSpPr>
        <p:spPr>
          <a:xfrm>
            <a:off x="2545639" y="4548496"/>
            <a:ext cx="6024299" cy="523220"/>
          </a:xfrm>
          <a:prstGeom prst="rect">
            <a:avLst/>
          </a:prstGeom>
          <a:noFill/>
        </p:spPr>
        <p:txBody>
          <a:bodyPr wrap="square" rtlCol="0">
            <a:spAutoFit/>
          </a:bodyPr>
          <a:lstStyle/>
          <a:p>
            <a:pPr defTabSz="914333"/>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nhẹ</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nhàng</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tình</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altLang="zh-CN"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25212150"/>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xit" presetSubtype="10" fill="hold" grpId="0" nodeType="withEffect">
                                  <p:stCondLst>
                                    <p:cond delay="0"/>
                                  </p:stCondLst>
                                  <p:childTnLst>
                                    <p:animEffect transition="out" filter="checkerboard(across)">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6" grpId="0" animBg="1"/>
      <p:bldP spid="7" grpId="0" animBg="1"/>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216" y="331445"/>
            <a:ext cx="1524448" cy="1524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6F9BAC-FC5F-459A-A503-33E61C3347AC}"/>
              </a:ext>
            </a:extLst>
          </p:cNvPr>
          <p:cNvPicPr>
            <a:picLocks noChangeAspect="1"/>
          </p:cNvPicPr>
          <p:nvPr/>
        </p:nvPicPr>
        <p:blipFill>
          <a:blip r:embed="rId5"/>
          <a:stretch>
            <a:fillRect/>
          </a:stretch>
        </p:blipFill>
        <p:spPr>
          <a:xfrm>
            <a:off x="1967229" y="921174"/>
            <a:ext cx="4937264" cy="5025692"/>
          </a:xfrm>
          <a:prstGeom prst="rect">
            <a:avLst/>
          </a:prstGeom>
        </p:spPr>
      </p:pic>
    </p:spTree>
    <p:custDataLst>
      <p:tags r:id="rId1"/>
    </p:custDataLst>
    <p:extLst>
      <p:ext uri="{BB962C8B-B14F-4D97-AF65-F5344CB8AC3E}">
        <p14:creationId xmlns:p14="http://schemas.microsoft.com/office/powerpoint/2010/main" val="2868213920"/>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725081666"/>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Luyện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tập</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theo</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văn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bản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đọc</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3E36AB-714E-4BC3-850C-E6AC6384CFB5}"/>
              </a:ext>
            </a:extLst>
          </p:cNvPr>
          <p:cNvSpPr txBox="1"/>
          <p:nvPr/>
        </p:nvSpPr>
        <p:spPr>
          <a:xfrm>
            <a:off x="528725" y="392824"/>
            <a:ext cx="7360410" cy="823752"/>
          </a:xfrm>
          <a:prstGeom prst="rect">
            <a:avLst/>
          </a:prstGeom>
          <a:noFill/>
        </p:spPr>
        <p:txBody>
          <a:bodyPr wrap="square" rtlCol="0">
            <a:spAutoFit/>
          </a:bodyPr>
          <a:lstStyle/>
          <a:p>
            <a:pPr>
              <a:lnSpc>
                <a:spcPct val="150000"/>
              </a:lnSpc>
            </a:pPr>
            <a:r>
              <a:rPr lang="en-US" sz="3600" b="1" dirty="0">
                <a:solidFill>
                  <a:srgbClr val="FF0000"/>
                </a:solidFill>
                <a:latin typeface="Times New Roman" panose="02020603050405020304" pitchFamily="18" charset="0"/>
              </a:rPr>
              <a:t>1</a:t>
            </a:r>
            <a:r>
              <a:rPr lang="vi-VN" sz="3600" b="1" dirty="0">
                <a:solidFill>
                  <a:srgbClr val="FF0000"/>
                </a:solidFill>
                <a:latin typeface="Times New Roman" panose="02020603050405020304" pitchFamily="18" charset="0"/>
              </a:rPr>
              <a:t>.</a:t>
            </a:r>
            <a:r>
              <a:rPr lang="vi-VN" sz="3600" b="1" dirty="0">
                <a:solidFill>
                  <a:schemeClr val="accent6">
                    <a:lumMod val="75000"/>
                  </a:schemeClr>
                </a:solidFill>
                <a:latin typeface="Times New Roman" panose="02020603050405020304" pitchFamily="18" charset="0"/>
              </a:rPr>
              <a:t> </a:t>
            </a:r>
            <a:r>
              <a:rPr lang="vi-VN" sz="3600" dirty="0">
                <a:latin typeface="Times New Roman" panose="02020603050405020304" pitchFamily="18" charset="0"/>
              </a:rPr>
              <a:t>Viết tên 3 dân tộc trong bài đọc.</a:t>
            </a:r>
          </a:p>
        </p:txBody>
      </p:sp>
      <p:sp>
        <p:nvSpPr>
          <p:cNvPr id="9" name="TextBox 8">
            <a:extLst>
              <a:ext uri="{FF2B5EF4-FFF2-40B4-BE49-F238E27FC236}">
                <a16:creationId xmlns:a16="http://schemas.microsoft.com/office/drawing/2014/main" id="{F970D374-50A8-414D-8283-CD86448CA0D5}"/>
              </a:ext>
            </a:extLst>
          </p:cNvPr>
          <p:cNvSpPr txBox="1"/>
          <p:nvPr/>
        </p:nvSpPr>
        <p:spPr>
          <a:xfrm>
            <a:off x="624626" y="1418084"/>
            <a:ext cx="8331115" cy="1754326"/>
          </a:xfrm>
          <a:prstGeom prst="rect">
            <a:avLst/>
          </a:prstGeom>
          <a:noFill/>
        </p:spPr>
        <p:txBody>
          <a:bodyPr wrap="square" rtlCol="0">
            <a:spAutoFit/>
          </a:bodyPr>
          <a:lstStyle/>
          <a:p>
            <a:pPr>
              <a:lnSpc>
                <a:spcPct val="150000"/>
              </a:lnSpc>
            </a:pPr>
            <a:r>
              <a:rPr lang="vi-VN" sz="3600" b="1" dirty="0">
                <a:solidFill>
                  <a:srgbClr val="7030A0"/>
                </a:solidFill>
                <a:latin typeface="HP001 4 hàng" panose="020B0603050302020204" pitchFamily="34" charset="0"/>
                <a:sym typeface="Wingdings" panose="05000000000000000000" pitchFamily="2" charset="2"/>
              </a:rPr>
              <a:t> </a:t>
            </a:r>
            <a:r>
              <a:rPr lang="vi-VN" sz="3600" b="1" dirty="0">
                <a:solidFill>
                  <a:srgbClr val="7030A0"/>
                </a:solidFill>
                <a:latin typeface="HP001 4 hàng" panose="020B0603050302020204" pitchFamily="34" charset="0"/>
              </a:rPr>
              <a:t>Khơ Mú, Thái, Mường, Dao, Mông, Ê-đê, Ba-na, Kinh.</a:t>
            </a:r>
          </a:p>
        </p:txBody>
      </p:sp>
    </p:spTree>
    <p:extLst>
      <p:ext uri="{BB962C8B-B14F-4D97-AF65-F5344CB8AC3E}">
        <p14:creationId xmlns:p14="http://schemas.microsoft.com/office/powerpoint/2010/main" val="3381794569"/>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CA4D1B-FBCC-4675-BBD2-91FDD38510F3}"/>
              </a:ext>
            </a:extLst>
          </p:cNvPr>
          <p:cNvSpPr txBox="1"/>
          <p:nvPr/>
        </p:nvSpPr>
        <p:spPr>
          <a:xfrm>
            <a:off x="505166" y="574790"/>
            <a:ext cx="8133668" cy="1077218"/>
          </a:xfrm>
          <a:prstGeom prst="rect">
            <a:avLst/>
          </a:prstGeom>
          <a:solidFill>
            <a:srgbClr val="FDFCE5"/>
          </a:solidFill>
        </p:spPr>
        <p:txBody>
          <a:bodyPr wrap="square" rtlCol="0">
            <a:spAutoFit/>
          </a:bodyPr>
          <a:lstStyle/>
          <a:p>
            <a:r>
              <a:rPr lang="vi-VN" sz="3200" b="1" dirty="0">
                <a:solidFill>
                  <a:srgbClr val="FF0000"/>
                </a:solidFill>
                <a:latin typeface="Times New Roman" panose="02020603050405020304" pitchFamily="18" charset="0"/>
              </a:rPr>
              <a:t>2. </a:t>
            </a:r>
            <a:r>
              <a:rPr lang="vi-VN" sz="3200" dirty="0">
                <a:latin typeface="Times New Roman" panose="02020603050405020304" pitchFamily="18" charset="0"/>
              </a:rPr>
              <a:t>Kết hợp từ ngữ ở cột A với từ ngữ ở cột B để tạo câu nêu đặc điểm.</a:t>
            </a:r>
          </a:p>
        </p:txBody>
      </p:sp>
      <p:cxnSp>
        <p:nvCxnSpPr>
          <p:cNvPr id="11" name="Straight Connector 10">
            <a:extLst>
              <a:ext uri="{FF2B5EF4-FFF2-40B4-BE49-F238E27FC236}">
                <a16:creationId xmlns:a16="http://schemas.microsoft.com/office/drawing/2014/main" id="{902368B2-3CBE-424C-804F-06A27F3E42FC}"/>
              </a:ext>
            </a:extLst>
          </p:cNvPr>
          <p:cNvCxnSpPr>
            <a:cxnSpLocks/>
            <a:endCxn id="23" idx="1"/>
          </p:cNvCxnSpPr>
          <p:nvPr/>
        </p:nvCxnSpPr>
        <p:spPr>
          <a:xfrm>
            <a:off x="4038344" y="2974470"/>
            <a:ext cx="1071538" cy="1391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BB1641-EFFE-4FCA-AFD2-E5539836D413}"/>
              </a:ext>
            </a:extLst>
          </p:cNvPr>
          <p:cNvCxnSpPr>
            <a:cxnSpLocks/>
            <a:endCxn id="19" idx="1"/>
          </p:cNvCxnSpPr>
          <p:nvPr/>
        </p:nvCxnSpPr>
        <p:spPr>
          <a:xfrm flipV="1">
            <a:off x="4034118" y="3015644"/>
            <a:ext cx="1075764" cy="765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48F2EE-8CFD-4FC1-A9ED-9691C3E34D84}"/>
              </a:ext>
            </a:extLst>
          </p:cNvPr>
          <p:cNvCxnSpPr>
            <a:cxnSpLocks/>
            <a:endCxn id="22" idx="1"/>
          </p:cNvCxnSpPr>
          <p:nvPr/>
        </p:nvCxnSpPr>
        <p:spPr>
          <a:xfrm flipV="1">
            <a:off x="4034118" y="3691302"/>
            <a:ext cx="1075764" cy="7288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069803-3489-486D-A11D-016D6E33FA5A}"/>
              </a:ext>
            </a:extLst>
          </p:cNvPr>
          <p:cNvSpPr txBox="1"/>
          <p:nvPr/>
        </p:nvSpPr>
        <p:spPr>
          <a:xfrm>
            <a:off x="505166" y="1976718"/>
            <a:ext cx="3528952" cy="523220"/>
          </a:xfrm>
          <a:prstGeom prst="rect">
            <a:avLst/>
          </a:prstGeom>
          <a:solidFill>
            <a:srgbClr val="78ADD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p>
        </p:txBody>
      </p:sp>
      <p:sp>
        <p:nvSpPr>
          <p:cNvPr id="15" name="TextBox 14">
            <a:extLst>
              <a:ext uri="{FF2B5EF4-FFF2-40B4-BE49-F238E27FC236}">
                <a16:creationId xmlns:a16="http://schemas.microsoft.com/office/drawing/2014/main" id="{5BD32C37-D22D-413A-8608-9747543E85DE}"/>
              </a:ext>
            </a:extLst>
          </p:cNvPr>
          <p:cNvSpPr txBox="1"/>
          <p:nvPr/>
        </p:nvSpPr>
        <p:spPr>
          <a:xfrm>
            <a:off x="505166" y="2754034"/>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chớp</a:t>
            </a:r>
            <a:endParaRPr lang="en-US"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D15EDF1-9648-46D4-93A2-18BC690F7DD1}"/>
              </a:ext>
            </a:extLst>
          </p:cNvPr>
          <p:cNvSpPr txBox="1"/>
          <p:nvPr/>
        </p:nvSpPr>
        <p:spPr>
          <a:xfrm>
            <a:off x="505166" y="3429000"/>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endParaRPr lang="en-US"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F0BBAFC-8A3D-4371-B37D-06703BA82457}"/>
              </a:ext>
            </a:extLst>
          </p:cNvPr>
          <p:cNvSpPr txBox="1"/>
          <p:nvPr/>
        </p:nvSpPr>
        <p:spPr>
          <a:xfrm>
            <a:off x="505166" y="4103966"/>
            <a:ext cx="3528952" cy="523220"/>
          </a:xfrm>
          <a:prstGeom prst="rect">
            <a:avLst/>
          </a:prstGeom>
          <a:solidFill>
            <a:schemeClr val="accent5">
              <a:lumMod val="20000"/>
              <a:lumOff val="8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endParaRPr lang="en-US"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7AF3044-C4DF-4A82-BE17-31B590897E13}"/>
              </a:ext>
            </a:extLst>
          </p:cNvPr>
          <p:cNvSpPr txBox="1"/>
          <p:nvPr/>
        </p:nvSpPr>
        <p:spPr>
          <a:xfrm>
            <a:off x="5109882" y="1976718"/>
            <a:ext cx="3528952" cy="523220"/>
          </a:xfrm>
          <a:prstGeom prst="rect">
            <a:avLst/>
          </a:prstGeom>
          <a:solidFill>
            <a:srgbClr val="62983E"/>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t>
            </a:r>
          </a:p>
        </p:txBody>
      </p:sp>
      <p:sp>
        <p:nvSpPr>
          <p:cNvPr id="19" name="TextBox 18">
            <a:extLst>
              <a:ext uri="{FF2B5EF4-FFF2-40B4-BE49-F238E27FC236}">
                <a16:creationId xmlns:a16="http://schemas.microsoft.com/office/drawing/2014/main" id="{ABED3F78-81B7-460C-AC40-03374321FFCA}"/>
              </a:ext>
            </a:extLst>
          </p:cNvPr>
          <p:cNvSpPr txBox="1"/>
          <p:nvPr/>
        </p:nvSpPr>
        <p:spPr>
          <a:xfrm>
            <a:off x="5109882" y="2754034"/>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héo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D0A57797-4DDC-4D13-84DC-70A31185C831}"/>
              </a:ext>
            </a:extLst>
          </p:cNvPr>
          <p:cNvSpPr txBox="1"/>
          <p:nvPr/>
        </p:nvSpPr>
        <p:spPr>
          <a:xfrm>
            <a:off x="5109882" y="3429692"/>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vắng</a:t>
            </a:r>
            <a:r>
              <a:rPr lang="en-US" sz="2800" b="1" dirty="0">
                <a:latin typeface="Times New Roman" panose="02020603050405020304" pitchFamily="18" charset="0"/>
                <a:cs typeface="Times New Roman" panose="02020603050405020304" pitchFamily="18" charset="0"/>
              </a:rPr>
              <a:t> tanh.</a:t>
            </a:r>
          </a:p>
        </p:txBody>
      </p:sp>
      <p:sp>
        <p:nvSpPr>
          <p:cNvPr id="23" name="TextBox 22">
            <a:extLst>
              <a:ext uri="{FF2B5EF4-FFF2-40B4-BE49-F238E27FC236}">
                <a16:creationId xmlns:a16="http://schemas.microsoft.com/office/drawing/2014/main" id="{D574AD7C-B446-4139-8AFF-37F93D8D2C13}"/>
              </a:ext>
            </a:extLst>
          </p:cNvPr>
          <p:cNvSpPr txBox="1"/>
          <p:nvPr/>
        </p:nvSpPr>
        <p:spPr>
          <a:xfrm>
            <a:off x="5109882" y="4103966"/>
            <a:ext cx="3528952" cy="523220"/>
          </a:xfrm>
          <a:prstGeom prst="rect">
            <a:avLst/>
          </a:prstGeom>
          <a:solidFill>
            <a:schemeClr val="accent6">
              <a:lumMod val="60000"/>
              <a:lumOff val="40000"/>
            </a:schemeClr>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ầm</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0425828"/>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63498446"/>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1666280" y="1724164"/>
            <a:ext cx="7026660" cy="3969747"/>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036344" y="1273527"/>
            <a:ext cx="7026661" cy="4310948"/>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17" y="4152103"/>
            <a:ext cx="2077234" cy="2077234"/>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3"/>
          <a:stretch>
            <a:fillRect/>
          </a:stretch>
        </p:blipFill>
        <p:spPr>
          <a:xfrm rot="1354665">
            <a:off x="6515099" y="977890"/>
            <a:ext cx="2446689" cy="2887759"/>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4"/>
          <a:stretch>
            <a:fillRect/>
          </a:stretch>
        </p:blipFill>
        <p:spPr>
          <a:xfrm>
            <a:off x="6581530" y="4621223"/>
            <a:ext cx="896190" cy="963251"/>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5"/>
          <a:stretch>
            <a:fillRect/>
          </a:stretch>
        </p:blipFill>
        <p:spPr>
          <a:xfrm>
            <a:off x="5726842" y="5027708"/>
            <a:ext cx="902286" cy="969348"/>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6"/>
          <a:stretch>
            <a:fillRect/>
          </a:stretch>
        </p:blipFill>
        <p:spPr>
          <a:xfrm>
            <a:off x="4796998" y="5212287"/>
            <a:ext cx="902286" cy="963251"/>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7"/>
          <a:stretch>
            <a:fillRect/>
          </a:stretch>
        </p:blipFill>
        <p:spPr>
          <a:xfrm>
            <a:off x="1036345" y="2051156"/>
            <a:ext cx="902286" cy="963251"/>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8"/>
          <a:stretch>
            <a:fillRect/>
          </a:stretch>
        </p:blipFill>
        <p:spPr>
          <a:xfrm>
            <a:off x="2948783" y="4546767"/>
            <a:ext cx="487722" cy="518205"/>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8"/>
          <a:stretch>
            <a:fillRect/>
          </a:stretch>
        </p:blipFill>
        <p:spPr>
          <a:xfrm>
            <a:off x="4074344" y="1205960"/>
            <a:ext cx="487722" cy="518205"/>
          </a:xfrm>
          <a:prstGeom prst="rect">
            <a:avLst/>
          </a:prstGeom>
          <a:effectLst>
            <a:outerShdw blurRad="12700" dist="12700" algn="l" rotWithShape="0">
              <a:prstClr val="black">
                <a:alpha val="40000"/>
              </a:prstClr>
            </a:outerShdw>
          </a:effectLst>
        </p:spPr>
      </p:pic>
      <p:sp>
        <p:nvSpPr>
          <p:cNvPr id="2" name="TextBox 1"/>
          <p:cNvSpPr txBox="1"/>
          <p:nvPr/>
        </p:nvSpPr>
        <p:spPr>
          <a:xfrm>
            <a:off x="1542754" y="2858622"/>
            <a:ext cx="5987537" cy="1107996"/>
          </a:xfrm>
          <a:prstGeom prst="rect">
            <a:avLst/>
          </a:prstGeom>
          <a:noFill/>
        </p:spPr>
        <p:txBody>
          <a:bodyPr wrap="none" rtlCol="0">
            <a:spAutoFit/>
          </a:bodyPr>
          <a:lstStyle/>
          <a:p>
            <a:r>
              <a:rPr lang="en-US" sz="6600" dirty="0" err="1">
                <a:solidFill>
                  <a:srgbClr val="FF0000"/>
                </a:solidFill>
                <a:latin typeface="Times New Roman" panose="02020603050405020304" pitchFamily="18" charset="0"/>
                <a:cs typeface="Times New Roman" panose="02020603050405020304" pitchFamily="18" charset="0"/>
              </a:rPr>
              <a:t>Tạm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biệt</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các</a:t>
            </a:r>
            <a:r>
              <a:rPr lang="en-US" sz="6600" dirty="0">
                <a:solidFill>
                  <a:srgbClr val="FF0000"/>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464458"/>
            <a:ext cx="1930400" cy="537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BF60F04-36B4-45A2-B1D1-F13D064BD417}"/>
              </a:ext>
            </a:extLst>
          </p:cNvPr>
          <p:cNvSpPr txBox="1"/>
          <p:nvPr/>
        </p:nvSpPr>
        <p:spPr>
          <a:xfrm>
            <a:off x="811522" y="542731"/>
            <a:ext cx="8143792" cy="1081322"/>
          </a:xfrm>
          <a:prstGeom prst="rect">
            <a:avLst/>
          </a:prstGeom>
          <a:solidFill>
            <a:schemeClr val="bg1"/>
          </a:solidFill>
        </p:spPr>
        <p:txBody>
          <a:bodyPr wrap="square" rtlCol="0">
            <a:spAutoFit/>
          </a:bodyPr>
          <a:lstStyle/>
          <a:p>
            <a:pPr>
              <a:lnSpc>
                <a:spcPct val="120000"/>
              </a:lnSpc>
            </a:pPr>
            <a:r>
              <a:rPr lang="vi-VN" sz="2800" b="1" dirty="0">
                <a:latin typeface="Times New Roman" panose="02020603050405020304" pitchFamily="18" charset="0"/>
                <a:cs typeface="Times New Roman" panose="02020603050405020304" pitchFamily="18" charset="0"/>
              </a:rPr>
              <a:t>Dựa vào tranh minh họa, hãy đoán xem</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câu chuyện nói về điều gì.</a:t>
            </a:r>
            <a:endParaRPr lang="en-US"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4660AC-3FC6-4716-A48A-E33D598CC2EA}"/>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60679" y="693835"/>
            <a:ext cx="622836" cy="555327"/>
          </a:xfrm>
          <a:prstGeom prst="rect">
            <a:avLst/>
          </a:prstGeom>
        </p:spPr>
      </p:pic>
      <p:pic>
        <p:nvPicPr>
          <p:cNvPr id="5" name="Picture 4">
            <a:extLst>
              <a:ext uri="{FF2B5EF4-FFF2-40B4-BE49-F238E27FC236}">
                <a16:creationId xmlns:a16="http://schemas.microsoft.com/office/drawing/2014/main" id="{F2FB827F-D4B4-493B-8D68-1A1F9D8D5B9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2097" y="2465712"/>
            <a:ext cx="8199806" cy="4178673"/>
          </a:xfrm>
          <a:prstGeom prst="roundRect">
            <a:avLst/>
          </a:prstGeom>
        </p:spPr>
      </p:pic>
    </p:spTree>
    <p:extLst>
      <p:ext uri="{BB962C8B-B14F-4D97-AF65-F5344CB8AC3E}">
        <p14:creationId xmlns:p14="http://schemas.microsoft.com/office/powerpoint/2010/main" val="4053689638"/>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F078BD-5438-43E8-8583-A710A11F71C4}"/>
              </a:ext>
            </a:extLst>
          </p:cNvPr>
          <p:cNvSpPr txBox="1"/>
          <p:nvPr/>
        </p:nvSpPr>
        <p:spPr>
          <a:xfrm>
            <a:off x="799255" y="2659050"/>
            <a:ext cx="7261012" cy="913007"/>
          </a:xfrm>
          <a:prstGeom prst="rect">
            <a:avLst/>
          </a:prstGeom>
          <a:noFill/>
        </p:spPr>
        <p:txBody>
          <a:bodyPr wrap="square" rtlCol="0">
            <a:spAutoFit/>
          </a:bodyPr>
          <a:lstStyle/>
          <a:p>
            <a:pPr algn="ctr"/>
            <a:r>
              <a:rPr lang="en-US" sz="5333" b="1" dirty="0">
                <a:solidFill>
                  <a:srgbClr val="FF0000"/>
                </a:solidFill>
                <a:latin typeface="UTM Cookies" panose="02040603050506020204" pitchFamily="18" charset="0"/>
              </a:rPr>
              <a:t>CHUYỆN QUẢ BẦU</a:t>
            </a:r>
          </a:p>
        </p:txBody>
      </p:sp>
      <p:sp>
        <p:nvSpPr>
          <p:cNvPr id="3" name="TextBox 2">
            <a:extLst>
              <a:ext uri="{FF2B5EF4-FFF2-40B4-BE49-F238E27FC236}">
                <a16:creationId xmlns:a16="http://schemas.microsoft.com/office/drawing/2014/main" id="{1914F9FC-5935-4481-94B2-4BD44B8771DE}"/>
              </a:ext>
            </a:extLst>
          </p:cNvPr>
          <p:cNvSpPr txBox="1"/>
          <p:nvPr/>
        </p:nvSpPr>
        <p:spPr>
          <a:xfrm>
            <a:off x="2849101" y="1100438"/>
            <a:ext cx="4533337" cy="748988"/>
          </a:xfrm>
          <a:prstGeom prst="rect">
            <a:avLst/>
          </a:prstGeom>
          <a:noFill/>
        </p:spPr>
        <p:txBody>
          <a:bodyPr wrap="square" rtlCol="0">
            <a:spAutoFit/>
          </a:bodyPr>
          <a:lstStyle/>
          <a:p>
            <a:r>
              <a:rPr lang="en-US" sz="4267" b="1" dirty="0">
                <a:solidFill>
                  <a:srgbClr val="0B049E"/>
                </a:solidFill>
                <a:latin typeface="UTM Cookies" panose="02040603050506020204" pitchFamily="18" charset="0"/>
              </a:rPr>
              <a:t>BÀI 27 – ĐỌC</a:t>
            </a:r>
          </a:p>
        </p:txBody>
      </p:sp>
      <p:pic>
        <p:nvPicPr>
          <p:cNvPr id="4" name="Picture 3">
            <a:extLst>
              <a:ext uri="{FF2B5EF4-FFF2-40B4-BE49-F238E27FC236}">
                <a16:creationId xmlns:a16="http://schemas.microsoft.com/office/drawing/2014/main" id="{7FCD5288-62F7-42A4-8247-B46ADA6FBE3E}"/>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2" y="309336"/>
            <a:ext cx="2605929" cy="1931599"/>
          </a:xfrm>
          <a:prstGeom prst="rect">
            <a:avLst/>
          </a:prstGeom>
        </p:spPr>
      </p:pic>
    </p:spTree>
    <p:extLst>
      <p:ext uri="{BB962C8B-B14F-4D97-AF65-F5344CB8AC3E}">
        <p14:creationId xmlns:p14="http://schemas.microsoft.com/office/powerpoint/2010/main" val="103616991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latin typeface="Times New Roman" panose="02020603050405020304" pitchFamily="18" charset="0"/>
              </a:rPr>
              <a:t>Để trả ơn, dúi báo sắp có lũ lụt rất lớn</a:t>
            </a:r>
            <a:r>
              <a:rPr lang="en-US" sz="2400" dirty="0">
                <a:latin typeface="Times New Roman" panose="02020603050405020304" pitchFamily="18" charset="0"/>
              </a:rPr>
              <a:t> </a:t>
            </a:r>
            <a:r>
              <a:rPr lang="vi-VN" sz="2400" dirty="0">
                <a:latin typeface="Times New Roman" panose="02020603050405020304" pitchFamily="18" charset="0"/>
              </a:rPr>
              <a:t>và chỉ cho họ cách tránh. Họ nói với bà</a:t>
            </a:r>
            <a:r>
              <a:rPr lang="en-US" sz="2400" dirty="0">
                <a:latin typeface="Times New Roman" panose="02020603050405020304" pitchFamily="18" charset="0"/>
              </a:rPr>
              <a:t> </a:t>
            </a:r>
            <a:r>
              <a:rPr lang="vi-VN" sz="2400" dirty="0">
                <a:latin typeface="Times New Roman" panose="02020603050405020304" pitchFamily="18" charset="0"/>
              </a:rPr>
              <a:t>con nhưng chẳng ai tin. Nghe lời dúi, họ</a:t>
            </a:r>
            <a:r>
              <a:rPr lang="en-US" sz="2400" dirty="0">
                <a:latin typeface="Times New Roman" panose="02020603050405020304" pitchFamily="18" charset="0"/>
              </a:rPr>
              <a:t> </a:t>
            </a:r>
            <a:r>
              <a:rPr lang="vi-VN" sz="2400" dirty="0">
                <a:latin typeface="Times New Roman" panose="02020603050405020304" pitchFamily="18" charset="0"/>
              </a:rPr>
              <a:t>khoét rỗng khúc gỗ to, chuẩn bị thức ăn</a:t>
            </a:r>
            <a:r>
              <a:rPr lang="en-US" sz="2400" dirty="0">
                <a:latin typeface="Times New Roman" panose="02020603050405020304" pitchFamily="18" charset="0"/>
              </a:rPr>
              <a:t> </a:t>
            </a:r>
            <a:r>
              <a:rPr lang="vi-VN" sz="2400" dirty="0">
                <a:latin typeface="Times New Roman" panose="02020603050405020304" pitchFamily="18" charset="0"/>
              </a:rPr>
              <a:t>bỏ vào đó. Vừa chuẩn bị xong mọi thứ thì mưa to, gió lớn, nước ngập mênh mông.  Muôn loài ch</a:t>
            </a:r>
            <a:r>
              <a:rPr lang="en-US" sz="2400" dirty="0">
                <a:latin typeface="Times New Roman" panose="02020603050405020304" pitchFamily="18" charset="0"/>
              </a:rPr>
              <a:t>ì</a:t>
            </a:r>
            <a:r>
              <a:rPr lang="vi-VN" sz="2400" dirty="0">
                <a:latin typeface="Times New Roman" panose="02020603050405020304" pitchFamily="18" charset="0"/>
              </a:rPr>
              <a:t>m trong biển nước. Nhờ sống</a:t>
            </a:r>
            <a:r>
              <a:rPr lang="en-US" sz="2400" dirty="0">
                <a:latin typeface="Times New Roman" panose="02020603050405020304" pitchFamily="18" charset="0"/>
              </a:rPr>
              <a:t> </a:t>
            </a:r>
            <a:r>
              <a:rPr lang="vi-VN" sz="2400" dirty="0">
                <a:latin typeface="Times New Roman" panose="02020603050405020304" pitchFamily="18" charset="0"/>
              </a:rPr>
              <a:t>trong khúc gỗ nổi, vợ chồng nhà nọ thoát nạn.</a:t>
            </a:r>
            <a:r>
              <a:rPr lang="vi-VN" sz="2400" dirty="0">
                <a:solidFill>
                  <a:prstClr val="black"/>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prstClr val="black"/>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prstClr val="black"/>
                </a:solidFill>
                <a:latin typeface="Times New Roman" panose="02020603050405020304" pitchFamily="18" charset="0"/>
              </a:rPr>
              <a:t> </a:t>
            </a:r>
            <a:r>
              <a:rPr lang="vi-VN" sz="2400" dirty="0">
                <a:solidFill>
                  <a:prstClr val="black"/>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pic>
        <p:nvPicPr>
          <p:cNvPr id="4" name="Picture 3">
            <a:extLst>
              <a:ext uri="{FF2B5EF4-FFF2-40B4-BE49-F238E27FC236}">
                <a16:creationId xmlns:a16="http://schemas.microsoft.com/office/drawing/2014/main" id="{14A152EF-C4FA-4FEE-B2F4-D448E7FAADB4}"/>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342135" y="346584"/>
            <a:ext cx="545372" cy="483080"/>
          </a:xfrm>
          <a:prstGeom prst="rect">
            <a:avLst/>
          </a:prstGeom>
        </p:spPr>
      </p:pic>
    </p:spTree>
    <p:extLst>
      <p:ext uri="{BB962C8B-B14F-4D97-AF65-F5344CB8AC3E}">
        <p14:creationId xmlns:p14="http://schemas.microsoft.com/office/powerpoint/2010/main" val="185029138"/>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896DB-F00F-4B35-AA0E-25BACE8F3BB7}"/>
              </a:ext>
            </a:extLst>
          </p:cNvPr>
          <p:cNvSpPr txBox="1"/>
          <p:nvPr/>
        </p:nvSpPr>
        <p:spPr>
          <a:xfrm>
            <a:off x="2137542" y="268087"/>
            <a:ext cx="5345771" cy="579967"/>
          </a:xfrm>
          <a:prstGeom prst="rect">
            <a:avLst/>
          </a:prstGeom>
          <a:noFill/>
        </p:spPr>
        <p:txBody>
          <a:bodyPr wrap="square" rtlCol="0">
            <a:spAutoFit/>
          </a:bodyPr>
          <a:lstStyle/>
          <a:p>
            <a:pPr algn="ctr">
              <a:lnSpc>
                <a:spcPct val="150000"/>
              </a:lnSpc>
            </a:pPr>
            <a:r>
              <a:rPr lang="vi-VN" sz="2400" b="1" dirty="0">
                <a:solidFill>
                  <a:srgbClr val="FF0000"/>
                </a:solidFill>
                <a:latin typeface="Times New Roman" panose="02020603050405020304" pitchFamily="18" charset="0"/>
              </a:rPr>
              <a:t>CHUYỆN QUẢ BẦU</a:t>
            </a:r>
            <a:endParaRPr lang="en-US" sz="2400" b="1" dirty="0">
              <a:solidFill>
                <a:srgbClr val="FF0000"/>
              </a:solidFill>
              <a:latin typeface="Times New Roman" panose="02020603050405020304" pitchFamily="18" charset="0"/>
            </a:endParaRPr>
          </a:p>
        </p:txBody>
      </p:sp>
      <p:sp>
        <p:nvSpPr>
          <p:cNvPr id="9" name="TextBox 8">
            <a:extLst>
              <a:ext uri="{FF2B5EF4-FFF2-40B4-BE49-F238E27FC236}">
                <a16:creationId xmlns:a16="http://schemas.microsoft.com/office/drawing/2014/main" id="{A9B681AD-4EE8-4B9C-B557-6B4689381928}"/>
              </a:ext>
            </a:extLst>
          </p:cNvPr>
          <p:cNvSpPr txBox="1"/>
          <p:nvPr/>
        </p:nvSpPr>
        <p:spPr>
          <a:xfrm>
            <a:off x="336177" y="727920"/>
            <a:ext cx="8579223" cy="7294305"/>
          </a:xfrm>
          <a:prstGeom prst="rect">
            <a:avLst/>
          </a:prstGeom>
          <a:noFill/>
        </p:spPr>
        <p:txBody>
          <a:bodyPr wrap="square" rtlCol="0">
            <a:spAutoFit/>
          </a:bodyPr>
          <a:lstStyle/>
          <a:p>
            <a:pPr indent="228594"/>
            <a:r>
              <a:rPr lang="en-US" sz="2800" dirty="0">
                <a:solidFill>
                  <a:prstClr val="black"/>
                </a:solidFill>
                <a:latin typeface="Times New Roman" panose="02020603050405020304" pitchFamily="18" charset="0"/>
                <a:ea typeface="Arial-Rounded"/>
              </a:rPr>
              <a:t>  </a:t>
            </a:r>
            <a:r>
              <a:rPr lang="vi-VN" sz="24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2400" dirty="0">
                <a:latin typeface="Times New Roman" panose="02020603050405020304" pitchFamily="18" charset="0"/>
              </a:rPr>
              <a:t> </a:t>
            </a:r>
            <a:endParaRPr lang="en-US" sz="2400" dirty="0">
              <a:latin typeface="Times New Roman" panose="02020603050405020304" pitchFamily="18" charset="0"/>
            </a:endParaRPr>
          </a:p>
          <a:p>
            <a:pPr indent="365760">
              <a:defRPr/>
            </a:pPr>
            <a:r>
              <a:rPr lang="vi-VN" sz="2400" dirty="0">
                <a:solidFill>
                  <a:srgbClr val="0A008E"/>
                </a:solidFill>
                <a:latin typeface="Times New Roman" panose="02020603050405020304" pitchFamily="18" charset="0"/>
              </a:rPr>
              <a:t>Để trả ơn, dúi báo sắp có lũ lụt rất lớn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và chỉ cho họ cách tránh. Họ nói với bà</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con nhưng chẳng ai tin. Nghe lời dúi, họ</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khoét rỗng khúc gỗ to, chuẩn bị thức ăn</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400" dirty="0">
                <a:solidFill>
                  <a:srgbClr val="0A008E"/>
                </a:solidFill>
                <a:latin typeface="Times New Roman" panose="02020603050405020304" pitchFamily="18" charset="0"/>
              </a:rPr>
              <a:t>ì</a:t>
            </a:r>
            <a:r>
              <a:rPr lang="vi-VN" sz="2400" dirty="0">
                <a:solidFill>
                  <a:srgbClr val="0A008E"/>
                </a:solidFill>
                <a:latin typeface="Times New Roman" panose="02020603050405020304" pitchFamily="18" charset="0"/>
              </a:rPr>
              <a:t>m trong biển nước. Nhờ sống</a:t>
            </a:r>
            <a:r>
              <a:rPr lang="en-US" sz="2400" dirty="0">
                <a:solidFill>
                  <a:srgbClr val="0A008E"/>
                </a:solidFill>
                <a:latin typeface="Times New Roman" panose="02020603050405020304" pitchFamily="18" charset="0"/>
              </a:rPr>
              <a:t> </a:t>
            </a:r>
            <a:r>
              <a:rPr lang="vi-VN" sz="2400" dirty="0">
                <a:solidFill>
                  <a:srgbClr val="0A008E"/>
                </a:solidFill>
                <a:latin typeface="Times New Roman" panose="02020603050405020304" pitchFamily="18" charset="0"/>
              </a:rPr>
              <a:t>trong khúc gỗ nổi, vợ chồng nhà nọ thoát nạn.</a:t>
            </a:r>
            <a:r>
              <a:rPr lang="vi-VN" sz="2400" dirty="0">
                <a:solidFill>
                  <a:srgbClr val="0A008E"/>
                </a:solidFill>
                <a:latin typeface="Times New Roman" panose="02020603050405020304" pitchFamily="18" charset="0"/>
                <a:ea typeface="Arial-Rounded"/>
              </a:rPr>
              <a:t> Ít lâu sau, người vợ sinh ra một quả bầu.</a:t>
            </a:r>
          </a:p>
          <a:p>
            <a:pPr lvl="0" algn="just"/>
            <a:r>
              <a:rPr lang="en-US" sz="2400" dirty="0">
                <a:solidFill>
                  <a:prstClr val="black"/>
                </a:solidFill>
                <a:latin typeface="Times New Roman" panose="02020603050405020304" pitchFamily="18" charset="0"/>
                <a:ea typeface="Arial-Rounded"/>
              </a:rPr>
              <a:t>    </a:t>
            </a:r>
            <a:r>
              <a:rPr lang="vi-VN" sz="2400" dirty="0">
                <a:solidFill>
                  <a:srgbClr val="0F7301"/>
                </a:solidFill>
                <a:latin typeface="Times New Roman" panose="02020603050405020304" pitchFamily="18" charset="0"/>
                <a:ea typeface="Arial-Rounded"/>
              </a:rPr>
              <a:t>Một hôm, đi làm nương về, họ nghe tiếng cười đùa từ gác bếp để quả bầu. Thấy lạ, họ lấy quả bầu xuống, áp tai nghe thì có tiếng lao xao. Người vợ bèn lấy que dùi quả bầu.</a:t>
            </a:r>
            <a:r>
              <a:rPr lang="vi-VN" sz="2400" dirty="0">
                <a:solidFill>
                  <a:srgbClr val="0F7301"/>
                </a:solidFill>
                <a:latin typeface="Times New Roman" panose="02020603050405020304" pitchFamily="18" charset="0"/>
              </a:rPr>
              <a:t> 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en-US" sz="2400" dirty="0">
                <a:solidFill>
                  <a:srgbClr val="0F7301"/>
                </a:solidFill>
                <a:latin typeface="Times New Roman" panose="02020603050405020304" pitchFamily="18" charset="0"/>
              </a:rPr>
              <a:t> </a:t>
            </a:r>
            <a:r>
              <a:rPr lang="vi-VN" sz="2400" dirty="0">
                <a:solidFill>
                  <a:srgbClr val="0F7301"/>
                </a:solidFill>
                <a:latin typeface="Times New Roman" panose="02020603050405020304" pitchFamily="18" charset="0"/>
              </a:rPr>
              <a:t>Đó là tổ tiên của các dân tộc anh em trên đất nước ta ngày nay.</a:t>
            </a:r>
          </a:p>
          <a:p>
            <a:pPr indent="228594" algn="r"/>
            <a:r>
              <a:rPr lang="vi-VN" sz="2000" dirty="0">
                <a:solidFill>
                  <a:prstClr val="black"/>
                </a:solidFill>
                <a:latin typeface="Times New Roman" panose="02020603050405020304" pitchFamily="18" charset="0"/>
              </a:rPr>
              <a:t>(Theo </a:t>
            </a:r>
            <a:r>
              <a:rPr lang="vi-VN" sz="2000" i="1" dirty="0">
                <a:solidFill>
                  <a:prstClr val="black"/>
                </a:solidFill>
                <a:latin typeface="Times New Roman" panose="02020603050405020304" pitchFamily="18" charset="0"/>
              </a:rPr>
              <a:t>Truyện cổ Khơ Mú</a:t>
            </a:r>
            <a:r>
              <a:rPr lang="vi-VN" sz="2000" dirty="0">
                <a:solidFill>
                  <a:prstClr val="black"/>
                </a:solidFill>
                <a:latin typeface="Times New Roman" panose="02020603050405020304" pitchFamily="18" charset="0"/>
              </a:rPr>
              <a:t>) </a:t>
            </a:r>
            <a:endParaRPr lang="vi-VN" sz="2000" dirty="0">
              <a:solidFill>
                <a:srgbClr val="C0504D"/>
              </a:solidFill>
              <a:latin typeface="Times New Roman" panose="02020603050405020304" pitchFamily="18" charset="0"/>
            </a:endParaRPr>
          </a:p>
          <a:p>
            <a:pPr indent="228594"/>
            <a:endParaRPr lang="vi-VN" sz="2400" dirty="0">
              <a:latin typeface="Times New Roman" panose="02020603050405020304" pitchFamily="18" charset="0"/>
            </a:endParaRPr>
          </a:p>
          <a:p>
            <a:pPr indent="228594">
              <a:defRPr/>
            </a:pPr>
            <a:endParaRPr lang="en-US" sz="2800" dirty="0">
              <a:solidFill>
                <a:prstClr val="black"/>
              </a:solidFill>
              <a:latin typeface="Times New Roman" panose="02020603050405020304" pitchFamily="18" charset="0"/>
              <a:ea typeface="Arial-Rounded"/>
            </a:endParaRPr>
          </a:p>
          <a:p>
            <a:pPr indent="228594">
              <a:defRPr/>
            </a:pPr>
            <a:endParaRPr lang="vi-VN" sz="28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50FB7E62-C7E5-49B8-A594-4BE8DEA69FDB}"/>
              </a:ext>
            </a:extLst>
          </p:cNvPr>
          <p:cNvSpPr/>
          <p:nvPr/>
        </p:nvSpPr>
        <p:spPr>
          <a:xfrm>
            <a:off x="336178" y="839551"/>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F9608C43-BC28-45E3-99BA-D2AEAC05D57B}"/>
              </a:ext>
            </a:extLst>
          </p:cNvPr>
          <p:cNvSpPr/>
          <p:nvPr/>
        </p:nvSpPr>
        <p:spPr>
          <a:xfrm>
            <a:off x="362050" y="1580509"/>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83BA34C3-4510-4E71-A8E5-7A0BE5DAD81B}"/>
              </a:ext>
            </a:extLst>
          </p:cNvPr>
          <p:cNvSpPr/>
          <p:nvPr/>
        </p:nvSpPr>
        <p:spPr>
          <a:xfrm>
            <a:off x="343309" y="3799897"/>
            <a:ext cx="320517" cy="314300"/>
          </a:xfrm>
          <a:prstGeom prst="ellipse">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10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780632902"/>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1260B-D083-443A-A79B-29B3DAEBB26A}"/>
              </a:ext>
            </a:extLst>
          </p:cNvPr>
          <p:cNvSpPr txBox="1"/>
          <p:nvPr/>
        </p:nvSpPr>
        <p:spPr>
          <a:xfrm>
            <a:off x="1983158" y="323985"/>
            <a:ext cx="5345771" cy="661207"/>
          </a:xfrm>
          <a:prstGeom prst="rect">
            <a:avLst/>
          </a:prstGeom>
          <a:noFill/>
        </p:spPr>
        <p:txBody>
          <a:bodyPr wrap="square" rtlCol="0">
            <a:spAutoFit/>
          </a:bodyPr>
          <a:lstStyle/>
          <a:p>
            <a:pPr algn="ctr">
              <a:lnSpc>
                <a:spcPct val="150000"/>
              </a:lnSpc>
            </a:pPr>
            <a:r>
              <a:rPr lang="vi-VN" sz="2800" b="1" dirty="0">
                <a:solidFill>
                  <a:srgbClr val="FF0000"/>
                </a:solidFill>
                <a:latin typeface="Times New Roman" panose="02020603050405020304" pitchFamily="18" charset="0"/>
              </a:rPr>
              <a:t>CHUYỆN QUẢ BẦU</a:t>
            </a:r>
            <a:endParaRPr lang="en-US" sz="2800" b="1" dirty="0">
              <a:solidFill>
                <a:srgbClr val="FF0000"/>
              </a:solidFill>
              <a:latin typeface="Times New Roman" panose="02020603050405020304" pitchFamily="18" charset="0"/>
            </a:endParaRPr>
          </a:p>
        </p:txBody>
      </p:sp>
      <p:grpSp>
        <p:nvGrpSpPr>
          <p:cNvPr id="5" name="Group 4">
            <a:extLst>
              <a:ext uri="{FF2B5EF4-FFF2-40B4-BE49-F238E27FC236}">
                <a16:creationId xmlns:a16="http://schemas.microsoft.com/office/drawing/2014/main" id="{93EA70D3-7728-40B6-B0BF-6947086E2A36}"/>
              </a:ext>
            </a:extLst>
          </p:cNvPr>
          <p:cNvGrpSpPr/>
          <p:nvPr/>
        </p:nvGrpSpPr>
        <p:grpSpPr>
          <a:xfrm>
            <a:off x="353888" y="1050649"/>
            <a:ext cx="8440488" cy="1481175"/>
            <a:chOff x="353888" y="1050649"/>
            <a:chExt cx="8440488" cy="1481175"/>
          </a:xfrm>
        </p:grpSpPr>
        <p:sp>
          <p:nvSpPr>
            <p:cNvPr id="3" name="TextBox 2">
              <a:extLst>
                <a:ext uri="{FF2B5EF4-FFF2-40B4-BE49-F238E27FC236}">
                  <a16:creationId xmlns:a16="http://schemas.microsoft.com/office/drawing/2014/main" id="{553947B1-E20F-460C-AB98-E82567876ED9}"/>
                </a:ext>
              </a:extLst>
            </p:cNvPr>
            <p:cNvSpPr txBox="1"/>
            <p:nvPr/>
          </p:nvSpPr>
          <p:spPr>
            <a:xfrm>
              <a:off x="517712" y="1050649"/>
              <a:ext cx="8276664" cy="1481175"/>
            </a:xfrm>
            <a:prstGeom prst="rect">
              <a:avLst/>
            </a:prstGeom>
            <a:noFill/>
          </p:spPr>
          <p:txBody>
            <a:bodyPr wrap="square" rtlCol="0">
              <a:spAutoFit/>
            </a:bodyPr>
            <a:lstStyle/>
            <a:p>
              <a:pPr>
                <a:lnSpc>
                  <a:spcPct val="150000"/>
                </a:lnSpc>
              </a:pPr>
              <a:r>
                <a:rPr lang="en-US" sz="3200" dirty="0">
                  <a:solidFill>
                    <a:prstClr val="black"/>
                  </a:solidFill>
                  <a:latin typeface="Times New Roman" panose="02020603050405020304" pitchFamily="18" charset="0"/>
                  <a:ea typeface="Arial-Rounded"/>
                </a:rPr>
                <a:t>  </a:t>
              </a:r>
              <a:r>
                <a:rPr lang="vi-VN" sz="3200" dirty="0">
                  <a:solidFill>
                    <a:prstClr val="black"/>
                  </a:solidFill>
                  <a:latin typeface="Times New Roman" panose="02020603050405020304" pitchFamily="18" charset="0"/>
                  <a:ea typeface="Arial-Rounded"/>
                </a:rPr>
                <a:t>Ngày xưa có vợ chồng nọ đi rừng, bắt được một con dúi. Dúi xin tha, họ thương tình tha cho nó.</a:t>
              </a:r>
              <a:r>
                <a:rPr lang="vi-VN" sz="3200" dirty="0">
                  <a:latin typeface="Times New Roman" panose="02020603050405020304" pitchFamily="18" charset="0"/>
                </a:rPr>
                <a:t> </a:t>
              </a:r>
              <a:endParaRPr lang="vi-VN" sz="3200" dirty="0">
                <a:solidFill>
                  <a:prstClr val="black"/>
                </a:solidFill>
                <a:latin typeface="Times New Roman" panose="02020603050405020304" pitchFamily="18" charset="0"/>
                <a:ea typeface="Arial-Rounded"/>
              </a:endParaRPr>
            </a:p>
          </p:txBody>
        </p:sp>
        <p:sp>
          <p:nvSpPr>
            <p:cNvPr id="4" name="Oval 3">
              <a:extLst>
                <a:ext uri="{FF2B5EF4-FFF2-40B4-BE49-F238E27FC236}">
                  <a16:creationId xmlns:a16="http://schemas.microsoft.com/office/drawing/2014/main" id="{8F81C89D-0EC7-4FEB-A572-88AD3EC676AE}"/>
                </a:ext>
              </a:extLst>
            </p:cNvPr>
            <p:cNvSpPr/>
            <p:nvPr/>
          </p:nvSpPr>
          <p:spPr>
            <a:xfrm>
              <a:off x="353888" y="1377434"/>
              <a:ext cx="327648" cy="314300"/>
            </a:xfrm>
            <a:prstGeom prst="ellipse">
              <a:avLst/>
            </a:prstGeom>
            <a:solidFill>
              <a:schemeClr val="accent4">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10000"/>
                    </a:schemeClr>
                  </a:solidFill>
                  <a:latin typeface="Times New Roman" panose="02020603050405020304" pitchFamily="18" charset="0"/>
                  <a:cs typeface="Times New Roman" panose="02020603050405020304" pitchFamily="18" charset="0"/>
                </a:rPr>
                <a:t>1</a:t>
              </a:r>
            </a:p>
          </p:txBody>
        </p:sp>
      </p:grpSp>
      <p:cxnSp>
        <p:nvCxnSpPr>
          <p:cNvPr id="6" name="Straight Connector 5">
            <a:extLst>
              <a:ext uri="{FF2B5EF4-FFF2-40B4-BE49-F238E27FC236}">
                <a16:creationId xmlns:a16="http://schemas.microsoft.com/office/drawing/2014/main" id="{9ABB67F8-03C8-4EF6-9B72-59C5C0C7B9DB}"/>
              </a:ext>
            </a:extLst>
          </p:cNvPr>
          <p:cNvCxnSpPr/>
          <p:nvPr/>
        </p:nvCxnSpPr>
        <p:spPr>
          <a:xfrm flipV="1">
            <a:off x="642653" y="2395319"/>
            <a:ext cx="1140401" cy="114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08E1CE-B07A-4BBE-BC58-5593693C8B6C}"/>
              </a:ext>
            </a:extLst>
          </p:cNvPr>
          <p:cNvSpPr txBox="1"/>
          <p:nvPr/>
        </p:nvSpPr>
        <p:spPr>
          <a:xfrm>
            <a:off x="353888" y="2667176"/>
            <a:ext cx="8278723" cy="1136465"/>
          </a:xfrm>
          <a:prstGeom prst="rect">
            <a:avLst/>
          </a:prstGeom>
          <a:noFill/>
        </p:spPr>
        <p:txBody>
          <a:bodyPr wrap="square" rtlCol="0">
            <a:spAutoFit/>
          </a:bodyPr>
          <a:lstStyle/>
          <a:p>
            <a:pPr>
              <a:lnSpc>
                <a:spcPct val="110000"/>
              </a:lnSpc>
            </a:pPr>
            <a:r>
              <a:rPr lang="en-US" sz="3000" i="1" dirty="0">
                <a:solidFill>
                  <a:srgbClr val="FF0000"/>
                </a:solidFill>
                <a:latin typeface="Times New Roman" panose="02020603050405020304" pitchFamily="18" charset="0"/>
                <a:cs typeface="Times New Roman" panose="02020603050405020304" pitchFamily="18" charset="0"/>
              </a:rPr>
              <a:t>Con </a:t>
            </a:r>
            <a:r>
              <a:rPr lang="en-US" sz="3000" i="1" dirty="0" err="1">
                <a:solidFill>
                  <a:srgbClr val="FF0000"/>
                </a:solidFill>
                <a:latin typeface="Times New Roman" panose="02020603050405020304" pitchFamily="18" charset="0"/>
                <a:cs typeface="Times New Roman" panose="02020603050405020304" pitchFamily="18" charset="0"/>
              </a:rPr>
              <a:t>dúi</a:t>
            </a:r>
            <a:r>
              <a:rPr lang="en-US" sz="3000" i="1"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thú</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rễ</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US" sz="3200" kern="1200" dirty="0" err="1">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200" kern="1200" dirty="0">
                <a:solidFill>
                  <a:srgbClr val="1C04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000" i="1" dirty="0">
              <a:solidFill>
                <a:srgbClr val="1C04CC"/>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3A413C3-C6BA-484B-8C82-3EF80C23843E}"/>
              </a:ext>
            </a:extLst>
          </p:cNvPr>
          <p:cNvPicPr>
            <a:picLocks noChangeAspect="1"/>
          </p:cNvPicPr>
          <p:nvPr/>
        </p:nvPicPr>
        <p:blipFill>
          <a:blip r:embed="rId2"/>
          <a:stretch>
            <a:fillRect/>
          </a:stretch>
        </p:blipFill>
        <p:spPr>
          <a:xfrm>
            <a:off x="4289612" y="3747250"/>
            <a:ext cx="4369270" cy="2879366"/>
          </a:xfrm>
          <a:prstGeom prst="rect">
            <a:avLst/>
          </a:prstGeom>
        </p:spPr>
      </p:pic>
    </p:spTree>
    <p:extLst>
      <p:ext uri="{BB962C8B-B14F-4D97-AF65-F5344CB8AC3E}">
        <p14:creationId xmlns:p14="http://schemas.microsoft.com/office/powerpoint/2010/main" val="1814052007"/>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nodeType="clickEffect">
                                  <p:stCondLst>
                                    <p:cond delay="0"/>
                                  </p:stCondLst>
                                  <p:childTnLst>
                                    <p:animEffect transition="out" filter="checkerboard(across)">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2679C-54C9-42EC-A0BD-E8E56E2B98D5}"/>
              </a:ext>
            </a:extLst>
          </p:cNvPr>
          <p:cNvSpPr txBox="1"/>
          <p:nvPr/>
        </p:nvSpPr>
        <p:spPr>
          <a:xfrm>
            <a:off x="457201" y="284167"/>
            <a:ext cx="8444752" cy="3666645"/>
          </a:xfrm>
          <a:prstGeom prst="rect">
            <a:avLst/>
          </a:prstGeom>
          <a:noFill/>
        </p:spPr>
        <p:txBody>
          <a:bodyPr wrap="square" rtlCol="0">
            <a:spAutoFit/>
          </a:bodyPr>
          <a:lstStyle/>
          <a:p>
            <a:pPr>
              <a:lnSpc>
                <a:spcPct val="120000"/>
              </a:lnSpc>
            </a:pPr>
            <a:r>
              <a:rPr lang="en-US" sz="2800" dirty="0">
                <a:solidFill>
                  <a:prstClr val="black"/>
                </a:solidFill>
                <a:latin typeface="Times New Roman" panose="02020603050405020304" pitchFamily="18" charset="0"/>
                <a:ea typeface="Arial-Rounded"/>
              </a:rPr>
              <a:t>      </a:t>
            </a:r>
            <a:r>
              <a:rPr lang="vi-VN" sz="2800" dirty="0">
                <a:solidFill>
                  <a:srgbClr val="0A008E"/>
                </a:solidFill>
                <a:latin typeface="Times New Roman" panose="02020603050405020304" pitchFamily="18" charset="0"/>
              </a:rPr>
              <a:t>Để trả ơn, dúi báo sắp có lũ lụt rất lớn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và chỉ cho họ cách tránh. Họ nói với bà</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con nhưng chẳng ai tin. Nghe lời dúi, họ</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khoét rỗng khúc gỗ to, chuẩn bị thức ăn</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bỏ vào đó. Vừa chuẩn bị xong mọi thứ thì mưa to, gió lớn, nước ngập mênh mông.  Muôn loài ch</a:t>
            </a:r>
            <a:r>
              <a:rPr lang="en-US" sz="2800" dirty="0">
                <a:solidFill>
                  <a:srgbClr val="0A008E"/>
                </a:solidFill>
                <a:latin typeface="Times New Roman" panose="02020603050405020304" pitchFamily="18" charset="0"/>
              </a:rPr>
              <a:t>ì</a:t>
            </a:r>
            <a:r>
              <a:rPr lang="vi-VN" sz="2800" dirty="0">
                <a:solidFill>
                  <a:srgbClr val="0A008E"/>
                </a:solidFill>
                <a:latin typeface="Times New Roman" panose="02020603050405020304" pitchFamily="18" charset="0"/>
              </a:rPr>
              <a:t>m trong biển nước. Nhờ sống</a:t>
            </a:r>
            <a:r>
              <a:rPr lang="en-US" sz="2800" dirty="0">
                <a:solidFill>
                  <a:srgbClr val="0A008E"/>
                </a:solidFill>
                <a:latin typeface="Times New Roman" panose="02020603050405020304" pitchFamily="18" charset="0"/>
              </a:rPr>
              <a:t> </a:t>
            </a:r>
            <a:r>
              <a:rPr lang="vi-VN" sz="2800" dirty="0">
                <a:solidFill>
                  <a:srgbClr val="0A008E"/>
                </a:solidFill>
                <a:latin typeface="Times New Roman" panose="02020603050405020304" pitchFamily="18" charset="0"/>
              </a:rPr>
              <a:t>trong khúc gỗ nổi, vợ chồng nhà nọ thoát nạn.</a:t>
            </a:r>
            <a:r>
              <a:rPr lang="vi-VN" sz="2800" dirty="0">
                <a:solidFill>
                  <a:srgbClr val="0A008E"/>
                </a:solidFill>
                <a:latin typeface="Times New Roman" panose="02020603050405020304" pitchFamily="18" charset="0"/>
                <a:ea typeface="Arial-Rounded"/>
              </a:rPr>
              <a:t> Ít lâu sau, người vợ sinh ra một quả bầu.</a:t>
            </a:r>
            <a:endParaRPr lang="vi-VN" sz="2800" dirty="0">
              <a:solidFill>
                <a:prstClr val="black"/>
              </a:solidFill>
              <a:latin typeface="Times New Roman" panose="02020603050405020304" pitchFamily="18" charset="0"/>
              <a:ea typeface="Arial-Rounded"/>
            </a:endParaRPr>
          </a:p>
        </p:txBody>
      </p:sp>
      <p:sp>
        <p:nvSpPr>
          <p:cNvPr id="3" name="Oval 2">
            <a:extLst>
              <a:ext uri="{FF2B5EF4-FFF2-40B4-BE49-F238E27FC236}">
                <a16:creationId xmlns:a16="http://schemas.microsoft.com/office/drawing/2014/main" id="{A2FB958A-7B65-4929-AD4E-D501B0240B4F}"/>
              </a:ext>
            </a:extLst>
          </p:cNvPr>
          <p:cNvSpPr/>
          <p:nvPr/>
        </p:nvSpPr>
        <p:spPr>
          <a:xfrm>
            <a:off x="645459" y="432085"/>
            <a:ext cx="327647" cy="314300"/>
          </a:xfrm>
          <a:prstGeom prst="ellipse">
            <a:avLst/>
          </a:prstGeom>
          <a:solidFill>
            <a:srgbClr val="FF99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lumMod val="10000"/>
                  </a:schemeClr>
                </a:solidFill>
                <a:latin typeface="Times New Roman" panose="02020603050405020304" pitchFamily="18" charset="0"/>
                <a:cs typeface="Times New Roman" panose="02020603050405020304" pitchFamily="18" charset="0"/>
              </a:rPr>
              <a:t>2</a:t>
            </a:r>
          </a:p>
        </p:txBody>
      </p:sp>
      <p:cxnSp>
        <p:nvCxnSpPr>
          <p:cNvPr id="4" name="Straight Connector 3">
            <a:extLst>
              <a:ext uri="{FF2B5EF4-FFF2-40B4-BE49-F238E27FC236}">
                <a16:creationId xmlns:a16="http://schemas.microsoft.com/office/drawing/2014/main" id="{3872D7A4-29B3-446B-8A78-B01B2EAF0906}"/>
              </a:ext>
            </a:extLst>
          </p:cNvPr>
          <p:cNvCxnSpPr/>
          <p:nvPr/>
        </p:nvCxnSpPr>
        <p:spPr>
          <a:xfrm>
            <a:off x="4772843" y="719491"/>
            <a:ext cx="633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31D75B0-6B6D-4282-84AD-1962B4F814BA}"/>
              </a:ext>
            </a:extLst>
          </p:cNvPr>
          <p:cNvSpPr txBox="1"/>
          <p:nvPr/>
        </p:nvSpPr>
        <p:spPr>
          <a:xfrm>
            <a:off x="457201" y="3950812"/>
            <a:ext cx="5123330" cy="1479892"/>
          </a:xfrm>
          <a:prstGeom prst="rect">
            <a:avLst/>
          </a:prstGeom>
          <a:noFill/>
        </p:spPr>
        <p:txBody>
          <a:bodyPr wrap="square" rtlCol="0">
            <a:spAutoFit/>
          </a:bodyPr>
          <a:lstStyle/>
          <a:p>
            <a:pPr>
              <a:lnSpc>
                <a:spcPct val="110000"/>
              </a:lnSpc>
            </a:pPr>
            <a:r>
              <a:rPr lang="en-US" sz="2800" i="1" dirty="0" err="1">
                <a:solidFill>
                  <a:srgbClr val="FF0000"/>
                </a:solidFill>
                <a:latin typeface="Times New Roman" panose="02020603050405020304" pitchFamily="18" charset="0"/>
                <a:cs typeface="Times New Roman" panose="02020603050405020304" pitchFamily="18" charset="0"/>
              </a:rPr>
              <a:t>Lũ</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lụt</a:t>
            </a:r>
            <a:r>
              <a:rPr lang="en-US" sz="2800" i="1"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hiện tượng nước ngập trong một vùng đất trong một khoảng thời gian nhất định</a:t>
            </a:r>
            <a:r>
              <a:rPr lang="en-US" sz="2800" dirty="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07BA66F-C89A-45D3-B6E0-B951735302F9}"/>
              </a:ext>
            </a:extLst>
          </p:cNvPr>
          <p:cNvPicPr>
            <a:picLocks noChangeAspect="1"/>
          </p:cNvPicPr>
          <p:nvPr/>
        </p:nvPicPr>
        <p:blipFill>
          <a:blip r:embed="rId2"/>
          <a:stretch>
            <a:fillRect/>
          </a:stretch>
        </p:blipFill>
        <p:spPr>
          <a:xfrm>
            <a:off x="5027326" y="4128247"/>
            <a:ext cx="3874627" cy="2447870"/>
          </a:xfrm>
          <a:prstGeom prst="rect">
            <a:avLst/>
          </a:prstGeom>
        </p:spPr>
      </p:pic>
    </p:spTree>
    <p:extLst>
      <p:ext uri="{BB962C8B-B14F-4D97-AF65-F5344CB8AC3E}">
        <p14:creationId xmlns:p14="http://schemas.microsoft.com/office/powerpoint/2010/main" val="2456529829"/>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1963</Words>
  <Application>Microsoft Office PowerPoint</Application>
  <PresentationFormat>On-screen Show (4:3)</PresentationFormat>
  <Paragraphs>119</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等线</vt:lpstr>
      <vt:lpstr>Arial</vt:lpstr>
      <vt:lpstr>Calibri</vt:lpstr>
      <vt:lpstr>Calibri Light</vt:lpstr>
      <vt:lpstr>HP001 4 hàng</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114</cp:revision>
  <dcterms:created xsi:type="dcterms:W3CDTF">2021-07-20T01:55:21Z</dcterms:created>
  <dcterms:modified xsi:type="dcterms:W3CDTF">2022-05-08T08:43:34Z</dcterms:modified>
</cp:coreProperties>
</file>