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9"/>
  </p:notesMasterIdLst>
  <p:sldIdLst>
    <p:sldId id="256" r:id="rId2"/>
    <p:sldId id="354" r:id="rId3"/>
    <p:sldId id="635" r:id="rId4"/>
    <p:sldId id="610" r:id="rId5"/>
    <p:sldId id="638" r:id="rId6"/>
    <p:sldId id="636" r:id="rId7"/>
    <p:sldId id="637" r:id="rId8"/>
    <p:sldId id="639" r:id="rId9"/>
    <p:sldId id="640" r:id="rId10"/>
    <p:sldId id="641" r:id="rId11"/>
    <p:sldId id="387" r:id="rId12"/>
    <p:sldId id="644" r:id="rId13"/>
    <p:sldId id="643" r:id="rId14"/>
    <p:sldId id="297" r:id="rId15"/>
    <p:sldId id="647" r:id="rId16"/>
    <p:sldId id="648" r:id="rId17"/>
    <p:sldId id="649" r:id="rId18"/>
    <p:sldId id="650" r:id="rId19"/>
    <p:sldId id="656" r:id="rId20"/>
    <p:sldId id="622" r:id="rId21"/>
    <p:sldId id="651" r:id="rId22"/>
    <p:sldId id="299" r:id="rId23"/>
    <p:sldId id="655" r:id="rId24"/>
    <p:sldId id="642" r:id="rId25"/>
    <p:sldId id="654" r:id="rId26"/>
    <p:sldId id="658" r:id="rId27"/>
    <p:sldId id="659" r:id="rId28"/>
  </p:sldIdLst>
  <p:sldSz cx="6858000" cy="5143500"/>
  <p:notesSz cx="6858000" cy="9144000"/>
  <p:embeddedFontLst>
    <p:embeddedFont>
      <p:font typeface="Arial-Rounded" panose="020B0500000000000000" charset="0"/>
      <p:regular r:id="rId30"/>
    </p:embeddedFont>
    <p:embeddedFont>
      <p:font typeface="iCiel Cadena" panose="020B0604020202020204" charset="0"/>
      <p:bold r:id="rId31"/>
    </p:embeddedFont>
    <p:embeddedFont>
      <p:font typeface="Kalam" panose="020B0604020202020204" charset="0"/>
      <p:regular r:id="rId32"/>
      <p:bold r:id="rId33"/>
    </p:embeddedFont>
    <p:embeddedFont>
      <p:font typeface="Montserrat" panose="020B0604020202020204" charset="0"/>
      <p:regular r:id="rId34"/>
      <p:bold r:id="rId35"/>
      <p:italic r:id="rId36"/>
      <p:boldItalic r:id="rId37"/>
    </p:embeddedFont>
    <p:embeddedFont>
      <p:font typeface="UTM Avo" panose="02040603050506020204" pitchFamily="18" charset="0"/>
      <p:regular r:id="rId38"/>
      <p:bold r:id="rId39"/>
      <p:italic r:id="rId40"/>
      <p:boldItalic r:id="rId41"/>
    </p:embeddedFont>
    <p:embeddedFont>
      <p:font typeface="UTM Cookies" panose="02040603050506020204" pitchFamily="18" charset="0"/>
      <p:regular r:id="rId42"/>
    </p:embeddedFont>
  </p:embeddedFontLst>
  <p:custDataLst>
    <p:tags r:id="rId4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39F"/>
    <a:srgbClr val="0F03A9"/>
    <a:srgbClr val="000000"/>
    <a:srgbClr val="FFD69F"/>
    <a:srgbClr val="83D78B"/>
    <a:srgbClr val="FFCCCC"/>
    <a:srgbClr val="207103"/>
    <a:srgbClr val="800000"/>
    <a:srgbClr val="258303"/>
    <a:srgbClr val="965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7" autoAdjust="0"/>
    <p:restoredTop sz="94364" autoAdjust="0"/>
  </p:normalViewPr>
  <p:slideViewPr>
    <p:cSldViewPr snapToGrid="0">
      <p:cViewPr varScale="1">
        <p:scale>
          <a:sx n="44" d="100"/>
          <a:sy n="44" d="100"/>
        </p:scale>
        <p:origin x="630" y="4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025163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8" name="Google Shape;164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926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1867"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1"/>
            <a:ext cx="1605064" cy="420756"/>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313434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grpSp>
        <p:nvGrpSpPr>
          <p:cNvPr id="6" name="Group 5"/>
          <p:cNvGrpSpPr/>
          <p:nvPr userDrawn="1"/>
        </p:nvGrpSpPr>
        <p:grpSpPr>
          <a:xfrm>
            <a:off x="282787"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spTree>
    <p:extLst>
      <p:ext uri="{BB962C8B-B14F-4D97-AF65-F5344CB8AC3E}">
        <p14:creationId xmlns:p14="http://schemas.microsoft.com/office/powerpoint/2010/main" val="241082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138982" y="215312"/>
            <a:ext cx="6580039" cy="4825797"/>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685783" eaLnBrk="1" fontAlgn="auto" latinLnBrk="0" hangingPunct="1">
              <a:lnSpc>
                <a:spcPct val="100000"/>
              </a:lnSpc>
              <a:spcBef>
                <a:spcPts val="0"/>
              </a:spcBef>
              <a:spcAft>
                <a:spcPts val="0"/>
              </a:spcAft>
              <a:buClr>
                <a:srgbClr val="000000"/>
              </a:buClr>
              <a:buSzTx/>
              <a:buFont typeface="Arial"/>
              <a:buNone/>
              <a:tabLst/>
              <a:defRPr/>
            </a:pPr>
            <a:endParaRPr kumimoji="0" lang="en-US" sz="1051"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4/30/2022</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1925385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1235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nvGrpSpPr>
          <p:cNvPr id="4" name="Group 3"/>
          <p:cNvGrpSpPr/>
          <p:nvPr userDrawn="1"/>
        </p:nvGrpSpPr>
        <p:grpSpPr>
          <a:xfrm>
            <a:off x="211055"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grpSp>
        <p:nvGrpSpPr>
          <p:cNvPr id="8" name="Group 7"/>
          <p:cNvGrpSpPr/>
          <p:nvPr userDrawn="1"/>
        </p:nvGrpSpPr>
        <p:grpSpPr>
          <a:xfrm>
            <a:off x="282787"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sp>
        <p:nvSpPr>
          <p:cNvPr id="12" name="TextBox 11"/>
          <p:cNvSpPr txBox="1"/>
          <p:nvPr userDrawn="1"/>
        </p:nvSpPr>
        <p:spPr>
          <a:xfrm>
            <a:off x="4484451" y="4876801"/>
            <a:ext cx="1605064" cy="420756"/>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40135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nvGrpSpPr>
          <p:cNvPr id="17" name="Group 16"/>
          <p:cNvGrpSpPr/>
          <p:nvPr userDrawn="1"/>
        </p:nvGrpSpPr>
        <p:grpSpPr>
          <a:xfrm>
            <a:off x="211055"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grpSp>
        <p:nvGrpSpPr>
          <p:cNvPr id="13" name="Group 12"/>
          <p:cNvGrpSpPr/>
          <p:nvPr userDrawn="1"/>
        </p:nvGrpSpPr>
        <p:grpSpPr>
          <a:xfrm>
            <a:off x="282787"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1867"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nvGrpSpPr>
          <p:cNvPr id="4" name="Group 3"/>
          <p:cNvGrpSpPr/>
          <p:nvPr userDrawn="1"/>
        </p:nvGrpSpPr>
        <p:grpSpPr>
          <a:xfrm>
            <a:off x="211055"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grpSp>
        <p:nvGrpSpPr>
          <p:cNvPr id="8" name="Group 7"/>
          <p:cNvGrpSpPr/>
          <p:nvPr userDrawn="1"/>
        </p:nvGrpSpPr>
        <p:grpSpPr>
          <a:xfrm>
            <a:off x="282787"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1867"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nvGrpSpPr>
          <p:cNvPr id="4" name="Group 3"/>
          <p:cNvGrpSpPr/>
          <p:nvPr userDrawn="1"/>
        </p:nvGrpSpPr>
        <p:grpSpPr>
          <a:xfrm>
            <a:off x="211055"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grpSp>
        <p:nvGrpSpPr>
          <p:cNvPr id="8" name="Group 7"/>
          <p:cNvGrpSpPr/>
          <p:nvPr userDrawn="1"/>
        </p:nvGrpSpPr>
        <p:grpSpPr>
          <a:xfrm>
            <a:off x="282787"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1867"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20"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6" r:id="rId11"/>
    <p:sldLayoutId id="2147483697" r:id="rId12"/>
    <p:sldLayoutId id="214748369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18.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14.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18.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14.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9.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18.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14.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5.wdp"/><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5.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18.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14.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2.xml"/><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A14C4-2ADB-431B-9A9C-30EF58B08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001" y="2185894"/>
            <a:ext cx="3454717" cy="2743058"/>
          </a:xfrm>
          <a:prstGeom prst="rect">
            <a:avLst/>
          </a:prstGeom>
        </p:spPr>
      </p:pic>
      <p:sp>
        <p:nvSpPr>
          <p:cNvPr id="6" name="TextBox 5">
            <a:extLst>
              <a:ext uri="{FF2B5EF4-FFF2-40B4-BE49-F238E27FC236}">
                <a16:creationId xmlns:a16="http://schemas.microsoft.com/office/drawing/2014/main" id="{77479C6D-4457-4FD6-8712-08CDB240C306}"/>
              </a:ext>
            </a:extLst>
          </p:cNvPr>
          <p:cNvSpPr txBox="1"/>
          <p:nvPr/>
        </p:nvSpPr>
        <p:spPr>
          <a:xfrm>
            <a:off x="388206" y="904240"/>
            <a:ext cx="6134514" cy="1200329"/>
          </a:xfrm>
          <a:prstGeom prst="rect">
            <a:avLst/>
          </a:prstGeom>
          <a:noFill/>
        </p:spPr>
        <p:txBody>
          <a:bodyPr wrap="square" rtlCol="0">
            <a:spAutoFit/>
          </a:bodyPr>
          <a:lstStyle/>
          <a:p>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Chào</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mừng</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thầy</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cô</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và</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các</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em</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p>
          <a:p>
            <a:pPr algn="ct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đến</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với</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môn</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Tiếng</a:t>
            </a:r>
            <a:r>
              <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 </a:t>
            </a:r>
            <a:r>
              <a:rPr lang="en-US" sz="3600" b="1" dirty="0" err="1">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rPr>
              <a:t>Việt</a:t>
            </a:r>
            <a:endParaRPr lang="en-US" sz="3600" b="1" dirty="0">
              <a:ln w="22225">
                <a:solidFill>
                  <a:schemeClr val="accent2"/>
                </a:solidFill>
                <a:prstDash val="solid"/>
              </a:ln>
              <a:solidFill>
                <a:srgbClr val="0F03A9"/>
              </a:solidFill>
              <a:effectLst>
                <a:reflection blurRad="6350" stA="55000" endA="300" endPos="45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214912788"/>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A77432-5E8C-4D76-BAC9-18D2EFF38395}"/>
              </a:ext>
            </a:extLst>
          </p:cNvPr>
          <p:cNvSpPr txBox="1"/>
          <p:nvPr/>
        </p:nvSpPr>
        <p:spPr>
          <a:xfrm>
            <a:off x="272137" y="414244"/>
            <a:ext cx="6199783" cy="1479892"/>
          </a:xfrm>
          <a:prstGeom prst="rect">
            <a:avLst/>
          </a:prstGeom>
          <a:noFill/>
        </p:spPr>
        <p:txBody>
          <a:bodyPr wrap="square" rtlCol="0">
            <a:spAutoFit/>
          </a:bodyPr>
          <a:lstStyle/>
          <a:p>
            <a:pPr>
              <a:lnSpc>
                <a:spcPct val="110000"/>
              </a:lnSpc>
            </a:pPr>
            <a:r>
              <a:rPr lang="en-US" sz="2800" dirty="0">
                <a:solidFill>
                  <a:srgbClr val="207103"/>
                </a:solidFill>
                <a:latin typeface="Times New Roman" panose="02020603050405020304" pitchFamily="18" charset="0"/>
                <a:cs typeface="Times New Roman" panose="02020603050405020304" pitchFamily="18" charset="0"/>
              </a:rPr>
              <a:t>   </a:t>
            </a:r>
            <a:r>
              <a:rPr lang="vi-VN" sz="2800" dirty="0">
                <a:solidFill>
                  <a:srgbClr val="207103"/>
                </a:solidFill>
                <a:latin typeface="Times New Roman" panose="02020603050405020304" pitchFamily="18" charset="0"/>
                <a:cs typeface="Times New Roman" panose="02020603050405020304" pitchFamily="18" charset="0"/>
              </a:rPr>
              <a:t>Trang phục truyền thống của người Việt Nam là áo dài. Áo dài thường được mặc trong dịp Tết hay lễ hội.</a:t>
            </a:r>
            <a:r>
              <a:rPr lang="en-US" sz="2800" dirty="0">
                <a:solidFill>
                  <a:srgbClr val="207103"/>
                </a:solidFill>
                <a:latin typeface="Times New Roman" panose="02020603050405020304" pitchFamily="18" charset="0"/>
                <a:cs typeface="Times New Roman" panose="02020603050405020304" pitchFamily="18" charset="0"/>
              </a:rPr>
              <a:t>                                                       </a:t>
            </a:r>
            <a:endParaRPr lang="vi-VN" sz="2800" dirty="0">
              <a:solidFill>
                <a:srgbClr val="207103"/>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0D912183-6266-45E2-9FE9-71A87CA716CA}"/>
              </a:ext>
            </a:extLst>
          </p:cNvPr>
          <p:cNvSpPr/>
          <p:nvPr/>
        </p:nvSpPr>
        <p:spPr>
          <a:xfrm>
            <a:off x="272137" y="570081"/>
            <a:ext cx="268526" cy="242719"/>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4</a:t>
            </a:r>
          </a:p>
        </p:txBody>
      </p:sp>
      <p:sp>
        <p:nvSpPr>
          <p:cNvPr id="12" name="TextBox 11">
            <a:extLst>
              <a:ext uri="{FF2B5EF4-FFF2-40B4-BE49-F238E27FC236}">
                <a16:creationId xmlns:a16="http://schemas.microsoft.com/office/drawing/2014/main" id="{B3DCA6D5-81CB-4586-8C6E-DB427C447F5D}"/>
              </a:ext>
            </a:extLst>
          </p:cNvPr>
          <p:cNvSpPr txBox="1"/>
          <p:nvPr/>
        </p:nvSpPr>
        <p:spPr>
          <a:xfrm>
            <a:off x="217348" y="1948448"/>
            <a:ext cx="6423304" cy="1005916"/>
          </a:xfrm>
          <a:prstGeom prst="rect">
            <a:avLst/>
          </a:prstGeom>
          <a:noFill/>
        </p:spPr>
        <p:txBody>
          <a:bodyPr wrap="square" rtlCol="0">
            <a:spAutoFit/>
          </a:bodyPr>
          <a:lstStyle/>
          <a:p>
            <a:pPr>
              <a:lnSpc>
                <a:spcPct val="110000"/>
              </a:lnSpc>
            </a:pPr>
            <a:r>
              <a:rPr lang="en-US" sz="2800" dirty="0">
                <a:solidFill>
                  <a:srgbClr val="207103"/>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Trang phục</a:t>
            </a:r>
            <a:r>
              <a:rPr lang="en-US" sz="2800" dirty="0">
                <a:solidFill>
                  <a:srgbClr val="FF0000"/>
                </a:solidFill>
                <a:latin typeface="Times New Roman" panose="02020603050405020304" pitchFamily="18" charset="0"/>
                <a:cs typeface="Times New Roman" panose="02020603050405020304" pitchFamily="18" charset="0"/>
              </a:rPr>
              <a:t>:</a:t>
            </a:r>
            <a:r>
              <a:rPr lang="vi-VN" sz="2800" dirty="0">
                <a:solidFill>
                  <a:srgbClr val="FF000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24A0E8BD-3590-4B1E-BE19-473626283B87}"/>
              </a:ext>
            </a:extLst>
          </p:cNvPr>
          <p:cNvCxnSpPr>
            <a:cxnSpLocks/>
          </p:cNvCxnSpPr>
          <p:nvPr/>
        </p:nvCxnSpPr>
        <p:spPr>
          <a:xfrm>
            <a:off x="746614" y="822960"/>
            <a:ext cx="32869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909E948-0BE4-471F-978A-FABA37636FF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744720" y="2980818"/>
            <a:ext cx="1895932" cy="2032803"/>
          </a:xfrm>
          <a:prstGeom prst="rect">
            <a:avLst/>
          </a:prstGeom>
        </p:spPr>
      </p:pic>
    </p:spTree>
    <p:extLst>
      <p:ext uri="{BB962C8B-B14F-4D97-AF65-F5344CB8AC3E}">
        <p14:creationId xmlns:p14="http://schemas.microsoft.com/office/powerpoint/2010/main" val="287386528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339142" y="1381760"/>
            <a:ext cx="3685738" cy="851025"/>
          </a:xfrm>
          <a:prstGeom prst="rect">
            <a:avLst/>
          </a:prstGeom>
          <a:noFill/>
          <a:ln>
            <a:noFill/>
          </a:ln>
        </p:spPr>
        <p:txBody>
          <a:bodyPr wrap="square">
            <a:prstTxWarp prst="textDoubleWave1">
              <a:avLst>
                <a:gd name="adj1" fmla="val 12500"/>
                <a:gd name="adj2" fmla="val 0"/>
              </a:avLst>
            </a:prstTxWarp>
            <a:spAutoFit/>
          </a:bodyPr>
          <a:lstStyle/>
          <a:p>
            <a:pPr algn="ctr" defTabSz="685737">
              <a:lnSpc>
                <a:spcPct val="150000"/>
              </a:lnSpc>
              <a:defRPr/>
            </a:pPr>
            <a:r>
              <a:rPr lang="en-US" altLang="zh-CN" sz="3038" dirty="0" err="1">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3038" dirty="0">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dirty="0" err="1">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r>
              <a:rPr lang="en-US" altLang="zh-CN" sz="3038" dirty="0">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dirty="0" err="1">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nhóm</a:t>
            </a:r>
            <a:endParaRPr lang="zh-CN" altLang="en-US" sz="3038" dirty="0">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5323044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A022FD-6DC9-41D9-A515-2E31E884BBA2}"/>
              </a:ext>
            </a:extLst>
          </p:cNvPr>
          <p:cNvPicPr>
            <a:picLocks noChangeAspect="1"/>
          </p:cNvPicPr>
          <p:nvPr/>
        </p:nvPicPr>
        <p:blipFill rotWithShape="1">
          <a:blip r:embed="rId3">
            <a:extLst>
              <a:ext uri="{28A0092B-C50C-407E-A947-70E740481C1C}">
                <a14:useLocalDpi xmlns:a14="http://schemas.microsoft.com/office/drawing/2010/main" val="0"/>
              </a:ext>
            </a:extLst>
          </a:blip>
          <a:srcRect l="3852" t="1" r="7184" b="-415"/>
          <a:stretch/>
        </p:blipFill>
        <p:spPr>
          <a:xfrm>
            <a:off x="1" y="0"/>
            <a:ext cx="6894369" cy="4500563"/>
          </a:xfrm>
          <a:prstGeom prst="rect">
            <a:avLst/>
          </a:prstGeom>
        </p:spPr>
      </p:pic>
      <p:pic>
        <p:nvPicPr>
          <p:cNvPr id="4" name="图片 73732" descr="PPT素材-12">
            <a:extLst>
              <a:ext uri="{FF2B5EF4-FFF2-40B4-BE49-F238E27FC236}">
                <a16:creationId xmlns:a16="http://schemas.microsoft.com/office/drawing/2014/main" id="{7B95BFDC-0314-4818-AF57-47F0F9A60CDF}"/>
              </a:ext>
            </a:extLst>
          </p:cNvPr>
          <p:cNvPicPr>
            <a:picLocks noChangeAspect="1"/>
          </p:cNvPicPr>
          <p:nvPr/>
        </p:nvPicPr>
        <p:blipFill>
          <a:blip r:embed="rId4"/>
          <a:stretch>
            <a:fillRect/>
          </a:stretch>
        </p:blipFill>
        <p:spPr>
          <a:xfrm>
            <a:off x="2576469" y="508017"/>
            <a:ext cx="4281532" cy="1702373"/>
          </a:xfrm>
          <a:prstGeom prst="rect">
            <a:avLst/>
          </a:prstGeom>
          <a:noFill/>
          <a:ln w="9525">
            <a:noFill/>
          </a:ln>
        </p:spPr>
      </p:pic>
      <p:pic>
        <p:nvPicPr>
          <p:cNvPr id="5" name="图片 6">
            <a:extLst>
              <a:ext uri="{FF2B5EF4-FFF2-40B4-BE49-F238E27FC236}">
                <a16:creationId xmlns:a16="http://schemas.microsoft.com/office/drawing/2014/main" id="{950DB06B-3129-41B2-9E98-960CFE842D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294" t="7312" r="32213" b="28914"/>
          <a:stretch>
            <a:fillRect/>
          </a:stretch>
        </p:blipFill>
        <p:spPr>
          <a:xfrm>
            <a:off x="5983423" y="665128"/>
            <a:ext cx="723195" cy="1074051"/>
          </a:xfrm>
          <a:prstGeom prst="rect">
            <a:avLst/>
          </a:prstGeom>
        </p:spPr>
      </p:pic>
      <p:pic>
        <p:nvPicPr>
          <p:cNvPr id="6" name="Picture 5">
            <a:extLst>
              <a:ext uri="{FF2B5EF4-FFF2-40B4-BE49-F238E27FC236}">
                <a16:creationId xmlns:a16="http://schemas.microsoft.com/office/drawing/2014/main" id="{C1EA095D-442B-4588-A139-F31F598FC038}"/>
              </a:ext>
            </a:extLst>
          </p:cNvPr>
          <p:cNvPicPr>
            <a:picLocks noChangeAspect="1"/>
          </p:cNvPicPr>
          <p:nvPr/>
        </p:nvPicPr>
        <p:blipFill rotWithShape="1">
          <a:blip r:embed="rId6">
            <a:extLst>
              <a:ext uri="{28A0092B-C50C-407E-A947-70E740481C1C}">
                <a14:useLocalDpi xmlns:a14="http://schemas.microsoft.com/office/drawing/2010/main" val="0"/>
              </a:ext>
            </a:extLst>
          </a:blip>
          <a:srcRect t="26348" r="44843"/>
          <a:stretch/>
        </p:blipFill>
        <p:spPr>
          <a:xfrm>
            <a:off x="-35480" y="2612358"/>
            <a:ext cx="1862764" cy="1888126"/>
          </a:xfrm>
          <a:prstGeom prst="rect">
            <a:avLst/>
          </a:prstGeom>
          <a:ln>
            <a:noFill/>
          </a:ln>
          <a:effectLst>
            <a:outerShdw blurRad="292100" dist="139700" dir="2700000" algn="tl" rotWithShape="0">
              <a:srgbClr val="333333">
                <a:alpha val="65000"/>
              </a:srgbClr>
            </a:outerShdw>
          </a:effectLst>
        </p:spPr>
      </p:pic>
      <p:pic>
        <p:nvPicPr>
          <p:cNvPr id="7" name="PA_图片 4">
            <a:extLst>
              <a:ext uri="{FF2B5EF4-FFF2-40B4-BE49-F238E27FC236}">
                <a16:creationId xmlns:a16="http://schemas.microsoft.com/office/drawing/2014/main" id="{17BC6718-F0E0-489E-9348-F44FAAA1B498}"/>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12681" y="456583"/>
            <a:ext cx="2918449" cy="2312873"/>
          </a:xfrm>
          <a:prstGeom prst="rect">
            <a:avLst/>
          </a:prstGeom>
        </p:spPr>
      </p:pic>
      <p:sp>
        <p:nvSpPr>
          <p:cNvPr id="8" name="Rectangle 7">
            <a:extLst>
              <a:ext uri="{FF2B5EF4-FFF2-40B4-BE49-F238E27FC236}">
                <a16:creationId xmlns:a16="http://schemas.microsoft.com/office/drawing/2014/main" id="{845C9377-8AE4-44F7-A081-02B5C9805426}"/>
              </a:ext>
            </a:extLst>
          </p:cNvPr>
          <p:cNvSpPr/>
          <p:nvPr/>
        </p:nvSpPr>
        <p:spPr>
          <a:xfrm>
            <a:off x="350999" y="1005686"/>
            <a:ext cx="2621223" cy="1480210"/>
          </a:xfrm>
          <a:prstGeom prst="rect">
            <a:avLst/>
          </a:prstGeom>
        </p:spPr>
        <p:txBody>
          <a:bodyPr wrap="square" lIns="51433" tIns="25716" rIns="51433" bIns="25716">
            <a:spAutoFit/>
          </a:bodyPr>
          <a:lstStyle/>
          <a:p>
            <a:pPr marL="0" marR="0" lvl="0" indent="0" algn="ctr" defTabSz="514341" rtl="0" eaLnBrk="1" fontAlgn="auto" latinLnBrk="0" hangingPunct="1">
              <a:lnSpc>
                <a:spcPct val="100000"/>
              </a:lnSpc>
              <a:spcBef>
                <a:spcPts val="0"/>
              </a:spcBef>
              <a:spcAft>
                <a:spcPts val="0"/>
              </a:spcAft>
              <a:buClr>
                <a:srgbClr val="000000"/>
              </a:buClr>
              <a:buSzTx/>
              <a:buFont typeface="Arial"/>
              <a:buNone/>
              <a:tabLst/>
              <a:defRPr/>
            </a:pPr>
            <a:r>
              <a:rPr kumimoji="0" lang="en-US" altLang="zh-CN" sz="3038" b="1" i="0" u="none" strike="noStrike" kern="1200" cap="none" spc="0" normalizeH="0" baseline="0" noProof="0" dirty="0" err="1">
                <a:ln>
                  <a:solidFill>
                    <a:sysClr val="windowText" lastClr="00000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Yêu</a:t>
            </a:r>
            <a:r>
              <a:rPr kumimoji="0" lang="zh-CN" altLang="en-US" sz="3038" b="1" i="0" u="none" strike="noStrike" kern="1200" cap="none" spc="0" normalizeH="0" baseline="0" noProof="0" dirty="0">
                <a:ln>
                  <a:solidFill>
                    <a:sysClr val="windowText" lastClr="00000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038" b="1" i="0" u="none" strike="noStrike" kern="1200" cap="none" spc="0" normalizeH="0" baseline="0" noProof="0" dirty="0" err="1">
                <a:ln>
                  <a:solidFill>
                    <a:sysClr val="windowText" lastClr="00000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cầu</a:t>
            </a:r>
            <a:endParaRPr kumimoji="0" lang="zh-CN" altLang="en-US" sz="3038" b="1" i="0" u="none" strike="noStrike" kern="1200" cap="none" spc="0" normalizeH="0" baseline="0" noProof="0" dirty="0">
              <a:ln>
                <a:solidFill>
                  <a:sysClr val="windowText" lastClr="00000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l" defTabSz="514341"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1561"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Phân</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công</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theo</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đoạn</a:t>
            </a:r>
            <a:endPar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l" defTabSz="514341"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Tất</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cả</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thành</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viên</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đều</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endPar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l" defTabSz="514341"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Sửa</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lỗi</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cho</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nếu</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đúng</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9" name="Google Shape;568;p14">
            <a:extLst>
              <a:ext uri="{FF2B5EF4-FFF2-40B4-BE49-F238E27FC236}">
                <a16:creationId xmlns:a16="http://schemas.microsoft.com/office/drawing/2014/main" id="{EC7E3F8A-D1AD-4701-B765-98BB30792E63}"/>
              </a:ext>
            </a:extLst>
          </p:cNvPr>
          <p:cNvPicPr preferRelativeResize="0"/>
          <p:nvPr/>
        </p:nvPicPr>
        <p:blipFill rotWithShape="1">
          <a:blip r:embed="rId7">
            <a:alphaModFix/>
          </a:blip>
          <a:srcRect/>
          <a:stretch/>
        </p:blipFill>
        <p:spPr>
          <a:xfrm>
            <a:off x="3047024" y="1902203"/>
            <a:ext cx="3046981" cy="2414734"/>
          </a:xfrm>
          <a:prstGeom prst="rect">
            <a:avLst/>
          </a:prstGeom>
          <a:noFill/>
          <a:ln>
            <a:noFill/>
          </a:ln>
        </p:spPr>
      </p:pic>
      <p:pic>
        <p:nvPicPr>
          <p:cNvPr id="10" name="Google Shape;572;p14">
            <a:extLst>
              <a:ext uri="{FF2B5EF4-FFF2-40B4-BE49-F238E27FC236}">
                <a16:creationId xmlns:a16="http://schemas.microsoft.com/office/drawing/2014/main" id="{57D97F27-A2F5-41BC-AC0A-A83BEBBCF544}"/>
              </a:ext>
            </a:extLst>
          </p:cNvPr>
          <p:cNvPicPr preferRelativeResize="0"/>
          <p:nvPr/>
        </p:nvPicPr>
        <p:blipFill rotWithShape="1">
          <a:blip r:embed="rId8">
            <a:alphaModFix/>
          </a:blip>
          <a:srcRect/>
          <a:stretch/>
        </p:blipFill>
        <p:spPr>
          <a:xfrm>
            <a:off x="3281470" y="2520138"/>
            <a:ext cx="2608767" cy="1312460"/>
          </a:xfrm>
          <a:prstGeom prst="rect">
            <a:avLst/>
          </a:prstGeom>
          <a:noFill/>
          <a:ln>
            <a:noFill/>
          </a:ln>
        </p:spPr>
      </p:pic>
      <p:sp>
        <p:nvSpPr>
          <p:cNvPr id="11" name="Rectangle 11">
            <a:extLst>
              <a:ext uri="{FF2B5EF4-FFF2-40B4-BE49-F238E27FC236}">
                <a16:creationId xmlns:a16="http://schemas.microsoft.com/office/drawing/2014/main" id="{0BE86CD5-F302-4C1A-B1C2-E8A6DA6E2B98}"/>
              </a:ext>
            </a:extLst>
          </p:cNvPr>
          <p:cNvSpPr>
            <a:spLocks noChangeArrowheads="1"/>
          </p:cNvSpPr>
          <p:nvPr/>
        </p:nvSpPr>
        <p:spPr bwMode="gray">
          <a:xfrm>
            <a:off x="2978264" y="1310549"/>
            <a:ext cx="3309818" cy="520443"/>
          </a:xfrm>
          <a:prstGeom prst="rect">
            <a:avLst/>
          </a:prstGeom>
          <a:noFill/>
          <a:ln>
            <a:noFill/>
          </a:ln>
        </p:spPr>
        <p:txBody>
          <a:bodyPr wrap="square">
            <a:prstTxWarp prst="textDoubleWave1">
              <a:avLst>
                <a:gd name="adj1" fmla="val 12500"/>
                <a:gd name="adj2" fmla="val 0"/>
              </a:avLst>
            </a:prstTxWarp>
            <a:spAutoFit/>
          </a:bodyPr>
          <a:lstStyle/>
          <a:p>
            <a:pPr algn="ctr" defTabSz="685737">
              <a:lnSpc>
                <a:spcPct val="150000"/>
              </a:lnSpc>
              <a:defRPr/>
            </a:pPr>
            <a:r>
              <a:rPr lang="en-US" altLang="zh-CN" sz="3038" dirty="0" err="1">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3038" dirty="0">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dirty="0" err="1">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r>
              <a:rPr lang="en-US" altLang="zh-CN" sz="3038" dirty="0">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dirty="0" err="1">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nhóm</a:t>
            </a:r>
            <a:endParaRPr lang="zh-CN" altLang="en-US" sz="3038" dirty="0">
              <a:ln w="0"/>
              <a:solidFill>
                <a:srgbClr val="FF0000"/>
              </a:soli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3033405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arn(inVertical)">
                                      <p:cBhvr>
                                        <p:cTn id="16" dur="500"/>
                                        <p:tgtEl>
                                          <p:spTgt spid="8">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barn(inVertical)">
                                      <p:cBhvr>
                                        <p:cTn id="1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63DEC8-1AC4-4D44-BFCB-52C1B907C521}"/>
              </a:ext>
            </a:extLst>
          </p:cNvPr>
          <p:cNvSpPr txBox="1"/>
          <p:nvPr/>
        </p:nvSpPr>
        <p:spPr>
          <a:xfrm>
            <a:off x="376115" y="769025"/>
            <a:ext cx="6237780" cy="1589922"/>
          </a:xfrm>
          <a:prstGeom prst="rect">
            <a:avLst/>
          </a:prstGeom>
          <a:noFill/>
        </p:spPr>
        <p:txBody>
          <a:bodyPr wrap="square" rtlCol="0">
            <a:spAutoFit/>
          </a:bodyPr>
          <a:lstStyle/>
          <a:p>
            <a:pPr>
              <a:lnSpc>
                <a:spcPct val="110000"/>
              </a:lnSpc>
            </a:pPr>
            <a:r>
              <a:rPr lang="en-US" sz="1500" dirty="0">
                <a:latin typeface="UTM Avo" panose="02040603050506020204" pitchFamily="18" charset="0"/>
              </a:rPr>
              <a:t>     </a:t>
            </a:r>
            <a:r>
              <a:rPr lang="vi-VN" sz="15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a:lnSpc>
                <a:spcPct val="110000"/>
              </a:lnSpc>
            </a:pPr>
            <a:r>
              <a:rPr lang="en-US" sz="1500" dirty="0">
                <a:solidFill>
                  <a:srgbClr val="0F03A9"/>
                </a:solidFill>
                <a:latin typeface="UTM Avo" panose="02040603050506020204" pitchFamily="18" charset="0"/>
              </a:rPr>
              <a:t>    </a:t>
            </a:r>
            <a:r>
              <a:rPr lang="vi-VN" sz="1500" dirty="0">
                <a:solidFill>
                  <a:srgbClr val="0F03A9"/>
                </a:solidFill>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pic>
        <p:nvPicPr>
          <p:cNvPr id="5" name="Picture 4">
            <a:extLst>
              <a:ext uri="{FF2B5EF4-FFF2-40B4-BE49-F238E27FC236}">
                <a16:creationId xmlns:a16="http://schemas.microsoft.com/office/drawing/2014/main" id="{5B3636DA-1D7D-4EE0-8AB4-1E8C83B37A9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87419" y="312619"/>
            <a:ext cx="489372" cy="441355"/>
          </a:xfrm>
          <a:prstGeom prst="rect">
            <a:avLst/>
          </a:prstGeom>
        </p:spPr>
      </p:pic>
      <p:sp>
        <p:nvSpPr>
          <p:cNvPr id="6" name="TextBox 5">
            <a:extLst>
              <a:ext uri="{FF2B5EF4-FFF2-40B4-BE49-F238E27FC236}">
                <a16:creationId xmlns:a16="http://schemas.microsoft.com/office/drawing/2014/main" id="{267A56C6-6297-4E28-9D26-6FA87252D402}"/>
              </a:ext>
            </a:extLst>
          </p:cNvPr>
          <p:cNvSpPr txBox="1"/>
          <p:nvPr/>
        </p:nvSpPr>
        <p:spPr>
          <a:xfrm>
            <a:off x="1872335" y="280477"/>
            <a:ext cx="3113330" cy="413703"/>
          </a:xfrm>
          <a:prstGeom prst="rect">
            <a:avLst/>
          </a:prstGeom>
          <a:noFill/>
        </p:spPr>
        <p:txBody>
          <a:bodyPr wrap="square" rtlCol="0">
            <a:spAutoFit/>
          </a:bodyPr>
          <a:lstStyle/>
          <a:p>
            <a:pPr algn="ctr">
              <a:lnSpc>
                <a:spcPct val="150000"/>
              </a:lnSpc>
            </a:pPr>
            <a:r>
              <a:rPr lang="vi-VN" sz="1600" b="1" dirty="0">
                <a:solidFill>
                  <a:srgbClr val="FF0000"/>
                </a:solidFill>
                <a:latin typeface="UTM Avo" panose="02040603050506020204" pitchFamily="18" charset="0"/>
              </a:rPr>
              <a:t>ĐẤT NƯỚC CHÚNG MÌNH</a:t>
            </a:r>
            <a:endParaRPr lang="en-US" sz="1600" b="1" dirty="0">
              <a:solidFill>
                <a:srgbClr val="FF0000"/>
              </a:solidFill>
              <a:latin typeface="UTM Avo" panose="02040603050506020204" pitchFamily="18" charset="0"/>
            </a:endParaRPr>
          </a:p>
        </p:txBody>
      </p:sp>
      <p:sp>
        <p:nvSpPr>
          <p:cNvPr id="7" name="TextBox 6">
            <a:extLst>
              <a:ext uri="{FF2B5EF4-FFF2-40B4-BE49-F238E27FC236}">
                <a16:creationId xmlns:a16="http://schemas.microsoft.com/office/drawing/2014/main" id="{881C7267-660B-4DB0-AA1D-AE6A2073825B}"/>
              </a:ext>
            </a:extLst>
          </p:cNvPr>
          <p:cNvSpPr txBox="1"/>
          <p:nvPr/>
        </p:nvSpPr>
        <p:spPr>
          <a:xfrm>
            <a:off x="506915" y="2392484"/>
            <a:ext cx="4214205" cy="1336007"/>
          </a:xfrm>
          <a:prstGeom prst="rect">
            <a:avLst/>
          </a:prstGeom>
          <a:noFill/>
        </p:spPr>
        <p:txBody>
          <a:bodyPr wrap="square" rtlCol="0">
            <a:spAutoFit/>
          </a:bodyPr>
          <a:lstStyle/>
          <a:p>
            <a:pPr algn="just">
              <a:lnSpc>
                <a:spcPct val="110000"/>
              </a:lnSpc>
            </a:pPr>
            <a:r>
              <a:rPr lang="en-US" sz="1500" dirty="0">
                <a:solidFill>
                  <a:srgbClr val="800000"/>
                </a:solidFill>
                <a:latin typeface="UTM Avo" panose="02040603050506020204" pitchFamily="18" charset="0"/>
              </a:rPr>
              <a:t>    </a:t>
            </a:r>
            <a:r>
              <a:rPr lang="vi-VN" sz="1500" dirty="0">
                <a:solidFill>
                  <a:srgbClr val="800000"/>
                </a:solidFill>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8" name="TextBox 7">
            <a:extLst>
              <a:ext uri="{FF2B5EF4-FFF2-40B4-BE49-F238E27FC236}">
                <a16:creationId xmlns:a16="http://schemas.microsoft.com/office/drawing/2014/main" id="{4225F7C7-A547-452E-942A-1C398B3919C8}"/>
              </a:ext>
            </a:extLst>
          </p:cNvPr>
          <p:cNvSpPr txBox="1"/>
          <p:nvPr/>
        </p:nvSpPr>
        <p:spPr>
          <a:xfrm>
            <a:off x="1872335" y="3888964"/>
            <a:ext cx="4741560" cy="1082091"/>
          </a:xfrm>
          <a:prstGeom prst="rect">
            <a:avLst/>
          </a:prstGeom>
          <a:noFill/>
        </p:spPr>
        <p:txBody>
          <a:bodyPr wrap="square" rtlCol="0">
            <a:spAutoFit/>
          </a:bodyPr>
          <a:lstStyle/>
          <a:p>
            <a:pPr algn="just">
              <a:lnSpc>
                <a:spcPct val="110000"/>
              </a:lnSpc>
            </a:pPr>
            <a:r>
              <a:rPr lang="en-US" sz="1500" dirty="0">
                <a:solidFill>
                  <a:srgbClr val="258303"/>
                </a:solidFill>
                <a:latin typeface="UTM Avo" panose="02040603050506020204" pitchFamily="18" charset="0"/>
              </a:rPr>
              <a:t>   </a:t>
            </a:r>
            <a:r>
              <a:rPr lang="vi-VN" sz="1500" dirty="0">
                <a:solidFill>
                  <a:srgbClr val="207103"/>
                </a:solidFill>
                <a:latin typeface="UTM Avo" panose="02040603050506020204" pitchFamily="18" charset="0"/>
              </a:rPr>
              <a:t>Trang phục truyền thống của người Việt Nam là áo dài. Áo dài thường được mặc trong dịp Tết hay lễ hội.</a:t>
            </a:r>
            <a:r>
              <a:rPr lang="en-US" sz="1500" dirty="0">
                <a:solidFill>
                  <a:srgbClr val="207103"/>
                </a:solidFill>
                <a:latin typeface="UTM Avo" panose="02040603050506020204" pitchFamily="18" charset="0"/>
              </a:rPr>
              <a:t>  </a:t>
            </a:r>
          </a:p>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(Trung Sơn)</a:t>
            </a:r>
          </a:p>
        </p:txBody>
      </p:sp>
      <p:pic>
        <p:nvPicPr>
          <p:cNvPr id="9" name="Picture 8">
            <a:extLst>
              <a:ext uri="{FF2B5EF4-FFF2-40B4-BE49-F238E27FC236}">
                <a16:creationId xmlns:a16="http://schemas.microsoft.com/office/drawing/2014/main" id="{7A29BA96-DD1F-4F69-9B32-40B33640AD48}"/>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73812" y="3707043"/>
            <a:ext cx="1275460" cy="1367538"/>
          </a:xfrm>
          <a:prstGeom prst="rect">
            <a:avLst/>
          </a:prstGeom>
        </p:spPr>
      </p:pic>
      <p:pic>
        <p:nvPicPr>
          <p:cNvPr id="10" name="Picture 9">
            <a:extLst>
              <a:ext uri="{FF2B5EF4-FFF2-40B4-BE49-F238E27FC236}">
                <a16:creationId xmlns:a16="http://schemas.microsoft.com/office/drawing/2014/main" id="{B85D9379-1263-4607-A0AF-E4DFC21415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4820977" y="2401658"/>
            <a:ext cx="1846925" cy="1453769"/>
          </a:xfrm>
          <a:prstGeom prst="rect">
            <a:avLst/>
          </a:prstGeom>
        </p:spPr>
      </p:pic>
      <p:pic>
        <p:nvPicPr>
          <p:cNvPr id="11" name="Picture 10">
            <a:extLst>
              <a:ext uri="{FF2B5EF4-FFF2-40B4-BE49-F238E27FC236}">
                <a16:creationId xmlns:a16="http://schemas.microsoft.com/office/drawing/2014/main" id="{515D01AD-7428-4DC0-98F9-A2E8E4FFE5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402" y="885662"/>
            <a:ext cx="222033" cy="209816"/>
          </a:xfrm>
          <a:prstGeom prst="rect">
            <a:avLst/>
          </a:prstGeom>
        </p:spPr>
      </p:pic>
      <p:pic>
        <p:nvPicPr>
          <p:cNvPr id="12" name="Picture 11">
            <a:extLst>
              <a:ext uri="{FF2B5EF4-FFF2-40B4-BE49-F238E27FC236}">
                <a16:creationId xmlns:a16="http://schemas.microsoft.com/office/drawing/2014/main" id="{66BEA3B4-C6C2-4DFE-9E1A-874BBBE08DE8}"/>
              </a:ext>
            </a:extLst>
          </p:cNvPr>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76402" y="1568104"/>
            <a:ext cx="222033" cy="222033"/>
          </a:xfrm>
          <a:prstGeom prst="rect">
            <a:avLst/>
          </a:prstGeom>
        </p:spPr>
      </p:pic>
      <p:pic>
        <p:nvPicPr>
          <p:cNvPr id="13" name="Picture 12">
            <a:extLst>
              <a:ext uri="{FF2B5EF4-FFF2-40B4-BE49-F238E27FC236}">
                <a16:creationId xmlns:a16="http://schemas.microsoft.com/office/drawing/2014/main" id="{2C7E7381-FA4C-4248-B298-EF0035370A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389" y="2446718"/>
            <a:ext cx="256091" cy="222033"/>
          </a:xfrm>
          <a:prstGeom prst="rect">
            <a:avLst/>
          </a:prstGeom>
        </p:spPr>
      </p:pic>
      <p:sp>
        <p:nvSpPr>
          <p:cNvPr id="18" name="Oval 17">
            <a:extLst>
              <a:ext uri="{FF2B5EF4-FFF2-40B4-BE49-F238E27FC236}">
                <a16:creationId xmlns:a16="http://schemas.microsoft.com/office/drawing/2014/main" id="{62B281BB-FA12-4FE1-AD02-D8BB20EC4DB3}"/>
              </a:ext>
            </a:extLst>
          </p:cNvPr>
          <p:cNvSpPr/>
          <p:nvPr/>
        </p:nvSpPr>
        <p:spPr>
          <a:xfrm>
            <a:off x="1603809" y="3963521"/>
            <a:ext cx="268526" cy="242719"/>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4</a:t>
            </a:r>
          </a:p>
        </p:txBody>
      </p:sp>
    </p:spTree>
    <p:extLst>
      <p:ext uri="{BB962C8B-B14F-4D97-AF65-F5344CB8AC3E}">
        <p14:creationId xmlns:p14="http://schemas.microsoft.com/office/powerpoint/2010/main" val="427824442"/>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685801" y="228126"/>
            <a:ext cx="5321948" cy="4686167"/>
          </a:xfrm>
          <a:prstGeom prst="rect">
            <a:avLst/>
          </a:prstGeom>
        </p:spPr>
      </p:pic>
      <p:pic>
        <p:nvPicPr>
          <p:cNvPr id="18" name="图片 17" descr="69a8f3e94da59fb9c00491d0266be90c"/>
          <p:cNvPicPr>
            <a:picLocks noChangeAspect="1"/>
          </p:cNvPicPr>
          <p:nvPr/>
        </p:nvPicPr>
        <p:blipFill>
          <a:blip r:embed="rId4"/>
          <a:stretch>
            <a:fillRect/>
          </a:stretch>
        </p:blipFill>
        <p:spPr>
          <a:xfrm>
            <a:off x="125731" y="228124"/>
            <a:ext cx="1727002" cy="1668780"/>
          </a:xfrm>
          <a:prstGeom prst="rect">
            <a:avLst/>
          </a:prstGeom>
        </p:spPr>
      </p:pic>
      <p:sp>
        <p:nvSpPr>
          <p:cNvPr id="7" name="Rectangle 6"/>
          <p:cNvSpPr/>
          <p:nvPr/>
        </p:nvSpPr>
        <p:spPr>
          <a:xfrm>
            <a:off x="1190313" y="2571208"/>
            <a:ext cx="4312925" cy="942952"/>
          </a:xfrm>
          <a:prstGeom prst="rect">
            <a:avLst/>
          </a:prstGeom>
          <a:noFill/>
          <a:ln>
            <a:noFill/>
          </a:ln>
          <a:effectLst/>
        </p:spPr>
        <p:txBody>
          <a:bodyPr lIns="68562" tIns="34283" rIns="68562" bIns="34283" rtlCol="0" anchor="ctr"/>
          <a:lstStyle/>
          <a:p>
            <a:pPr algn="ctr" defTabSz="685615">
              <a:defRPr/>
            </a:pPr>
            <a:r>
              <a:rPr lang="en-US" sz="3300" b="1" dirty="0">
                <a:solidFill>
                  <a:srgbClr val="FF0000"/>
                </a:solidFill>
                <a:latin typeface="Times New Roman" panose="02020603050405020304" pitchFamily="18" charset="0"/>
              </a:rPr>
              <a:t>TÌM HIỂU BÀI</a:t>
            </a:r>
          </a:p>
        </p:txBody>
      </p:sp>
    </p:spTree>
    <p:extLst>
      <p:ext uri="{BB962C8B-B14F-4D97-AF65-F5344CB8AC3E}">
        <p14:creationId xmlns:p14="http://schemas.microsoft.com/office/powerpoint/2010/main" val="452703226"/>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63DEC8-1AC4-4D44-BFCB-52C1B907C521}"/>
              </a:ext>
            </a:extLst>
          </p:cNvPr>
          <p:cNvSpPr txBox="1"/>
          <p:nvPr/>
        </p:nvSpPr>
        <p:spPr>
          <a:xfrm>
            <a:off x="376115" y="769025"/>
            <a:ext cx="6237780" cy="1589922"/>
          </a:xfrm>
          <a:prstGeom prst="rect">
            <a:avLst/>
          </a:prstGeom>
          <a:noFill/>
        </p:spPr>
        <p:txBody>
          <a:bodyPr wrap="square" rtlCol="0">
            <a:spAutoFit/>
          </a:bodyPr>
          <a:lstStyle/>
          <a:p>
            <a:pPr>
              <a:lnSpc>
                <a:spcPct val="110000"/>
              </a:lnSpc>
            </a:pPr>
            <a:r>
              <a:rPr lang="en-US" sz="1500" dirty="0">
                <a:latin typeface="UTM Avo" panose="02040603050506020204" pitchFamily="18" charset="0"/>
              </a:rPr>
              <a:t>     </a:t>
            </a:r>
            <a:r>
              <a:rPr lang="vi-VN" sz="15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a:lnSpc>
                <a:spcPct val="110000"/>
              </a:lnSpc>
            </a:pPr>
            <a:r>
              <a:rPr lang="en-US" sz="1500" dirty="0">
                <a:solidFill>
                  <a:srgbClr val="0F03A9"/>
                </a:solidFill>
                <a:latin typeface="UTM Avo" panose="02040603050506020204" pitchFamily="18" charset="0"/>
              </a:rPr>
              <a:t>    </a:t>
            </a:r>
            <a:r>
              <a:rPr lang="vi-VN" sz="1500" dirty="0">
                <a:solidFill>
                  <a:srgbClr val="0F03A9"/>
                </a:solidFill>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pic>
        <p:nvPicPr>
          <p:cNvPr id="5" name="Picture 4">
            <a:extLst>
              <a:ext uri="{FF2B5EF4-FFF2-40B4-BE49-F238E27FC236}">
                <a16:creationId xmlns:a16="http://schemas.microsoft.com/office/drawing/2014/main" id="{5B3636DA-1D7D-4EE0-8AB4-1E8C83B37A9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87419" y="312619"/>
            <a:ext cx="489372" cy="441355"/>
          </a:xfrm>
          <a:prstGeom prst="rect">
            <a:avLst/>
          </a:prstGeom>
        </p:spPr>
      </p:pic>
      <p:sp>
        <p:nvSpPr>
          <p:cNvPr id="6" name="TextBox 5">
            <a:extLst>
              <a:ext uri="{FF2B5EF4-FFF2-40B4-BE49-F238E27FC236}">
                <a16:creationId xmlns:a16="http://schemas.microsoft.com/office/drawing/2014/main" id="{267A56C6-6297-4E28-9D26-6FA87252D402}"/>
              </a:ext>
            </a:extLst>
          </p:cNvPr>
          <p:cNvSpPr txBox="1"/>
          <p:nvPr/>
        </p:nvSpPr>
        <p:spPr>
          <a:xfrm>
            <a:off x="1872335" y="280477"/>
            <a:ext cx="3113330" cy="413703"/>
          </a:xfrm>
          <a:prstGeom prst="rect">
            <a:avLst/>
          </a:prstGeom>
          <a:noFill/>
        </p:spPr>
        <p:txBody>
          <a:bodyPr wrap="square" rtlCol="0">
            <a:spAutoFit/>
          </a:bodyPr>
          <a:lstStyle/>
          <a:p>
            <a:pPr algn="ctr">
              <a:lnSpc>
                <a:spcPct val="150000"/>
              </a:lnSpc>
            </a:pPr>
            <a:r>
              <a:rPr lang="vi-VN" sz="1600" b="1" dirty="0">
                <a:solidFill>
                  <a:srgbClr val="FF0000"/>
                </a:solidFill>
                <a:latin typeface="UTM Avo" panose="02040603050506020204" pitchFamily="18" charset="0"/>
              </a:rPr>
              <a:t>ĐẤT NƯỚC CHÚNG MÌNH</a:t>
            </a:r>
            <a:endParaRPr lang="en-US" sz="1600" b="1" dirty="0">
              <a:solidFill>
                <a:srgbClr val="FF0000"/>
              </a:solidFill>
              <a:latin typeface="UTM Avo" panose="02040603050506020204" pitchFamily="18" charset="0"/>
            </a:endParaRPr>
          </a:p>
        </p:txBody>
      </p:sp>
      <p:sp>
        <p:nvSpPr>
          <p:cNvPr id="7" name="TextBox 6">
            <a:extLst>
              <a:ext uri="{FF2B5EF4-FFF2-40B4-BE49-F238E27FC236}">
                <a16:creationId xmlns:a16="http://schemas.microsoft.com/office/drawing/2014/main" id="{881C7267-660B-4DB0-AA1D-AE6A2073825B}"/>
              </a:ext>
            </a:extLst>
          </p:cNvPr>
          <p:cNvSpPr txBox="1"/>
          <p:nvPr/>
        </p:nvSpPr>
        <p:spPr>
          <a:xfrm>
            <a:off x="506915" y="2392484"/>
            <a:ext cx="4214205" cy="1336007"/>
          </a:xfrm>
          <a:prstGeom prst="rect">
            <a:avLst/>
          </a:prstGeom>
          <a:noFill/>
        </p:spPr>
        <p:txBody>
          <a:bodyPr wrap="square" rtlCol="0">
            <a:spAutoFit/>
          </a:bodyPr>
          <a:lstStyle/>
          <a:p>
            <a:pPr algn="just">
              <a:lnSpc>
                <a:spcPct val="110000"/>
              </a:lnSpc>
            </a:pPr>
            <a:r>
              <a:rPr lang="en-US" sz="1500" dirty="0">
                <a:solidFill>
                  <a:srgbClr val="800000"/>
                </a:solidFill>
                <a:latin typeface="UTM Avo" panose="02040603050506020204" pitchFamily="18" charset="0"/>
              </a:rPr>
              <a:t>    </a:t>
            </a:r>
            <a:r>
              <a:rPr lang="vi-VN" sz="1500" dirty="0">
                <a:solidFill>
                  <a:srgbClr val="800000"/>
                </a:solidFill>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8" name="TextBox 7">
            <a:extLst>
              <a:ext uri="{FF2B5EF4-FFF2-40B4-BE49-F238E27FC236}">
                <a16:creationId xmlns:a16="http://schemas.microsoft.com/office/drawing/2014/main" id="{4225F7C7-A547-452E-942A-1C398B3919C8}"/>
              </a:ext>
            </a:extLst>
          </p:cNvPr>
          <p:cNvSpPr txBox="1"/>
          <p:nvPr/>
        </p:nvSpPr>
        <p:spPr>
          <a:xfrm>
            <a:off x="1872335" y="3888964"/>
            <a:ext cx="4741560" cy="1082091"/>
          </a:xfrm>
          <a:prstGeom prst="rect">
            <a:avLst/>
          </a:prstGeom>
          <a:noFill/>
        </p:spPr>
        <p:txBody>
          <a:bodyPr wrap="square" rtlCol="0">
            <a:spAutoFit/>
          </a:bodyPr>
          <a:lstStyle/>
          <a:p>
            <a:pPr algn="just">
              <a:lnSpc>
                <a:spcPct val="110000"/>
              </a:lnSpc>
            </a:pPr>
            <a:r>
              <a:rPr lang="en-US" sz="1500" dirty="0">
                <a:solidFill>
                  <a:srgbClr val="258303"/>
                </a:solidFill>
                <a:latin typeface="UTM Avo" panose="02040603050506020204" pitchFamily="18" charset="0"/>
              </a:rPr>
              <a:t>   </a:t>
            </a:r>
            <a:r>
              <a:rPr lang="vi-VN" sz="1500" dirty="0">
                <a:solidFill>
                  <a:srgbClr val="207103"/>
                </a:solidFill>
                <a:latin typeface="UTM Avo" panose="02040603050506020204" pitchFamily="18" charset="0"/>
              </a:rPr>
              <a:t>Trang phục truyền thống của người Việt Nam là áo dài. Áo dài thường được mặc trong dịp Tết hay lễ hội.</a:t>
            </a:r>
            <a:r>
              <a:rPr lang="en-US" sz="1500" dirty="0">
                <a:solidFill>
                  <a:srgbClr val="207103"/>
                </a:solidFill>
                <a:latin typeface="UTM Avo" panose="02040603050506020204" pitchFamily="18" charset="0"/>
              </a:rPr>
              <a:t>  </a:t>
            </a:r>
          </a:p>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(Trung Sơn)</a:t>
            </a:r>
          </a:p>
        </p:txBody>
      </p:sp>
      <p:pic>
        <p:nvPicPr>
          <p:cNvPr id="9" name="Picture 8">
            <a:extLst>
              <a:ext uri="{FF2B5EF4-FFF2-40B4-BE49-F238E27FC236}">
                <a16:creationId xmlns:a16="http://schemas.microsoft.com/office/drawing/2014/main" id="{7A29BA96-DD1F-4F69-9B32-40B33640AD48}"/>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73812" y="3707043"/>
            <a:ext cx="1275460" cy="1367538"/>
          </a:xfrm>
          <a:prstGeom prst="rect">
            <a:avLst/>
          </a:prstGeom>
        </p:spPr>
      </p:pic>
      <p:pic>
        <p:nvPicPr>
          <p:cNvPr id="10" name="Picture 9">
            <a:extLst>
              <a:ext uri="{FF2B5EF4-FFF2-40B4-BE49-F238E27FC236}">
                <a16:creationId xmlns:a16="http://schemas.microsoft.com/office/drawing/2014/main" id="{B85D9379-1263-4607-A0AF-E4DFC21415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4820977" y="2401658"/>
            <a:ext cx="1846925" cy="1453769"/>
          </a:xfrm>
          <a:prstGeom prst="rect">
            <a:avLst/>
          </a:prstGeom>
        </p:spPr>
      </p:pic>
      <p:pic>
        <p:nvPicPr>
          <p:cNvPr id="11" name="Picture 10">
            <a:extLst>
              <a:ext uri="{FF2B5EF4-FFF2-40B4-BE49-F238E27FC236}">
                <a16:creationId xmlns:a16="http://schemas.microsoft.com/office/drawing/2014/main" id="{515D01AD-7428-4DC0-98F9-A2E8E4FFE5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402" y="885662"/>
            <a:ext cx="222033" cy="209816"/>
          </a:xfrm>
          <a:prstGeom prst="rect">
            <a:avLst/>
          </a:prstGeom>
        </p:spPr>
      </p:pic>
      <p:pic>
        <p:nvPicPr>
          <p:cNvPr id="12" name="Picture 11">
            <a:extLst>
              <a:ext uri="{FF2B5EF4-FFF2-40B4-BE49-F238E27FC236}">
                <a16:creationId xmlns:a16="http://schemas.microsoft.com/office/drawing/2014/main" id="{66BEA3B4-C6C2-4DFE-9E1A-874BBBE08DE8}"/>
              </a:ext>
            </a:extLst>
          </p:cNvPr>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76402" y="1568104"/>
            <a:ext cx="222033" cy="222033"/>
          </a:xfrm>
          <a:prstGeom prst="rect">
            <a:avLst/>
          </a:prstGeom>
        </p:spPr>
      </p:pic>
      <p:pic>
        <p:nvPicPr>
          <p:cNvPr id="13" name="Picture 12">
            <a:extLst>
              <a:ext uri="{FF2B5EF4-FFF2-40B4-BE49-F238E27FC236}">
                <a16:creationId xmlns:a16="http://schemas.microsoft.com/office/drawing/2014/main" id="{2C7E7381-FA4C-4248-B298-EF0035370A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389" y="2446718"/>
            <a:ext cx="256091" cy="222033"/>
          </a:xfrm>
          <a:prstGeom prst="rect">
            <a:avLst/>
          </a:prstGeom>
        </p:spPr>
      </p:pic>
      <p:sp>
        <p:nvSpPr>
          <p:cNvPr id="18" name="Oval 17">
            <a:extLst>
              <a:ext uri="{FF2B5EF4-FFF2-40B4-BE49-F238E27FC236}">
                <a16:creationId xmlns:a16="http://schemas.microsoft.com/office/drawing/2014/main" id="{62B281BB-FA12-4FE1-AD02-D8BB20EC4DB3}"/>
              </a:ext>
            </a:extLst>
          </p:cNvPr>
          <p:cNvSpPr/>
          <p:nvPr/>
        </p:nvSpPr>
        <p:spPr>
          <a:xfrm>
            <a:off x="1603809" y="3963521"/>
            <a:ext cx="268526" cy="242719"/>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4</a:t>
            </a:r>
          </a:p>
        </p:txBody>
      </p:sp>
    </p:spTree>
    <p:extLst>
      <p:ext uri="{BB962C8B-B14F-4D97-AF65-F5344CB8AC3E}">
        <p14:creationId xmlns:p14="http://schemas.microsoft.com/office/powerpoint/2010/main" val="3159541232"/>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A5D06D-163C-4F14-A43D-764317EAC368}"/>
              </a:ext>
            </a:extLst>
          </p:cNvPr>
          <p:cNvSpPr txBox="1"/>
          <p:nvPr/>
        </p:nvSpPr>
        <p:spPr>
          <a:xfrm>
            <a:off x="440449" y="407164"/>
            <a:ext cx="5977101" cy="1081322"/>
          </a:xfrm>
          <a:prstGeom prst="rect">
            <a:avLst/>
          </a:prstGeom>
          <a:noFill/>
        </p:spPr>
        <p:txBody>
          <a:bodyPr wrap="square" rtlCol="0">
            <a:spAutoFit/>
          </a:bodyPr>
          <a:lstStyle/>
          <a:p>
            <a:pPr>
              <a:lnSpc>
                <a:spcPct val="120000"/>
              </a:lnSpc>
            </a:pPr>
            <a:r>
              <a:rPr lang="en-US" sz="2800" b="1" dirty="0">
                <a:solidFill>
                  <a:schemeClr val="accent6">
                    <a:lumMod val="75000"/>
                  </a:schemeClr>
                </a:solidFill>
                <a:latin typeface="Times New Roman" panose="02020603050405020304" pitchFamily="18" charset="0"/>
                <a:cs typeface="Times New Roman" panose="02020603050405020304" pitchFamily="18" charset="0"/>
              </a:rPr>
              <a:t>1</a:t>
            </a:r>
            <a:r>
              <a:rPr lang="vi-VN" sz="2800" b="1" dirty="0">
                <a:solidFill>
                  <a:schemeClr val="accent6">
                    <a:lumMod val="75000"/>
                  </a:schemeClr>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Sắp xếp các thẻ dưới đây theo trình tự các đoạn trong bài đọc.</a:t>
            </a:r>
          </a:p>
        </p:txBody>
      </p:sp>
      <p:sp>
        <p:nvSpPr>
          <p:cNvPr id="7" name="Rectangle 6">
            <a:extLst>
              <a:ext uri="{FF2B5EF4-FFF2-40B4-BE49-F238E27FC236}">
                <a16:creationId xmlns:a16="http://schemas.microsoft.com/office/drawing/2014/main" id="{BB4C229E-C8D0-444D-9324-FF866AED51F2}"/>
              </a:ext>
            </a:extLst>
          </p:cNvPr>
          <p:cNvSpPr/>
          <p:nvPr/>
        </p:nvSpPr>
        <p:spPr>
          <a:xfrm>
            <a:off x="515196" y="1927430"/>
            <a:ext cx="2719154" cy="400110"/>
          </a:xfrm>
          <a:prstGeom prst="rect">
            <a:avLst/>
          </a:prstGeom>
          <a:solidFill>
            <a:schemeClr val="accent6">
              <a:lumMod val="20000"/>
              <a:lumOff val="80000"/>
            </a:schemeClr>
          </a:solidFill>
        </p:spPr>
        <p:txBody>
          <a:bodyPr wrap="square">
            <a:spAutoFit/>
          </a:bodyPr>
          <a:lstStyle/>
          <a:p>
            <a:r>
              <a:rPr lang="vi-VN" sz="2000" b="1" dirty="0">
                <a:latin typeface="Times New Roman" panose="02020603050405020304" pitchFamily="18" charset="0"/>
                <a:cs typeface="Times New Roman" panose="02020603050405020304" pitchFamily="18" charset="0"/>
              </a:rPr>
              <a:t>Các miền, khí hậu</a:t>
            </a:r>
          </a:p>
        </p:txBody>
      </p:sp>
      <p:sp>
        <p:nvSpPr>
          <p:cNvPr id="16" name="Oval 15">
            <a:extLst>
              <a:ext uri="{FF2B5EF4-FFF2-40B4-BE49-F238E27FC236}">
                <a16:creationId xmlns:a16="http://schemas.microsoft.com/office/drawing/2014/main" id="{DFEA5E98-FBE4-4130-8863-9611BE836DA4}"/>
              </a:ext>
            </a:extLst>
          </p:cNvPr>
          <p:cNvSpPr/>
          <p:nvPr/>
        </p:nvSpPr>
        <p:spPr>
          <a:xfrm>
            <a:off x="3566159" y="1959426"/>
            <a:ext cx="321903" cy="365836"/>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accent2"/>
                </a:solidFill>
                <a:latin typeface="Times New Roman" panose="02020603050405020304" pitchFamily="18" charset="0"/>
                <a:cs typeface="Times New Roman" panose="02020603050405020304" pitchFamily="18" charset="0"/>
              </a:rPr>
              <a:t>2</a:t>
            </a:r>
            <a:endParaRPr lang="vi-VN" sz="2600" b="1" dirty="0">
              <a:solidFill>
                <a:schemeClr val="accent2"/>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8408D2C-DBF8-473C-B695-3C0498A69C94}"/>
              </a:ext>
            </a:extLst>
          </p:cNvPr>
          <p:cNvSpPr/>
          <p:nvPr/>
        </p:nvSpPr>
        <p:spPr>
          <a:xfrm>
            <a:off x="3888062" y="1929109"/>
            <a:ext cx="2749787" cy="400110"/>
          </a:xfrm>
          <a:prstGeom prst="rect">
            <a:avLst/>
          </a:prstGeom>
          <a:solidFill>
            <a:srgbClr val="83D78B"/>
          </a:solidFill>
        </p:spPr>
        <p:txBody>
          <a:bodyPr wrap="square">
            <a:spAutoFit/>
          </a:bodyPr>
          <a:lstStyle/>
          <a:p>
            <a:r>
              <a:rPr lang="vi-VN" sz="2000" b="1" dirty="0">
                <a:latin typeface="Times New Roman" panose="02020603050405020304" pitchFamily="18" charset="0"/>
                <a:cs typeface="Times New Roman" panose="02020603050405020304" pitchFamily="18" charset="0"/>
              </a:rPr>
              <a:t>Tên nước, thủ đô, lá cờ</a:t>
            </a:r>
          </a:p>
        </p:txBody>
      </p:sp>
      <p:sp>
        <p:nvSpPr>
          <p:cNvPr id="23" name="Oval 22">
            <a:extLst>
              <a:ext uri="{FF2B5EF4-FFF2-40B4-BE49-F238E27FC236}">
                <a16:creationId xmlns:a16="http://schemas.microsoft.com/office/drawing/2014/main" id="{307C47A3-FD10-4F57-A49B-C5E1FA6DBE7E}"/>
              </a:ext>
            </a:extLst>
          </p:cNvPr>
          <p:cNvSpPr/>
          <p:nvPr/>
        </p:nvSpPr>
        <p:spPr>
          <a:xfrm>
            <a:off x="173731" y="3129968"/>
            <a:ext cx="288049" cy="322029"/>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accent2"/>
                </a:solidFill>
                <a:latin typeface="Times New Roman" panose="02020603050405020304" pitchFamily="18" charset="0"/>
                <a:cs typeface="Times New Roman" panose="02020603050405020304" pitchFamily="18" charset="0"/>
              </a:rPr>
              <a:t>3</a:t>
            </a:r>
            <a:endParaRPr lang="vi-VN" sz="2600" b="1" dirty="0">
              <a:solidFill>
                <a:schemeClr val="accent2"/>
              </a:solidFill>
              <a:latin typeface="Times New Roman" panose="02020603050405020304" pitchFamily="18" charset="0"/>
              <a:cs typeface="Times New Roman" panose="02020603050405020304" pitchFamily="18" charset="0"/>
            </a:endParaRPr>
          </a:p>
        </p:txBody>
      </p:sp>
      <p:sp>
        <p:nvSpPr>
          <p:cNvPr id="34" name="Oval 33">
            <a:extLst>
              <a:ext uri="{FF2B5EF4-FFF2-40B4-BE49-F238E27FC236}">
                <a16:creationId xmlns:a16="http://schemas.microsoft.com/office/drawing/2014/main" id="{15D3DD47-3CE1-471B-8281-1648EDDBBE6A}"/>
              </a:ext>
            </a:extLst>
          </p:cNvPr>
          <p:cNvSpPr/>
          <p:nvPr/>
        </p:nvSpPr>
        <p:spPr>
          <a:xfrm>
            <a:off x="173731" y="1938330"/>
            <a:ext cx="331559" cy="336770"/>
          </a:xfrm>
          <a:prstGeom prst="ellipse">
            <a:avLst/>
          </a:prstGeom>
          <a:solidFill>
            <a:schemeClr val="accent6">
              <a:lumMod val="75000"/>
            </a:schemeClr>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accent2"/>
                </a:solidFill>
                <a:latin typeface="Times New Roman" panose="02020603050405020304" pitchFamily="18" charset="0"/>
                <a:cs typeface="Times New Roman" panose="02020603050405020304" pitchFamily="18" charset="0"/>
              </a:rPr>
              <a:t>1</a:t>
            </a:r>
          </a:p>
        </p:txBody>
      </p:sp>
      <p:sp>
        <p:nvSpPr>
          <p:cNvPr id="35" name="Rectangle 34">
            <a:extLst>
              <a:ext uri="{FF2B5EF4-FFF2-40B4-BE49-F238E27FC236}">
                <a16:creationId xmlns:a16="http://schemas.microsoft.com/office/drawing/2014/main" id="{68A57BAA-36CF-4867-A81F-B419699BFCCF}"/>
              </a:ext>
            </a:extLst>
          </p:cNvPr>
          <p:cNvSpPr/>
          <p:nvPr/>
        </p:nvSpPr>
        <p:spPr>
          <a:xfrm>
            <a:off x="493268" y="3119808"/>
            <a:ext cx="2719155" cy="400110"/>
          </a:xfrm>
          <a:prstGeom prst="rect">
            <a:avLst/>
          </a:prstGeom>
          <a:solidFill>
            <a:srgbClr val="FFD69F"/>
          </a:solidFill>
        </p:spPr>
        <p:txBody>
          <a:bodyPr wrap="square">
            <a:spAutoFit/>
          </a:bodyPr>
          <a:lstStyle/>
          <a:p>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hùng</a:t>
            </a:r>
            <a:endParaRPr lang="vi-VN" sz="2000" b="1" dirty="0">
              <a:latin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id="{FABA77C8-C20A-40FD-B70D-CF8DDC3AA815}"/>
              </a:ext>
            </a:extLst>
          </p:cNvPr>
          <p:cNvSpPr/>
          <p:nvPr/>
        </p:nvSpPr>
        <p:spPr>
          <a:xfrm>
            <a:off x="3416630" y="3129968"/>
            <a:ext cx="293633" cy="347796"/>
          </a:xfrm>
          <a:prstGeom prst="ellipse">
            <a:avLst/>
          </a:prstGeom>
          <a:solidFill>
            <a:srgbClr val="0F03A9"/>
          </a:solidFill>
          <a:ln>
            <a:solidFill>
              <a:srgbClr val="0F03A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accent2"/>
                </a:solidFill>
                <a:latin typeface="Times New Roman" panose="02020603050405020304" pitchFamily="18" charset="0"/>
                <a:cs typeface="Times New Roman" panose="02020603050405020304" pitchFamily="18" charset="0"/>
              </a:rPr>
              <a:t>4</a:t>
            </a:r>
            <a:endParaRPr lang="vi-VN" sz="2600" b="1" dirty="0">
              <a:solidFill>
                <a:schemeClr val="accent2"/>
              </a:solidFill>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FC751AFA-73F3-4530-B9C1-BCFDF70598EF}"/>
              </a:ext>
            </a:extLst>
          </p:cNvPr>
          <p:cNvSpPr/>
          <p:nvPr/>
        </p:nvSpPr>
        <p:spPr>
          <a:xfrm>
            <a:off x="3762071" y="3129968"/>
            <a:ext cx="2957409" cy="400110"/>
          </a:xfrm>
          <a:prstGeom prst="rect">
            <a:avLst/>
          </a:prstGeom>
          <a:solidFill>
            <a:schemeClr val="bg1"/>
          </a:solidFill>
        </p:spPr>
        <p:txBody>
          <a:bodyPr wrap="square">
            <a:spAutoFit/>
          </a:bodyPr>
          <a:lstStyle/>
          <a:p>
            <a:r>
              <a:rPr lang="vi-VN" sz="2000" b="1" dirty="0">
                <a:latin typeface="Times New Roman" panose="02020603050405020304" pitchFamily="18" charset="0"/>
                <a:cs typeface="Times New Roman" panose="02020603050405020304" pitchFamily="18" charset="0"/>
              </a:rPr>
              <a:t>T</a:t>
            </a:r>
            <a:r>
              <a:rPr lang="en-US" sz="2000" b="1" dirty="0">
                <a:latin typeface="Times New Roman" panose="02020603050405020304" pitchFamily="18" charset="0"/>
                <a:cs typeface="Times New Roman" panose="02020603050405020304" pitchFamily="18" charset="0"/>
              </a:rPr>
              <a:t>rang </a:t>
            </a:r>
            <a:r>
              <a:rPr lang="en-US" sz="2000" b="1" dirty="0" err="1">
                <a:latin typeface="Times New Roman" panose="02020603050405020304" pitchFamily="18" charset="0"/>
                <a:cs typeface="Times New Roman" panose="02020603050405020304" pitchFamily="18" charset="0"/>
              </a:rPr>
              <a:t>phục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truyền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endParaRPr lang="vi-VN" sz="2000" b="1"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D54CA3B1-5FDD-49D2-8183-7606CEA9C045}"/>
              </a:ext>
            </a:extLst>
          </p:cNvPr>
          <p:cNvSpPr/>
          <p:nvPr/>
        </p:nvSpPr>
        <p:spPr>
          <a:xfrm>
            <a:off x="4932754" y="1644118"/>
            <a:ext cx="314960" cy="28448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rPr>
              <a:t>1</a:t>
            </a:r>
          </a:p>
        </p:txBody>
      </p:sp>
      <p:sp>
        <p:nvSpPr>
          <p:cNvPr id="12" name="Oval 11">
            <a:extLst>
              <a:ext uri="{FF2B5EF4-FFF2-40B4-BE49-F238E27FC236}">
                <a16:creationId xmlns:a16="http://schemas.microsoft.com/office/drawing/2014/main" id="{0F07BAA9-14AA-4F88-A866-AB26DC2875CF}"/>
              </a:ext>
            </a:extLst>
          </p:cNvPr>
          <p:cNvSpPr/>
          <p:nvPr/>
        </p:nvSpPr>
        <p:spPr>
          <a:xfrm>
            <a:off x="1717293" y="2814282"/>
            <a:ext cx="314960" cy="28448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rPr>
              <a:t>2</a:t>
            </a:r>
          </a:p>
        </p:txBody>
      </p:sp>
      <p:sp>
        <p:nvSpPr>
          <p:cNvPr id="13" name="Oval 12">
            <a:extLst>
              <a:ext uri="{FF2B5EF4-FFF2-40B4-BE49-F238E27FC236}">
                <a16:creationId xmlns:a16="http://schemas.microsoft.com/office/drawing/2014/main" id="{6881727F-8CC6-45CA-87DB-3679C994DDC0}"/>
              </a:ext>
            </a:extLst>
          </p:cNvPr>
          <p:cNvSpPr/>
          <p:nvPr/>
        </p:nvSpPr>
        <p:spPr>
          <a:xfrm>
            <a:off x="1717293" y="1642950"/>
            <a:ext cx="314960" cy="28448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rPr>
              <a:t>3</a:t>
            </a:r>
          </a:p>
        </p:txBody>
      </p:sp>
      <p:sp>
        <p:nvSpPr>
          <p:cNvPr id="15" name="Oval 14">
            <a:extLst>
              <a:ext uri="{FF2B5EF4-FFF2-40B4-BE49-F238E27FC236}">
                <a16:creationId xmlns:a16="http://schemas.microsoft.com/office/drawing/2014/main" id="{D1D39A02-4C52-4202-80AD-58847B9B5CD2}"/>
              </a:ext>
            </a:extLst>
          </p:cNvPr>
          <p:cNvSpPr/>
          <p:nvPr/>
        </p:nvSpPr>
        <p:spPr>
          <a:xfrm>
            <a:off x="4947994" y="2824442"/>
            <a:ext cx="314960" cy="28448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rPr>
              <a:t>4</a:t>
            </a:r>
          </a:p>
        </p:txBody>
      </p:sp>
    </p:spTree>
    <p:extLst>
      <p:ext uri="{BB962C8B-B14F-4D97-AF65-F5344CB8AC3E}">
        <p14:creationId xmlns:p14="http://schemas.microsoft.com/office/powerpoint/2010/main" val="4120548641"/>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53886947-7B2A-4B4D-A651-FA215B768C75}"/>
              </a:ext>
            </a:extLst>
          </p:cNvPr>
          <p:cNvSpPr txBox="1"/>
          <p:nvPr/>
        </p:nvSpPr>
        <p:spPr>
          <a:xfrm>
            <a:off x="262408" y="220198"/>
            <a:ext cx="6421299" cy="661207"/>
          </a:xfrm>
          <a:prstGeom prst="rect">
            <a:avLst/>
          </a:prstGeom>
          <a:noFill/>
        </p:spPr>
        <p:txBody>
          <a:bodyPr wrap="square" rtlCol="0">
            <a:spAutoFit/>
          </a:bodyPr>
          <a:lstStyle/>
          <a:p>
            <a:pPr>
              <a:lnSpc>
                <a:spcPct val="150000"/>
              </a:lnSpc>
            </a:pPr>
            <a:r>
              <a:rPr lang="vi-VN" sz="2800" b="1" dirty="0">
                <a:solidFill>
                  <a:schemeClr val="accent6">
                    <a:lumMod val="75000"/>
                  </a:schemeClr>
                </a:solidFill>
                <a:latin typeface="Times New Roman" panose="02020603050405020304" pitchFamily="18" charset="0"/>
                <a:cs typeface="Times New Roman" panose="02020603050405020304" pitchFamily="18" charset="0"/>
              </a:rPr>
              <a:t>2. </a:t>
            </a:r>
            <a:r>
              <a:rPr lang="vi-VN" sz="2800" dirty="0">
                <a:latin typeface="Times New Roman" panose="02020603050405020304" pitchFamily="18" charset="0"/>
                <a:cs typeface="Times New Roman" panose="02020603050405020304" pitchFamily="18" charset="0"/>
              </a:rPr>
              <a:t>Lá cờ Tổ quốc ta được tả như thế nào?</a:t>
            </a:r>
          </a:p>
        </p:txBody>
      </p:sp>
      <p:pic>
        <p:nvPicPr>
          <p:cNvPr id="33" name="Picture 2" descr="Cờ Việt Nam Nhỏ | Mua giá rẻ hơn tại nhanvan.vn – Siêu Thị Sách &amp;amp; Tiện Ích  Nhân Văn">
            <a:extLst>
              <a:ext uri="{FF2B5EF4-FFF2-40B4-BE49-F238E27FC236}">
                <a16:creationId xmlns:a16="http://schemas.microsoft.com/office/drawing/2014/main" id="{F340DA75-7A70-47D3-93AD-215FAC1A8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819" y="2996856"/>
            <a:ext cx="3220280" cy="192438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6A1E1D32-B626-4CF3-A1BF-8D5C75C82822}"/>
              </a:ext>
            </a:extLst>
          </p:cNvPr>
          <p:cNvSpPr txBox="1"/>
          <p:nvPr/>
        </p:nvSpPr>
        <p:spPr>
          <a:xfrm>
            <a:off x="218187" y="881405"/>
            <a:ext cx="6282911" cy="2115451"/>
          </a:xfrm>
          <a:prstGeom prst="rect">
            <a:avLst/>
          </a:prstGeom>
          <a:noFill/>
        </p:spPr>
        <p:txBody>
          <a:bodyPr wrap="square" rtlCol="0">
            <a:spAutoFit/>
          </a:bodyPr>
          <a:lstStyle/>
          <a:p>
            <a:pPr>
              <a:lnSpc>
                <a:spcPct val="12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Việt Nam là đất nước tươi đẹp của chúng mình. Thủ đô nước mình là Hà Nội. Lá cờ Tổ quốc hình chữ nhật, nền đỏ, ở giữa có ngôi sao vàng năm cánh.</a:t>
            </a:r>
          </a:p>
        </p:txBody>
      </p:sp>
      <p:pic>
        <p:nvPicPr>
          <p:cNvPr id="35" name="Picture 34">
            <a:extLst>
              <a:ext uri="{FF2B5EF4-FFF2-40B4-BE49-F238E27FC236}">
                <a16:creationId xmlns:a16="http://schemas.microsoft.com/office/drawing/2014/main" id="{D8899FE3-C720-4C75-BD78-7BABD1429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96" y="1066941"/>
            <a:ext cx="249444" cy="235719"/>
          </a:xfrm>
          <a:prstGeom prst="rect">
            <a:avLst/>
          </a:prstGeom>
        </p:spPr>
      </p:pic>
      <p:cxnSp>
        <p:nvCxnSpPr>
          <p:cNvPr id="41" name="Straight Connector 40">
            <a:extLst>
              <a:ext uri="{FF2B5EF4-FFF2-40B4-BE49-F238E27FC236}">
                <a16:creationId xmlns:a16="http://schemas.microsoft.com/office/drawing/2014/main" id="{4E9C6562-8651-4ED5-B51A-6A41D55D3E62}"/>
              </a:ext>
            </a:extLst>
          </p:cNvPr>
          <p:cNvCxnSpPr>
            <a:cxnSpLocks/>
          </p:cNvCxnSpPr>
          <p:nvPr/>
        </p:nvCxnSpPr>
        <p:spPr>
          <a:xfrm>
            <a:off x="400796" y="2346960"/>
            <a:ext cx="54005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D453B21-5768-4F7F-9ACC-417FAA8F759D}"/>
              </a:ext>
            </a:extLst>
          </p:cNvPr>
          <p:cNvCxnSpPr>
            <a:cxnSpLocks/>
          </p:cNvCxnSpPr>
          <p:nvPr/>
        </p:nvCxnSpPr>
        <p:spPr>
          <a:xfrm>
            <a:off x="380476" y="2854960"/>
            <a:ext cx="44252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69613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49E075-0D4A-454F-A457-DBB5129FBF75}"/>
              </a:ext>
            </a:extLst>
          </p:cNvPr>
          <p:cNvSpPr txBox="1"/>
          <p:nvPr/>
        </p:nvSpPr>
        <p:spPr>
          <a:xfrm>
            <a:off x="207854" y="352797"/>
            <a:ext cx="6442291" cy="940066"/>
          </a:xfrm>
          <a:prstGeom prst="rect">
            <a:avLst/>
          </a:prstGeom>
          <a:noFill/>
        </p:spPr>
        <p:txBody>
          <a:bodyPr wrap="square" rtlCol="0">
            <a:spAutoFit/>
          </a:bodyPr>
          <a:lstStyle/>
          <a:p>
            <a:pPr>
              <a:lnSpc>
                <a:spcPct val="120000"/>
              </a:lnSpc>
            </a:pPr>
            <a:r>
              <a:rPr lang="vi-VN" sz="2400" b="1" dirty="0">
                <a:solidFill>
                  <a:schemeClr val="accent6">
                    <a:lumMod val="75000"/>
                  </a:schemeClr>
                </a:solidFill>
                <a:latin typeface="Times New Roman" panose="02020603050405020304" pitchFamily="18" charset="0"/>
                <a:cs typeface="Times New Roman" panose="02020603050405020304" pitchFamily="18" charset="0"/>
              </a:rPr>
              <a:t>3. </a:t>
            </a:r>
            <a:r>
              <a:rPr lang="vi-VN" sz="2400" dirty="0">
                <a:latin typeface="Times New Roman" panose="02020603050405020304" pitchFamily="18" charset="0"/>
                <a:cs typeface="Times New Roman" panose="02020603050405020304" pitchFamily="18" charset="0"/>
              </a:rPr>
              <a:t>Bài đọc nói đến những vị anh hùng nào của dân tộc ta?</a:t>
            </a:r>
          </a:p>
        </p:txBody>
      </p:sp>
      <p:pic>
        <p:nvPicPr>
          <p:cNvPr id="3" name="Picture 2" descr="Chuyện kể về Hai Bà Trưng – Hoàng Thành Thăng Long">
            <a:extLst>
              <a:ext uri="{FF2B5EF4-FFF2-40B4-BE49-F238E27FC236}">
                <a16:creationId xmlns:a16="http://schemas.microsoft.com/office/drawing/2014/main" id="{EA56A97C-254A-4705-A4AB-5B1EF74817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 t="5508" r="133" b="36999"/>
          <a:stretch/>
        </p:blipFill>
        <p:spPr bwMode="auto">
          <a:xfrm>
            <a:off x="709609" y="1292863"/>
            <a:ext cx="2090031" cy="18708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ộc khởi nghĩa của Vương Bà Triệu Thị Trinh và những giá trị lịch sử  trường tồn">
            <a:extLst>
              <a:ext uri="{FF2B5EF4-FFF2-40B4-BE49-F238E27FC236}">
                <a16:creationId xmlns:a16="http://schemas.microsoft.com/office/drawing/2014/main" id="{FCBD49ED-48DE-47AB-9663-75D9809A1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466" y="1292863"/>
            <a:ext cx="1398523" cy="18708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rần Hưng Đạo gác thù riêng, dốc lòng vì nước – Hoàng Thành Thăng Long">
            <a:extLst>
              <a:ext uri="{FF2B5EF4-FFF2-40B4-BE49-F238E27FC236}">
                <a16:creationId xmlns:a16="http://schemas.microsoft.com/office/drawing/2014/main" id="{0199A249-A787-4A02-98FB-94B98CB82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793" y="3439879"/>
            <a:ext cx="2090031" cy="15675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ảm nhận của em về người anh hùng áo vải Quang Trung - Bài văn mẫu lớp 9 -  VnDoc.com">
            <a:extLst>
              <a:ext uri="{FF2B5EF4-FFF2-40B4-BE49-F238E27FC236}">
                <a16:creationId xmlns:a16="http://schemas.microsoft.com/office/drawing/2014/main" id="{A6972EC8-740D-434C-8CA9-C3D1522A11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4728" y="3439879"/>
            <a:ext cx="1974463" cy="15544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Tiểu sử Chủ tịch Hồ Chí Minh | C. Mác; Ph. Ăngghen; V. I. Lênin; Hồ Chí Minh">
            <a:extLst>
              <a:ext uri="{FF2B5EF4-FFF2-40B4-BE49-F238E27FC236}">
                <a16:creationId xmlns:a16="http://schemas.microsoft.com/office/drawing/2014/main" id="{691C76FD-51C4-4EF6-8AC2-E153B9586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9912" y="1292863"/>
            <a:ext cx="1338471" cy="18708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527FC32-AC83-4153-A6BB-3EDB127A9375}"/>
              </a:ext>
            </a:extLst>
          </p:cNvPr>
          <p:cNvSpPr/>
          <p:nvPr/>
        </p:nvSpPr>
        <p:spPr>
          <a:xfrm>
            <a:off x="1126086" y="2791677"/>
            <a:ext cx="1487618" cy="369332"/>
          </a:xfrm>
          <a:prstGeom prst="rect">
            <a:avLst/>
          </a:prstGeom>
          <a:solidFill>
            <a:schemeClr val="accent2"/>
          </a:solidFill>
          <a:scene3d>
            <a:camera prst="orthographicFront"/>
            <a:lightRig rig="threePt" dir="t"/>
          </a:scene3d>
          <a:sp3d>
            <a:bevelT/>
          </a:sp3d>
        </p:spPr>
        <p:txBody>
          <a:bodyPr wrap="square">
            <a:spAutoFit/>
          </a:bodyPr>
          <a:lstStyle/>
          <a:p>
            <a:r>
              <a:rPr lang="vi-VN" sz="1800" dirty="0">
                <a:solidFill>
                  <a:srgbClr val="FF0000"/>
                </a:solidFill>
                <a:latin typeface="Times New Roman" panose="02020603050405020304" pitchFamily="18" charset="0"/>
                <a:cs typeface="Times New Roman" panose="02020603050405020304" pitchFamily="18" charset="0"/>
              </a:rPr>
              <a:t>Hai Bà Trưng</a:t>
            </a:r>
          </a:p>
        </p:txBody>
      </p:sp>
      <p:sp>
        <p:nvSpPr>
          <p:cNvPr id="9" name="Rectangle 8">
            <a:extLst>
              <a:ext uri="{FF2B5EF4-FFF2-40B4-BE49-F238E27FC236}">
                <a16:creationId xmlns:a16="http://schemas.microsoft.com/office/drawing/2014/main" id="{7A33AA6F-3366-415E-B0E7-C951E43126A2}"/>
              </a:ext>
            </a:extLst>
          </p:cNvPr>
          <p:cNvSpPr/>
          <p:nvPr/>
        </p:nvSpPr>
        <p:spPr>
          <a:xfrm>
            <a:off x="3301395" y="2782766"/>
            <a:ext cx="1108191" cy="369332"/>
          </a:xfrm>
          <a:prstGeom prst="rect">
            <a:avLst/>
          </a:prstGeom>
          <a:solidFill>
            <a:schemeClr val="accent2"/>
          </a:solidFill>
          <a:scene3d>
            <a:camera prst="orthographicFront"/>
            <a:lightRig rig="threePt" dir="t"/>
          </a:scene3d>
          <a:sp3d>
            <a:bevelT/>
          </a:sp3d>
        </p:spPr>
        <p:txBody>
          <a:bodyPr wrap="square">
            <a:spAutoFit/>
          </a:bodyPr>
          <a:lstStyle/>
          <a:p>
            <a:pPr algn="ctr"/>
            <a:r>
              <a:rPr lang="vi-VN" sz="1800" dirty="0">
                <a:solidFill>
                  <a:srgbClr val="FF0000"/>
                </a:solidFill>
                <a:latin typeface="Times New Roman" panose="02020603050405020304" pitchFamily="18" charset="0"/>
                <a:cs typeface="Times New Roman" panose="02020603050405020304" pitchFamily="18" charset="0"/>
              </a:rPr>
              <a:t>Bà Triệu</a:t>
            </a:r>
          </a:p>
        </p:txBody>
      </p:sp>
      <p:sp>
        <p:nvSpPr>
          <p:cNvPr id="10" name="Rectangle 9">
            <a:extLst>
              <a:ext uri="{FF2B5EF4-FFF2-40B4-BE49-F238E27FC236}">
                <a16:creationId xmlns:a16="http://schemas.microsoft.com/office/drawing/2014/main" id="{324356C3-587D-4A3C-A3E0-E1ACDCB5061E}"/>
              </a:ext>
            </a:extLst>
          </p:cNvPr>
          <p:cNvSpPr/>
          <p:nvPr/>
        </p:nvSpPr>
        <p:spPr>
          <a:xfrm>
            <a:off x="1458513" y="4638070"/>
            <a:ext cx="1818589" cy="369332"/>
          </a:xfrm>
          <a:prstGeom prst="rect">
            <a:avLst/>
          </a:prstGeom>
          <a:solidFill>
            <a:schemeClr val="accent2"/>
          </a:solidFill>
          <a:scene3d>
            <a:camera prst="orthographicFront"/>
            <a:lightRig rig="threePt" dir="t"/>
          </a:scene3d>
          <a:sp3d>
            <a:bevelT/>
          </a:sp3d>
        </p:spPr>
        <p:txBody>
          <a:bodyPr wrap="square">
            <a:spAutoFit/>
          </a:bodyPr>
          <a:lstStyle/>
          <a:p>
            <a:pPr algn="ctr"/>
            <a:r>
              <a:rPr lang="vi-VN" sz="1800" dirty="0">
                <a:solidFill>
                  <a:srgbClr val="FF0000"/>
                </a:solidFill>
                <a:latin typeface="Times New Roman" panose="02020603050405020304" pitchFamily="18" charset="0"/>
                <a:cs typeface="Times New Roman" panose="02020603050405020304" pitchFamily="18" charset="0"/>
              </a:rPr>
              <a:t>Trần Hưng Đạo</a:t>
            </a:r>
          </a:p>
        </p:txBody>
      </p:sp>
      <p:sp>
        <p:nvSpPr>
          <p:cNvPr id="11" name="Rectangle 10">
            <a:extLst>
              <a:ext uri="{FF2B5EF4-FFF2-40B4-BE49-F238E27FC236}">
                <a16:creationId xmlns:a16="http://schemas.microsoft.com/office/drawing/2014/main" id="{E5D58748-500A-4244-9E46-9D786667F001}"/>
              </a:ext>
            </a:extLst>
          </p:cNvPr>
          <p:cNvSpPr/>
          <p:nvPr/>
        </p:nvSpPr>
        <p:spPr>
          <a:xfrm>
            <a:off x="4228726" y="4605559"/>
            <a:ext cx="1420234" cy="369332"/>
          </a:xfrm>
          <a:prstGeom prst="rect">
            <a:avLst/>
          </a:prstGeom>
          <a:solidFill>
            <a:schemeClr val="accent2"/>
          </a:solidFill>
          <a:scene3d>
            <a:camera prst="orthographicFront"/>
            <a:lightRig rig="threePt" dir="t"/>
          </a:scene3d>
          <a:sp3d>
            <a:bevelT/>
          </a:sp3d>
        </p:spPr>
        <p:txBody>
          <a:bodyPr wrap="square">
            <a:spAutoFit/>
          </a:bodyPr>
          <a:lstStyle/>
          <a:p>
            <a:pPr algn="ctr"/>
            <a:r>
              <a:rPr lang="vi-VN" sz="1800" dirty="0">
                <a:solidFill>
                  <a:srgbClr val="FF0000"/>
                </a:solidFill>
                <a:latin typeface="Times New Roman" panose="02020603050405020304" pitchFamily="18" charset="0"/>
                <a:cs typeface="Times New Roman" panose="02020603050405020304" pitchFamily="18" charset="0"/>
              </a:rPr>
              <a:t>Quang Trung</a:t>
            </a:r>
          </a:p>
        </p:txBody>
      </p:sp>
      <p:sp>
        <p:nvSpPr>
          <p:cNvPr id="12" name="Rectangle 11">
            <a:extLst>
              <a:ext uri="{FF2B5EF4-FFF2-40B4-BE49-F238E27FC236}">
                <a16:creationId xmlns:a16="http://schemas.microsoft.com/office/drawing/2014/main" id="{3A8E82DA-F6C7-4EDF-AA44-B1F6300B6797}"/>
              </a:ext>
            </a:extLst>
          </p:cNvPr>
          <p:cNvSpPr/>
          <p:nvPr/>
        </p:nvSpPr>
        <p:spPr>
          <a:xfrm>
            <a:off x="4809912" y="2792414"/>
            <a:ext cx="1489288" cy="369332"/>
          </a:xfrm>
          <a:prstGeom prst="rect">
            <a:avLst/>
          </a:prstGeom>
          <a:solidFill>
            <a:schemeClr val="accent2"/>
          </a:solidFill>
          <a:scene3d>
            <a:camera prst="orthographicFront"/>
            <a:lightRig rig="threePt" dir="t"/>
          </a:scene3d>
          <a:sp3d>
            <a:bevelT/>
          </a:sp3d>
        </p:spPr>
        <p:txBody>
          <a:bodyPr wrap="square">
            <a:spAutoFit/>
          </a:bodyPr>
          <a:lstStyle/>
          <a:p>
            <a:pPr algn="ctr"/>
            <a:r>
              <a:rPr lang="vi-VN" sz="1800" dirty="0">
                <a:solidFill>
                  <a:srgbClr val="FF0000"/>
                </a:solidFill>
                <a:latin typeface="Times New Roman" panose="02020603050405020304" pitchFamily="18" charset="0"/>
                <a:cs typeface="Times New Roman" panose="02020603050405020304" pitchFamily="18" charset="0"/>
              </a:rPr>
              <a:t>Hồ Chí Minh</a:t>
            </a:r>
          </a:p>
        </p:txBody>
      </p:sp>
    </p:spTree>
    <p:extLst>
      <p:ext uri="{BB962C8B-B14F-4D97-AF65-F5344CB8AC3E}">
        <p14:creationId xmlns:p14="http://schemas.microsoft.com/office/powerpoint/2010/main" val="119711980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225F3A-FE5E-4EE0-A271-29290F2BE101}"/>
              </a:ext>
            </a:extLst>
          </p:cNvPr>
          <p:cNvSpPr txBox="1"/>
          <p:nvPr/>
        </p:nvSpPr>
        <p:spPr>
          <a:xfrm>
            <a:off x="339384" y="334235"/>
            <a:ext cx="6518616" cy="539378"/>
          </a:xfrm>
          <a:prstGeom prst="rect">
            <a:avLst/>
          </a:prstGeom>
          <a:noFill/>
        </p:spPr>
        <p:txBody>
          <a:bodyPr wrap="square" rtlCol="0">
            <a:spAutoFit/>
          </a:bodyPr>
          <a:lstStyle/>
          <a:p>
            <a:pPr>
              <a:lnSpc>
                <a:spcPct val="150000"/>
              </a:lnSpc>
            </a:pPr>
            <a:r>
              <a:rPr lang="vi-VN" sz="2200" b="1" dirty="0">
                <a:solidFill>
                  <a:schemeClr val="accent6">
                    <a:lumMod val="75000"/>
                  </a:schemeClr>
                </a:solidFill>
                <a:latin typeface="Times New Roman" panose="02020603050405020304" pitchFamily="18" charset="0"/>
                <a:cs typeface="Times New Roman" panose="02020603050405020304" pitchFamily="18" charset="0"/>
              </a:rPr>
              <a:t>4. </a:t>
            </a:r>
            <a:r>
              <a:rPr lang="vi-VN" sz="2200" b="1" dirty="0">
                <a:latin typeface="Times New Roman" panose="02020603050405020304" pitchFamily="18" charset="0"/>
                <a:cs typeface="Times New Roman" panose="02020603050405020304" pitchFamily="18" charset="0"/>
              </a:rPr>
              <a:t>Kể tên các mùa trong năm của ba miền đất nước.</a:t>
            </a:r>
          </a:p>
        </p:txBody>
      </p:sp>
      <p:sp>
        <p:nvSpPr>
          <p:cNvPr id="3" name="Rectangle 2">
            <a:extLst>
              <a:ext uri="{FF2B5EF4-FFF2-40B4-BE49-F238E27FC236}">
                <a16:creationId xmlns:a16="http://schemas.microsoft.com/office/drawing/2014/main" id="{C8B1680B-B6E4-4259-8501-61881822AB48}"/>
              </a:ext>
            </a:extLst>
          </p:cNvPr>
          <p:cNvSpPr/>
          <p:nvPr/>
        </p:nvSpPr>
        <p:spPr>
          <a:xfrm>
            <a:off x="1916668" y="859131"/>
            <a:ext cx="2919389" cy="400110"/>
          </a:xfrm>
          <a:prstGeom prst="rect">
            <a:avLst/>
          </a:prstGeom>
          <a:solidFill>
            <a:schemeClr val="accent2"/>
          </a:solidFill>
          <a:scene3d>
            <a:camera prst="orthographicFront"/>
            <a:lightRig rig="threePt" dir="t"/>
          </a:scene3d>
          <a:sp3d>
            <a:bevelT/>
          </a:sp3d>
        </p:spPr>
        <p:txBody>
          <a:bodyPr wrap="none">
            <a:spAutoFit/>
          </a:bodyPr>
          <a:lstStyle/>
          <a:p>
            <a:r>
              <a:rPr lang="vi-VN" sz="2000" b="1" dirty="0">
                <a:solidFill>
                  <a:srgbClr val="0F03A9"/>
                </a:solidFill>
                <a:latin typeface="Times New Roman" panose="02020603050405020304" pitchFamily="18" charset="0"/>
                <a:cs typeface="Times New Roman" panose="02020603050405020304" pitchFamily="18" charset="0"/>
              </a:rPr>
              <a:t>Miền Bắc và miền Trung</a:t>
            </a:r>
          </a:p>
        </p:txBody>
      </p:sp>
      <p:grpSp>
        <p:nvGrpSpPr>
          <p:cNvPr id="4" name="Group 3">
            <a:extLst>
              <a:ext uri="{FF2B5EF4-FFF2-40B4-BE49-F238E27FC236}">
                <a16:creationId xmlns:a16="http://schemas.microsoft.com/office/drawing/2014/main" id="{3D19F94D-0889-42E5-B2E1-784230FC9CA8}"/>
              </a:ext>
            </a:extLst>
          </p:cNvPr>
          <p:cNvGrpSpPr/>
          <p:nvPr/>
        </p:nvGrpSpPr>
        <p:grpSpPr>
          <a:xfrm>
            <a:off x="555127" y="1385993"/>
            <a:ext cx="5642473" cy="2167501"/>
            <a:chOff x="555127" y="1325033"/>
            <a:chExt cx="5658958" cy="2316192"/>
          </a:xfrm>
        </p:grpSpPr>
        <p:pic>
          <p:nvPicPr>
            <p:cNvPr id="5" name="Picture 2" descr="Tả về bốn mùa Lớp 2 - Tập làm văn lớp 2 (61 mẫu)">
              <a:extLst>
                <a:ext uri="{FF2B5EF4-FFF2-40B4-BE49-F238E27FC236}">
                  <a16:creationId xmlns:a16="http://schemas.microsoft.com/office/drawing/2014/main" id="{F09AC94F-79C6-4100-9E08-BD67ECC336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72"/>
            <a:stretch/>
          </p:blipFill>
          <p:spPr bwMode="auto">
            <a:xfrm>
              <a:off x="555127" y="1325033"/>
              <a:ext cx="5658958" cy="18886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D8C0D3B-85F8-4C93-AF82-7D532C8CB993}"/>
                </a:ext>
              </a:extLst>
            </p:cNvPr>
            <p:cNvSpPr/>
            <p:nvPr/>
          </p:nvSpPr>
          <p:spPr>
            <a:xfrm>
              <a:off x="845448" y="3213667"/>
              <a:ext cx="5368637" cy="427558"/>
            </a:xfrm>
            <a:prstGeom prst="rect">
              <a:avLst/>
            </a:prstGeom>
          </p:spPr>
          <p:txBody>
            <a:bodyPr wrap="square">
              <a:spAutoFit/>
            </a:bodyPr>
            <a:lstStyle/>
            <a:p>
              <a:r>
                <a:rPr lang="vi-VN" sz="2000" b="1" dirty="0">
                  <a:latin typeface="Times New Roman" panose="02020603050405020304" pitchFamily="18" charset="0"/>
                  <a:cs typeface="Times New Roman" panose="02020603050405020304" pitchFamily="18" charset="0"/>
                </a:rPr>
                <a:t>Xuân               Hạ                   Thu              Đông</a:t>
              </a:r>
            </a:p>
          </p:txBody>
        </p:sp>
      </p:grpSp>
      <p:sp>
        <p:nvSpPr>
          <p:cNvPr id="7" name="Rectangle 6">
            <a:extLst>
              <a:ext uri="{FF2B5EF4-FFF2-40B4-BE49-F238E27FC236}">
                <a16:creationId xmlns:a16="http://schemas.microsoft.com/office/drawing/2014/main" id="{C55369C5-A2FE-4BDF-AE62-38380232DF65}"/>
              </a:ext>
            </a:extLst>
          </p:cNvPr>
          <p:cNvSpPr/>
          <p:nvPr/>
        </p:nvSpPr>
        <p:spPr>
          <a:xfrm>
            <a:off x="604972" y="3924640"/>
            <a:ext cx="1345240" cy="400110"/>
          </a:xfrm>
          <a:prstGeom prst="rect">
            <a:avLst/>
          </a:prstGeom>
          <a:solidFill>
            <a:schemeClr val="accent2"/>
          </a:solidFill>
          <a:scene3d>
            <a:camera prst="orthographicFront"/>
            <a:lightRig rig="threePt" dir="t"/>
          </a:scene3d>
          <a:sp3d>
            <a:bevelT/>
          </a:sp3d>
        </p:spPr>
        <p:txBody>
          <a:bodyPr wrap="none">
            <a:spAutoFit/>
          </a:bodyPr>
          <a:lstStyle/>
          <a:p>
            <a:r>
              <a:rPr lang="vi-VN" sz="2000" b="1" dirty="0">
                <a:latin typeface="Times New Roman" panose="02020603050405020304" pitchFamily="18" charset="0"/>
                <a:cs typeface="Times New Roman" panose="02020603050405020304" pitchFamily="18" charset="0"/>
              </a:rPr>
              <a:t>Miền Nam</a:t>
            </a:r>
          </a:p>
        </p:txBody>
      </p:sp>
      <p:grpSp>
        <p:nvGrpSpPr>
          <p:cNvPr id="8" name="Group 7">
            <a:extLst>
              <a:ext uri="{FF2B5EF4-FFF2-40B4-BE49-F238E27FC236}">
                <a16:creationId xmlns:a16="http://schemas.microsoft.com/office/drawing/2014/main" id="{F5ABAA6F-5A9E-48E7-88AA-0A00662695DB}"/>
              </a:ext>
            </a:extLst>
          </p:cNvPr>
          <p:cNvGrpSpPr/>
          <p:nvPr/>
        </p:nvGrpSpPr>
        <p:grpSpPr>
          <a:xfrm>
            <a:off x="2641226" y="3508782"/>
            <a:ext cx="3274152" cy="1462260"/>
            <a:chOff x="2641226" y="3447822"/>
            <a:chExt cx="3274152" cy="1462260"/>
          </a:xfrm>
        </p:grpSpPr>
        <p:pic>
          <p:nvPicPr>
            <p:cNvPr id="9" name="Picture 4" descr="Sổ tay du lịch mùa mưa - Vntrip.vn">
              <a:extLst>
                <a:ext uri="{FF2B5EF4-FFF2-40B4-BE49-F238E27FC236}">
                  <a16:creationId xmlns:a16="http://schemas.microsoft.com/office/drawing/2014/main" id="{557F033A-8B31-411C-804E-6843951F4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ựa vào bảng số liệu, em hãy cho biết ở Buôn Ma Thuật, mùa khô vào những  tháng nào | Địa lí lớp 4">
              <a:extLst>
                <a:ext uri="{FF2B5EF4-FFF2-40B4-BE49-F238E27FC236}">
                  <a16:creationId xmlns:a16="http://schemas.microsoft.com/office/drawing/2014/main" id="{196A6911-4239-41CB-9DC2-6E29DC9A7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466BCE1-FBA2-4F2A-8723-DDEB7945EF09}"/>
                </a:ext>
              </a:extLst>
            </p:cNvPr>
            <p:cNvSpPr/>
            <p:nvPr/>
          </p:nvSpPr>
          <p:spPr>
            <a:xfrm>
              <a:off x="2817352" y="4509972"/>
              <a:ext cx="3033131" cy="400110"/>
            </a:xfrm>
            <a:prstGeom prst="rect">
              <a:avLst/>
            </a:prstGeom>
          </p:spPr>
          <p:txBody>
            <a:bodyPr wrap="square">
              <a:spAutoFit/>
            </a:bodyPr>
            <a:lstStyle/>
            <a:p>
              <a:r>
                <a:rPr lang="vi-VN" sz="2000" b="1" dirty="0">
                  <a:latin typeface="Times New Roman" panose="02020603050405020304" pitchFamily="18" charset="0"/>
                  <a:cs typeface="Times New Roman" panose="02020603050405020304" pitchFamily="18" charset="0"/>
                </a:rPr>
                <a:t>Mùa mưa           Mùa khô</a:t>
              </a:r>
            </a:p>
          </p:txBody>
        </p:sp>
      </p:grpSp>
    </p:spTree>
    <p:extLst>
      <p:ext uri="{BB962C8B-B14F-4D97-AF65-F5344CB8AC3E}">
        <p14:creationId xmlns:p14="http://schemas.microsoft.com/office/powerpoint/2010/main" val="2377150258"/>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1662" y="248584"/>
            <a:ext cx="1143336" cy="11433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E6F9BAC-FC5F-459A-A503-33E61C3347AC}"/>
              </a:ext>
            </a:extLst>
          </p:cNvPr>
          <p:cNvPicPr>
            <a:picLocks noChangeAspect="1"/>
          </p:cNvPicPr>
          <p:nvPr/>
        </p:nvPicPr>
        <p:blipFill>
          <a:blip r:embed="rId5"/>
          <a:stretch>
            <a:fillRect/>
          </a:stretch>
        </p:blipFill>
        <p:spPr>
          <a:xfrm>
            <a:off x="1475422" y="690880"/>
            <a:ext cx="3702948" cy="3769269"/>
          </a:xfrm>
          <a:prstGeom prst="rect">
            <a:avLst/>
          </a:prstGeom>
        </p:spPr>
      </p:pic>
    </p:spTree>
    <p:custDataLst>
      <p:tags r:id="rId1"/>
    </p:custDataLst>
    <p:extLst>
      <p:ext uri="{BB962C8B-B14F-4D97-AF65-F5344CB8AC3E}">
        <p14:creationId xmlns:p14="http://schemas.microsoft.com/office/powerpoint/2010/main" val="286821392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2" name="TextBox 11">
            <a:extLst>
              <a:ext uri="{FF2B5EF4-FFF2-40B4-BE49-F238E27FC236}">
                <a16:creationId xmlns:a16="http://schemas.microsoft.com/office/drawing/2014/main" id="{03294A48-5128-4508-BFB7-94AD3F5984A4}"/>
              </a:ext>
            </a:extLst>
          </p:cNvPr>
          <p:cNvSpPr txBox="1"/>
          <p:nvPr/>
        </p:nvSpPr>
        <p:spPr>
          <a:xfrm>
            <a:off x="400049" y="397053"/>
            <a:ext cx="4436111" cy="507831"/>
          </a:xfrm>
          <a:prstGeom prst="rect">
            <a:avLst/>
          </a:prstGeom>
          <a:noFill/>
        </p:spPr>
        <p:txBody>
          <a:bodyPr wrap="square" rtlCol="0">
            <a:spAutoFit/>
          </a:bodyPr>
          <a:lstStyle/>
          <a:p>
            <a:r>
              <a:rPr lang="en-US" sz="2700" b="1" dirty="0">
                <a:latin typeface="Times New Roman" pitchFamily="18" charset="0"/>
                <a:cs typeface="Times New Roman" pitchFamily="18" charset="0"/>
              </a:rPr>
              <a:t>B</a:t>
            </a:r>
            <a:r>
              <a:rPr lang="vi-VN" sz="2700" b="1" dirty="0">
                <a:latin typeface="Times New Roman" pitchFamily="18" charset="0"/>
                <a:cs typeface="Times New Roman" pitchFamily="18" charset="0"/>
              </a:rPr>
              <a:t>ài </a:t>
            </a:r>
            <a:r>
              <a:rPr lang="en-US" sz="2700" b="1" dirty="0" err="1">
                <a:latin typeface="Times New Roman" pitchFamily="18" charset="0"/>
                <a:cs typeface="Times New Roman" pitchFamily="18" charset="0"/>
              </a:rPr>
              <a:t>đọc</a:t>
            </a:r>
            <a:r>
              <a:rPr lang="vi-VN"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nói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về</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nội</a:t>
            </a:r>
            <a:r>
              <a:rPr lang="en-US" sz="2700" b="1" dirty="0">
                <a:latin typeface="Times New Roman" pitchFamily="18" charset="0"/>
                <a:cs typeface="Times New Roman" pitchFamily="18" charset="0"/>
              </a:rPr>
              <a:t> dung </a:t>
            </a:r>
            <a:r>
              <a:rPr lang="vi-VN" sz="2700" b="1" dirty="0">
                <a:latin typeface="Times New Roman" pitchFamily="18" charset="0"/>
                <a:cs typeface="Times New Roman" pitchFamily="18" charset="0"/>
              </a:rPr>
              <a:t>gì?</a:t>
            </a:r>
            <a:endParaRPr lang="en-US" sz="2700" b="1"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CC276F55-83B7-4445-99D9-142DBE549B7E}"/>
              </a:ext>
            </a:extLst>
          </p:cNvPr>
          <p:cNvSpPr txBox="1"/>
          <p:nvPr/>
        </p:nvSpPr>
        <p:spPr>
          <a:xfrm>
            <a:off x="217462" y="1043128"/>
            <a:ext cx="6423076" cy="1971454"/>
          </a:xfrm>
          <a:prstGeom prst="rect">
            <a:avLst/>
          </a:prstGeom>
          <a:solidFill>
            <a:schemeClr val="accent2"/>
          </a:solidFill>
          <a:ln>
            <a:solidFill>
              <a:srgbClr val="FF0000"/>
            </a:solidFill>
          </a:ln>
        </p:spPr>
        <p:txBody>
          <a:bodyPr wrap="square" lIns="108857" tIns="54428" rIns="108857" bIns="54428" rtlCol="0">
            <a:spAutoFit/>
          </a:bodyPr>
          <a:lstStyle/>
          <a:p>
            <a:pPr>
              <a:lnSpc>
                <a:spcPct val="150000"/>
              </a:lnSpc>
            </a:pPr>
            <a:r>
              <a:rPr lang="en-US" sz="2700" b="1" dirty="0">
                <a:latin typeface="Times New Roman" pitchFamily="18" charset="0"/>
                <a:cs typeface="Times New Roman" pitchFamily="18" charset="0"/>
              </a:rPr>
              <a:t>       </a:t>
            </a:r>
            <a:r>
              <a:rPr lang="en-US" sz="2800" b="1" dirty="0" err="1">
                <a:latin typeface="Times New Roman"/>
                <a:ea typeface="Times New Roman"/>
                <a:cs typeface="Times New Roman"/>
                <a:sym typeface="Times New Roman"/>
              </a:rPr>
              <a:t>Giới</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thiệu</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về</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lịch</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sử</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địa</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lí</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khí</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hậu</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trang</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phục</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truyền</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thống</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của</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người</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Việt</a:t>
            </a:r>
            <a:r>
              <a:rPr lang="en-US" sz="2800" b="1" dirty="0">
                <a:latin typeface="Times New Roman"/>
                <a:ea typeface="Times New Roman"/>
                <a:cs typeface="Times New Roman"/>
                <a:sym typeface="Times New Roman"/>
              </a:rPr>
              <a:t> Nam.</a:t>
            </a:r>
            <a:endParaRPr lang="en-US" sz="2800" b="1" dirty="0">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F6E3563C-5E26-448F-A7FC-5D6DDDEC298A}"/>
              </a:ext>
            </a:extLst>
          </p:cNvPr>
          <p:cNvSpPr txBox="1"/>
          <p:nvPr/>
        </p:nvSpPr>
        <p:spPr>
          <a:xfrm>
            <a:off x="2002417" y="438659"/>
            <a:ext cx="2429149" cy="507831"/>
          </a:xfrm>
          <a:prstGeom prst="rect">
            <a:avLst/>
          </a:prstGeom>
          <a:noFill/>
        </p:spPr>
        <p:txBody>
          <a:bodyPr wrap="square" rtlCol="0">
            <a:spAutoFit/>
          </a:bodyPr>
          <a:lstStyle/>
          <a:p>
            <a:pPr algn="ctr"/>
            <a:r>
              <a:rPr lang="en-US" sz="2700" b="1" dirty="0" err="1">
                <a:solidFill>
                  <a:srgbClr val="FF0000"/>
                </a:solidFill>
                <a:latin typeface="Times New Roman" panose="02020603050405020304" pitchFamily="18" charset="0"/>
                <a:cs typeface="Times New Roman" panose="02020603050405020304" pitchFamily="18" charset="0"/>
              </a:rPr>
              <a:t>Nội</a:t>
            </a:r>
            <a:r>
              <a:rPr lang="en-US" sz="2700" b="1" dirty="0">
                <a:solidFill>
                  <a:srgbClr val="FF0000"/>
                </a:solidFill>
                <a:latin typeface="Times New Roman" panose="02020603050405020304" pitchFamily="18" charset="0"/>
                <a:cs typeface="Times New Roman" panose="02020603050405020304" pitchFamily="18" charset="0"/>
              </a:rPr>
              <a:t> dung</a:t>
            </a:r>
          </a:p>
        </p:txBody>
      </p:sp>
      <p:sp>
        <p:nvSpPr>
          <p:cNvPr id="5" name="Rounded Rectangle 4"/>
          <p:cNvSpPr/>
          <p:nvPr/>
        </p:nvSpPr>
        <p:spPr>
          <a:xfrm>
            <a:off x="2002417" y="3014582"/>
            <a:ext cx="2078190" cy="4570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7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27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sz="27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p:cNvSpPr txBox="1"/>
          <p:nvPr/>
        </p:nvSpPr>
        <p:spPr>
          <a:xfrm>
            <a:off x="247522" y="3471658"/>
            <a:ext cx="6676159" cy="923330"/>
          </a:xfrm>
          <a:prstGeom prst="rect">
            <a:avLst/>
          </a:prstGeom>
          <a:noFill/>
        </p:spPr>
        <p:txBody>
          <a:bodyPr wrap="square" rtlCol="0">
            <a:spAutoFit/>
          </a:bodyPr>
          <a:lstStyle/>
          <a:p>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Đọc</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đúng</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các</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từ</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ngữ</a:t>
            </a:r>
            <a:endParaRPr lang="en-US" sz="2700" b="1" dirty="0">
              <a:solidFill>
                <a:srgbClr val="0000CC"/>
              </a:solidFill>
              <a:latin typeface="Times New Roman" panose="02020603050405020304" pitchFamily="18" charset="0"/>
              <a:cs typeface="Times New Roman" panose="02020603050405020304" pitchFamily="18" charset="0"/>
            </a:endParaRPr>
          </a:p>
          <a:p>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Đọc</a:t>
            </a:r>
            <a:r>
              <a:rPr lang="en-US" sz="2700" b="1" dirty="0">
                <a:solidFill>
                  <a:srgbClr val="0000CC"/>
                </a:solidFill>
                <a:latin typeface="Times New Roman" panose="02020603050405020304" pitchFamily="18" charset="0"/>
                <a:cs typeface="Times New Roman" panose="02020603050405020304" pitchFamily="18" charset="0"/>
              </a:rPr>
              <a:t> to, </a:t>
            </a:r>
            <a:r>
              <a:rPr lang="en-US" sz="2700" b="1" dirty="0" err="1">
                <a:solidFill>
                  <a:srgbClr val="0000CC"/>
                </a:solidFill>
                <a:latin typeface="Times New Roman" panose="02020603050405020304" pitchFamily="18" charset="0"/>
                <a:cs typeface="Times New Roman" panose="02020603050405020304" pitchFamily="18" charset="0"/>
              </a:rPr>
              <a:t>rõ</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ràng</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ngắt</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nghỉ</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đúng</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dấu</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câu</a:t>
            </a:r>
            <a:r>
              <a:rPr lang="en-US" sz="27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58387141"/>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6"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63DEC8-1AC4-4D44-BFCB-52C1B907C521}"/>
              </a:ext>
            </a:extLst>
          </p:cNvPr>
          <p:cNvSpPr txBox="1"/>
          <p:nvPr/>
        </p:nvSpPr>
        <p:spPr>
          <a:xfrm>
            <a:off x="376115" y="769025"/>
            <a:ext cx="6237780" cy="1589922"/>
          </a:xfrm>
          <a:prstGeom prst="rect">
            <a:avLst/>
          </a:prstGeom>
          <a:noFill/>
        </p:spPr>
        <p:txBody>
          <a:bodyPr wrap="square" rtlCol="0">
            <a:spAutoFit/>
          </a:bodyPr>
          <a:lstStyle/>
          <a:p>
            <a:pPr>
              <a:lnSpc>
                <a:spcPct val="110000"/>
              </a:lnSpc>
            </a:pPr>
            <a:r>
              <a:rPr lang="en-US" sz="1500" dirty="0">
                <a:latin typeface="UTM Avo" panose="02040603050506020204" pitchFamily="18" charset="0"/>
              </a:rPr>
              <a:t>     </a:t>
            </a:r>
            <a:r>
              <a:rPr lang="vi-VN" sz="15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a:lnSpc>
                <a:spcPct val="110000"/>
              </a:lnSpc>
            </a:pPr>
            <a:r>
              <a:rPr lang="en-US" sz="1500" dirty="0">
                <a:solidFill>
                  <a:srgbClr val="0F03A9"/>
                </a:solidFill>
                <a:latin typeface="UTM Avo" panose="02040603050506020204" pitchFamily="18" charset="0"/>
              </a:rPr>
              <a:t>    </a:t>
            </a:r>
            <a:r>
              <a:rPr lang="vi-VN" sz="1500" dirty="0">
                <a:solidFill>
                  <a:srgbClr val="0F03A9"/>
                </a:solidFill>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pic>
        <p:nvPicPr>
          <p:cNvPr id="5" name="Picture 4">
            <a:extLst>
              <a:ext uri="{FF2B5EF4-FFF2-40B4-BE49-F238E27FC236}">
                <a16:creationId xmlns:a16="http://schemas.microsoft.com/office/drawing/2014/main" id="{5B3636DA-1D7D-4EE0-8AB4-1E8C83B37A9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87419" y="312619"/>
            <a:ext cx="489372" cy="441355"/>
          </a:xfrm>
          <a:prstGeom prst="rect">
            <a:avLst/>
          </a:prstGeom>
        </p:spPr>
      </p:pic>
      <p:sp>
        <p:nvSpPr>
          <p:cNvPr id="6" name="TextBox 5">
            <a:extLst>
              <a:ext uri="{FF2B5EF4-FFF2-40B4-BE49-F238E27FC236}">
                <a16:creationId xmlns:a16="http://schemas.microsoft.com/office/drawing/2014/main" id="{267A56C6-6297-4E28-9D26-6FA87252D402}"/>
              </a:ext>
            </a:extLst>
          </p:cNvPr>
          <p:cNvSpPr txBox="1"/>
          <p:nvPr/>
        </p:nvSpPr>
        <p:spPr>
          <a:xfrm>
            <a:off x="1872335" y="280477"/>
            <a:ext cx="3113330" cy="413703"/>
          </a:xfrm>
          <a:prstGeom prst="rect">
            <a:avLst/>
          </a:prstGeom>
          <a:noFill/>
        </p:spPr>
        <p:txBody>
          <a:bodyPr wrap="square" rtlCol="0">
            <a:spAutoFit/>
          </a:bodyPr>
          <a:lstStyle/>
          <a:p>
            <a:pPr algn="ctr">
              <a:lnSpc>
                <a:spcPct val="150000"/>
              </a:lnSpc>
            </a:pPr>
            <a:r>
              <a:rPr lang="vi-VN" sz="1600" b="1" dirty="0">
                <a:solidFill>
                  <a:srgbClr val="FF0000"/>
                </a:solidFill>
                <a:latin typeface="UTM Avo" panose="02040603050506020204" pitchFamily="18" charset="0"/>
              </a:rPr>
              <a:t>ĐẤT NƯỚC CHÚNG MÌNH</a:t>
            </a:r>
            <a:endParaRPr lang="en-US" sz="1600" b="1" dirty="0">
              <a:solidFill>
                <a:srgbClr val="FF0000"/>
              </a:solidFill>
              <a:latin typeface="UTM Avo" panose="02040603050506020204" pitchFamily="18" charset="0"/>
            </a:endParaRPr>
          </a:p>
        </p:txBody>
      </p:sp>
      <p:sp>
        <p:nvSpPr>
          <p:cNvPr id="7" name="TextBox 6">
            <a:extLst>
              <a:ext uri="{FF2B5EF4-FFF2-40B4-BE49-F238E27FC236}">
                <a16:creationId xmlns:a16="http://schemas.microsoft.com/office/drawing/2014/main" id="{881C7267-660B-4DB0-AA1D-AE6A2073825B}"/>
              </a:ext>
            </a:extLst>
          </p:cNvPr>
          <p:cNvSpPr txBox="1"/>
          <p:nvPr/>
        </p:nvSpPr>
        <p:spPr>
          <a:xfrm>
            <a:off x="506915" y="2392484"/>
            <a:ext cx="4214205" cy="1336007"/>
          </a:xfrm>
          <a:prstGeom prst="rect">
            <a:avLst/>
          </a:prstGeom>
          <a:noFill/>
        </p:spPr>
        <p:txBody>
          <a:bodyPr wrap="square" rtlCol="0">
            <a:spAutoFit/>
          </a:bodyPr>
          <a:lstStyle/>
          <a:p>
            <a:pPr algn="just">
              <a:lnSpc>
                <a:spcPct val="110000"/>
              </a:lnSpc>
            </a:pPr>
            <a:r>
              <a:rPr lang="en-US" sz="1500" dirty="0">
                <a:solidFill>
                  <a:srgbClr val="800000"/>
                </a:solidFill>
                <a:latin typeface="UTM Avo" panose="02040603050506020204" pitchFamily="18" charset="0"/>
              </a:rPr>
              <a:t>    </a:t>
            </a:r>
            <a:r>
              <a:rPr lang="vi-VN" sz="1500" dirty="0">
                <a:solidFill>
                  <a:srgbClr val="800000"/>
                </a:solidFill>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8" name="TextBox 7">
            <a:extLst>
              <a:ext uri="{FF2B5EF4-FFF2-40B4-BE49-F238E27FC236}">
                <a16:creationId xmlns:a16="http://schemas.microsoft.com/office/drawing/2014/main" id="{4225F7C7-A547-452E-942A-1C398B3919C8}"/>
              </a:ext>
            </a:extLst>
          </p:cNvPr>
          <p:cNvSpPr txBox="1"/>
          <p:nvPr/>
        </p:nvSpPr>
        <p:spPr>
          <a:xfrm>
            <a:off x="1872335" y="3888964"/>
            <a:ext cx="4741560" cy="1082091"/>
          </a:xfrm>
          <a:prstGeom prst="rect">
            <a:avLst/>
          </a:prstGeom>
          <a:noFill/>
        </p:spPr>
        <p:txBody>
          <a:bodyPr wrap="square" rtlCol="0">
            <a:spAutoFit/>
          </a:bodyPr>
          <a:lstStyle/>
          <a:p>
            <a:pPr algn="just">
              <a:lnSpc>
                <a:spcPct val="110000"/>
              </a:lnSpc>
            </a:pPr>
            <a:r>
              <a:rPr lang="en-US" sz="1500" dirty="0">
                <a:solidFill>
                  <a:srgbClr val="258303"/>
                </a:solidFill>
                <a:latin typeface="UTM Avo" panose="02040603050506020204" pitchFamily="18" charset="0"/>
              </a:rPr>
              <a:t>   </a:t>
            </a:r>
            <a:r>
              <a:rPr lang="vi-VN" sz="1500" dirty="0">
                <a:solidFill>
                  <a:srgbClr val="207103"/>
                </a:solidFill>
                <a:latin typeface="UTM Avo" panose="02040603050506020204" pitchFamily="18" charset="0"/>
              </a:rPr>
              <a:t>Trang phục truyền thống của người Việt Nam là áo dài. Áo dài thường được mặc trong dịp Tết hay lễ hội.</a:t>
            </a:r>
            <a:r>
              <a:rPr lang="en-US" sz="1500" dirty="0">
                <a:solidFill>
                  <a:srgbClr val="207103"/>
                </a:solidFill>
                <a:latin typeface="UTM Avo" panose="02040603050506020204" pitchFamily="18" charset="0"/>
              </a:rPr>
              <a:t>  </a:t>
            </a:r>
          </a:p>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(Trung Sơn)</a:t>
            </a:r>
          </a:p>
        </p:txBody>
      </p:sp>
      <p:pic>
        <p:nvPicPr>
          <p:cNvPr id="9" name="Picture 8">
            <a:extLst>
              <a:ext uri="{FF2B5EF4-FFF2-40B4-BE49-F238E27FC236}">
                <a16:creationId xmlns:a16="http://schemas.microsoft.com/office/drawing/2014/main" id="{7A29BA96-DD1F-4F69-9B32-40B33640AD48}"/>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73812" y="3707043"/>
            <a:ext cx="1275460" cy="1367538"/>
          </a:xfrm>
          <a:prstGeom prst="rect">
            <a:avLst/>
          </a:prstGeom>
        </p:spPr>
      </p:pic>
      <p:pic>
        <p:nvPicPr>
          <p:cNvPr id="10" name="Picture 9">
            <a:extLst>
              <a:ext uri="{FF2B5EF4-FFF2-40B4-BE49-F238E27FC236}">
                <a16:creationId xmlns:a16="http://schemas.microsoft.com/office/drawing/2014/main" id="{B85D9379-1263-4607-A0AF-E4DFC21415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4820977" y="2401658"/>
            <a:ext cx="1846925" cy="1453769"/>
          </a:xfrm>
          <a:prstGeom prst="rect">
            <a:avLst/>
          </a:prstGeom>
        </p:spPr>
      </p:pic>
      <p:pic>
        <p:nvPicPr>
          <p:cNvPr id="11" name="Picture 10">
            <a:extLst>
              <a:ext uri="{FF2B5EF4-FFF2-40B4-BE49-F238E27FC236}">
                <a16:creationId xmlns:a16="http://schemas.microsoft.com/office/drawing/2014/main" id="{515D01AD-7428-4DC0-98F9-A2E8E4FFE5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402" y="885662"/>
            <a:ext cx="222033" cy="209816"/>
          </a:xfrm>
          <a:prstGeom prst="rect">
            <a:avLst/>
          </a:prstGeom>
        </p:spPr>
      </p:pic>
      <p:pic>
        <p:nvPicPr>
          <p:cNvPr id="12" name="Picture 11">
            <a:extLst>
              <a:ext uri="{FF2B5EF4-FFF2-40B4-BE49-F238E27FC236}">
                <a16:creationId xmlns:a16="http://schemas.microsoft.com/office/drawing/2014/main" id="{66BEA3B4-C6C2-4DFE-9E1A-874BBBE08DE8}"/>
              </a:ext>
            </a:extLst>
          </p:cNvPr>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76402" y="1568104"/>
            <a:ext cx="222033" cy="222033"/>
          </a:xfrm>
          <a:prstGeom prst="rect">
            <a:avLst/>
          </a:prstGeom>
        </p:spPr>
      </p:pic>
      <p:pic>
        <p:nvPicPr>
          <p:cNvPr id="13" name="Picture 12">
            <a:extLst>
              <a:ext uri="{FF2B5EF4-FFF2-40B4-BE49-F238E27FC236}">
                <a16:creationId xmlns:a16="http://schemas.microsoft.com/office/drawing/2014/main" id="{2C7E7381-FA4C-4248-B298-EF0035370A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389" y="2446718"/>
            <a:ext cx="256091" cy="222033"/>
          </a:xfrm>
          <a:prstGeom prst="rect">
            <a:avLst/>
          </a:prstGeom>
        </p:spPr>
      </p:pic>
      <p:sp>
        <p:nvSpPr>
          <p:cNvPr id="18" name="Oval 17">
            <a:extLst>
              <a:ext uri="{FF2B5EF4-FFF2-40B4-BE49-F238E27FC236}">
                <a16:creationId xmlns:a16="http://schemas.microsoft.com/office/drawing/2014/main" id="{62B281BB-FA12-4FE1-AD02-D8BB20EC4DB3}"/>
              </a:ext>
            </a:extLst>
          </p:cNvPr>
          <p:cNvSpPr/>
          <p:nvPr/>
        </p:nvSpPr>
        <p:spPr>
          <a:xfrm>
            <a:off x="1603809" y="3963521"/>
            <a:ext cx="268526" cy="242719"/>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4</a:t>
            </a:r>
          </a:p>
        </p:txBody>
      </p:sp>
    </p:spTree>
    <p:extLst>
      <p:ext uri="{BB962C8B-B14F-4D97-AF65-F5344CB8AC3E}">
        <p14:creationId xmlns:p14="http://schemas.microsoft.com/office/powerpoint/2010/main" val="339369649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685801" y="228126"/>
            <a:ext cx="5321948" cy="4686167"/>
          </a:xfrm>
          <a:prstGeom prst="rect">
            <a:avLst/>
          </a:prstGeom>
        </p:spPr>
      </p:pic>
      <p:pic>
        <p:nvPicPr>
          <p:cNvPr id="18" name="图片 17" descr="69a8f3e94da59fb9c00491d0266be90c"/>
          <p:cNvPicPr>
            <a:picLocks noChangeAspect="1"/>
          </p:cNvPicPr>
          <p:nvPr/>
        </p:nvPicPr>
        <p:blipFill>
          <a:blip r:embed="rId4"/>
          <a:stretch>
            <a:fillRect/>
          </a:stretch>
        </p:blipFill>
        <p:spPr>
          <a:xfrm>
            <a:off x="125731" y="228124"/>
            <a:ext cx="1727002" cy="1668780"/>
          </a:xfrm>
          <a:prstGeom prst="rect">
            <a:avLst/>
          </a:prstGeom>
        </p:spPr>
      </p:pic>
      <p:sp>
        <p:nvSpPr>
          <p:cNvPr id="7" name="Rectangle 6"/>
          <p:cNvSpPr/>
          <p:nvPr/>
        </p:nvSpPr>
        <p:spPr>
          <a:xfrm>
            <a:off x="1190313" y="2571208"/>
            <a:ext cx="4312925" cy="942952"/>
          </a:xfrm>
          <a:prstGeom prst="rect">
            <a:avLst/>
          </a:prstGeom>
          <a:noFill/>
          <a:ln>
            <a:noFill/>
          </a:ln>
          <a:effectLst/>
        </p:spPr>
        <p:txBody>
          <a:bodyPr lIns="68562" tIns="34283" rIns="68562" bIns="34283" rtlCol="0" anchor="ctr"/>
          <a:lstStyle/>
          <a:p>
            <a:pPr algn="ctr" defTabSz="685615">
              <a:defRPr/>
            </a:pPr>
            <a:r>
              <a:rPr lang="en-US" sz="3000" b="1" dirty="0">
                <a:solidFill>
                  <a:srgbClr val="FF0000"/>
                </a:solidFill>
                <a:latin typeface="Times New Roman" panose="02020603050405020304" pitchFamily="18" charset="0"/>
              </a:rPr>
              <a:t>LUYỆN TẬP THEO VĂN BẢN ĐỌC</a:t>
            </a:r>
          </a:p>
        </p:txBody>
      </p:sp>
    </p:spTree>
    <p:extLst>
      <p:ext uri="{BB962C8B-B14F-4D97-AF65-F5344CB8AC3E}">
        <p14:creationId xmlns:p14="http://schemas.microsoft.com/office/powerpoint/2010/main" val="1515765996"/>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63DEC8-1AC4-4D44-BFCB-52C1B907C521}"/>
              </a:ext>
            </a:extLst>
          </p:cNvPr>
          <p:cNvSpPr txBox="1"/>
          <p:nvPr/>
        </p:nvSpPr>
        <p:spPr>
          <a:xfrm>
            <a:off x="376115" y="769025"/>
            <a:ext cx="6237780" cy="1589922"/>
          </a:xfrm>
          <a:prstGeom prst="rect">
            <a:avLst/>
          </a:prstGeom>
          <a:noFill/>
        </p:spPr>
        <p:txBody>
          <a:bodyPr wrap="square" rtlCol="0">
            <a:spAutoFit/>
          </a:bodyPr>
          <a:lstStyle/>
          <a:p>
            <a:pPr>
              <a:lnSpc>
                <a:spcPct val="110000"/>
              </a:lnSpc>
            </a:pPr>
            <a:r>
              <a:rPr lang="en-US" sz="1500" dirty="0">
                <a:latin typeface="UTM Avo" panose="02040603050506020204" pitchFamily="18" charset="0"/>
              </a:rPr>
              <a:t>    </a:t>
            </a:r>
            <a:r>
              <a:rPr lang="vi-VN" sz="15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a:lnSpc>
                <a:spcPct val="110000"/>
              </a:lnSpc>
            </a:pPr>
            <a:r>
              <a:rPr lang="en-US" sz="1500" dirty="0">
                <a:latin typeface="UTM Avo" panose="02040603050506020204" pitchFamily="18" charset="0"/>
              </a:rPr>
              <a:t>    </a:t>
            </a:r>
            <a:r>
              <a:rPr lang="vi-VN" sz="1500" dirty="0">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pic>
        <p:nvPicPr>
          <p:cNvPr id="5" name="Picture 4">
            <a:extLst>
              <a:ext uri="{FF2B5EF4-FFF2-40B4-BE49-F238E27FC236}">
                <a16:creationId xmlns:a16="http://schemas.microsoft.com/office/drawing/2014/main" id="{5B3636DA-1D7D-4EE0-8AB4-1E8C83B37A9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87419" y="312619"/>
            <a:ext cx="489372" cy="441355"/>
          </a:xfrm>
          <a:prstGeom prst="rect">
            <a:avLst/>
          </a:prstGeom>
        </p:spPr>
      </p:pic>
      <p:sp>
        <p:nvSpPr>
          <p:cNvPr id="6" name="TextBox 5">
            <a:extLst>
              <a:ext uri="{FF2B5EF4-FFF2-40B4-BE49-F238E27FC236}">
                <a16:creationId xmlns:a16="http://schemas.microsoft.com/office/drawing/2014/main" id="{267A56C6-6297-4E28-9D26-6FA87252D402}"/>
              </a:ext>
            </a:extLst>
          </p:cNvPr>
          <p:cNvSpPr txBox="1"/>
          <p:nvPr/>
        </p:nvSpPr>
        <p:spPr>
          <a:xfrm>
            <a:off x="1872335" y="280477"/>
            <a:ext cx="3113330" cy="413703"/>
          </a:xfrm>
          <a:prstGeom prst="rect">
            <a:avLst/>
          </a:prstGeom>
          <a:noFill/>
        </p:spPr>
        <p:txBody>
          <a:bodyPr wrap="square" rtlCol="0">
            <a:spAutoFit/>
          </a:bodyPr>
          <a:lstStyle/>
          <a:p>
            <a:pPr algn="ctr">
              <a:lnSpc>
                <a:spcPct val="150000"/>
              </a:lnSpc>
            </a:pPr>
            <a:r>
              <a:rPr lang="vi-VN" sz="1600" b="1" dirty="0">
                <a:solidFill>
                  <a:srgbClr val="FF0000"/>
                </a:solidFill>
                <a:latin typeface="UTM Avo" panose="02040603050506020204" pitchFamily="18" charset="0"/>
              </a:rPr>
              <a:t>ĐẤT NƯỚC CHÚNG MÌNH</a:t>
            </a:r>
            <a:endParaRPr lang="en-US" sz="1600" b="1" dirty="0">
              <a:solidFill>
                <a:srgbClr val="FF0000"/>
              </a:solidFill>
              <a:latin typeface="UTM Avo" panose="02040603050506020204" pitchFamily="18" charset="0"/>
            </a:endParaRPr>
          </a:p>
        </p:txBody>
      </p:sp>
      <p:sp>
        <p:nvSpPr>
          <p:cNvPr id="7" name="TextBox 6">
            <a:extLst>
              <a:ext uri="{FF2B5EF4-FFF2-40B4-BE49-F238E27FC236}">
                <a16:creationId xmlns:a16="http://schemas.microsoft.com/office/drawing/2014/main" id="{881C7267-660B-4DB0-AA1D-AE6A2073825B}"/>
              </a:ext>
            </a:extLst>
          </p:cNvPr>
          <p:cNvSpPr txBox="1"/>
          <p:nvPr/>
        </p:nvSpPr>
        <p:spPr>
          <a:xfrm>
            <a:off x="506915" y="2392484"/>
            <a:ext cx="4214205" cy="1336007"/>
          </a:xfrm>
          <a:prstGeom prst="rect">
            <a:avLst/>
          </a:prstGeom>
          <a:noFill/>
        </p:spPr>
        <p:txBody>
          <a:bodyPr wrap="square" rtlCol="0">
            <a:spAutoFit/>
          </a:bodyPr>
          <a:lstStyle/>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8" name="TextBox 7">
            <a:extLst>
              <a:ext uri="{FF2B5EF4-FFF2-40B4-BE49-F238E27FC236}">
                <a16:creationId xmlns:a16="http://schemas.microsoft.com/office/drawing/2014/main" id="{4225F7C7-A547-452E-942A-1C398B3919C8}"/>
              </a:ext>
            </a:extLst>
          </p:cNvPr>
          <p:cNvSpPr txBox="1"/>
          <p:nvPr/>
        </p:nvSpPr>
        <p:spPr>
          <a:xfrm>
            <a:off x="1872335" y="3888964"/>
            <a:ext cx="4741560" cy="1082091"/>
          </a:xfrm>
          <a:prstGeom prst="rect">
            <a:avLst/>
          </a:prstGeom>
          <a:noFill/>
        </p:spPr>
        <p:txBody>
          <a:bodyPr wrap="square" rtlCol="0">
            <a:spAutoFit/>
          </a:bodyPr>
          <a:lstStyle/>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Trang phục truyền thống của người Việt Nam là áo dài. Áo dài thường được mặc trong dịp Tết hay lễ hội.</a:t>
            </a:r>
            <a:r>
              <a:rPr lang="en-US" sz="1500" dirty="0">
                <a:latin typeface="UTM Avo" panose="02040603050506020204" pitchFamily="18" charset="0"/>
              </a:rPr>
              <a:t>  </a:t>
            </a:r>
          </a:p>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(Trung Sơn)</a:t>
            </a:r>
          </a:p>
        </p:txBody>
      </p:sp>
      <p:pic>
        <p:nvPicPr>
          <p:cNvPr id="9" name="Picture 8">
            <a:extLst>
              <a:ext uri="{FF2B5EF4-FFF2-40B4-BE49-F238E27FC236}">
                <a16:creationId xmlns:a16="http://schemas.microsoft.com/office/drawing/2014/main" id="{7A29BA96-DD1F-4F69-9B32-40B33640AD48}"/>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73812" y="3707043"/>
            <a:ext cx="1275460" cy="1367538"/>
          </a:xfrm>
          <a:prstGeom prst="rect">
            <a:avLst/>
          </a:prstGeom>
        </p:spPr>
      </p:pic>
      <p:pic>
        <p:nvPicPr>
          <p:cNvPr id="10" name="Picture 9">
            <a:extLst>
              <a:ext uri="{FF2B5EF4-FFF2-40B4-BE49-F238E27FC236}">
                <a16:creationId xmlns:a16="http://schemas.microsoft.com/office/drawing/2014/main" id="{B85D9379-1263-4607-A0AF-E4DFC21415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4820977" y="2401658"/>
            <a:ext cx="1846925" cy="1453769"/>
          </a:xfrm>
          <a:prstGeom prst="rect">
            <a:avLst/>
          </a:prstGeom>
        </p:spPr>
      </p:pic>
    </p:spTree>
    <p:extLst>
      <p:ext uri="{BB962C8B-B14F-4D97-AF65-F5344CB8AC3E}">
        <p14:creationId xmlns:p14="http://schemas.microsoft.com/office/powerpoint/2010/main" val="191834192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D6CF421-A263-44D4-84C7-6660B7E4701D}"/>
              </a:ext>
            </a:extLst>
          </p:cNvPr>
          <p:cNvSpPr txBox="1"/>
          <p:nvPr/>
        </p:nvSpPr>
        <p:spPr>
          <a:xfrm>
            <a:off x="620513" y="191750"/>
            <a:ext cx="5777618" cy="620619"/>
          </a:xfrm>
          <a:prstGeom prst="rect">
            <a:avLst/>
          </a:prstGeom>
          <a:noFill/>
        </p:spPr>
        <p:txBody>
          <a:bodyPr wrap="square" rtlCol="0">
            <a:spAutoFit/>
          </a:bodyPr>
          <a:lstStyle/>
          <a:p>
            <a:pPr>
              <a:lnSpc>
                <a:spcPct val="150000"/>
              </a:lnSpc>
            </a:pPr>
            <a:r>
              <a:rPr lang="en-US" sz="2600" b="1" dirty="0">
                <a:solidFill>
                  <a:schemeClr val="accent6">
                    <a:lumMod val="75000"/>
                  </a:schemeClr>
                </a:solidFill>
                <a:latin typeface="Times New Roman" panose="02020603050405020304" pitchFamily="18" charset="0"/>
                <a:cs typeface="Times New Roman" panose="02020603050405020304" pitchFamily="18" charset="0"/>
              </a:rPr>
              <a:t>1</a:t>
            </a:r>
            <a:r>
              <a:rPr lang="vi-VN" sz="2600" b="1" dirty="0">
                <a:solidFill>
                  <a:schemeClr val="accent6">
                    <a:lumMod val="75000"/>
                  </a:schemeClr>
                </a:solidFill>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Tìm các tên riêng có trong bài đọc.</a:t>
            </a:r>
          </a:p>
        </p:txBody>
      </p:sp>
      <p:sp>
        <p:nvSpPr>
          <p:cNvPr id="44" name="TextBox 43">
            <a:extLst>
              <a:ext uri="{FF2B5EF4-FFF2-40B4-BE49-F238E27FC236}">
                <a16:creationId xmlns:a16="http://schemas.microsoft.com/office/drawing/2014/main" id="{13E7EAEB-7BB1-45E2-BE26-F380388F9FD1}"/>
              </a:ext>
            </a:extLst>
          </p:cNvPr>
          <p:cNvSpPr txBox="1"/>
          <p:nvPr/>
        </p:nvSpPr>
        <p:spPr>
          <a:xfrm>
            <a:off x="325120" y="773126"/>
            <a:ext cx="6368404" cy="4601260"/>
          </a:xfrm>
          <a:prstGeom prst="rect">
            <a:avLst/>
          </a:prstGeom>
          <a:noFill/>
        </p:spPr>
        <p:txBody>
          <a:bodyPr wrap="square" rtlCol="0">
            <a:spAutoFit/>
          </a:bodyPr>
          <a:lstStyle/>
          <a:p>
            <a:pPr>
              <a:lnSpc>
                <a:spcPct val="110000"/>
              </a:lnSpc>
            </a:pPr>
            <a:r>
              <a:rPr lang="en-US" sz="1800" dirty="0">
                <a:latin typeface="UTM Avo" panose="02040603050506020204" pitchFamily="18" charset="0"/>
              </a:rPr>
              <a:t>    </a:t>
            </a:r>
            <a:r>
              <a:rPr lang="vi-VN" sz="18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a:lnSpc>
                <a:spcPct val="110000"/>
              </a:lnSpc>
            </a:pPr>
            <a:r>
              <a:rPr lang="en-US" sz="1800" dirty="0">
                <a:latin typeface="UTM Avo" panose="02040603050506020204" pitchFamily="18" charset="0"/>
              </a:rPr>
              <a:t>    </a:t>
            </a:r>
            <a:r>
              <a:rPr lang="vi-VN" sz="1800" dirty="0">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endParaRPr lang="en-US" sz="1800" dirty="0">
              <a:latin typeface="UTM Avo" panose="02040603050506020204" pitchFamily="18" charset="0"/>
            </a:endParaRPr>
          </a:p>
          <a:p>
            <a:pPr>
              <a:lnSpc>
                <a:spcPct val="110000"/>
              </a:lnSpc>
            </a:pPr>
            <a:r>
              <a:rPr lang="vi-VN" sz="18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endParaRPr lang="en-US" sz="1800" dirty="0">
              <a:latin typeface="UTM Avo" panose="02040603050506020204" pitchFamily="18" charset="0"/>
            </a:endParaRPr>
          </a:p>
          <a:p>
            <a:pPr>
              <a:lnSpc>
                <a:spcPct val="110000"/>
              </a:lnSpc>
            </a:pPr>
            <a:r>
              <a:rPr lang="vi-VN" sz="1800" dirty="0">
                <a:latin typeface="UTM Avo" panose="02040603050506020204" pitchFamily="18" charset="0"/>
              </a:rPr>
              <a:t>Trang phục truyền thống của người Việt Nam là áo dài. Áo dài thường được mặc trong dịp Tết hay lễ hội.</a:t>
            </a:r>
            <a:r>
              <a:rPr lang="en-US" sz="1800" dirty="0">
                <a:latin typeface="UTM Avo" panose="02040603050506020204" pitchFamily="18" charset="0"/>
              </a:rPr>
              <a:t>  </a:t>
            </a:r>
          </a:p>
          <a:p>
            <a:pPr>
              <a:lnSpc>
                <a:spcPct val="110000"/>
              </a:lnSpc>
            </a:pPr>
            <a:r>
              <a:rPr lang="en-US" sz="1800" dirty="0">
                <a:latin typeface="UTM Avo" panose="02040603050506020204" pitchFamily="18" charset="0"/>
              </a:rPr>
              <a:t>                                                        </a:t>
            </a:r>
            <a:r>
              <a:rPr lang="vi-VN" sz="1800" dirty="0">
                <a:latin typeface="UTM Avo" panose="02040603050506020204" pitchFamily="18" charset="0"/>
              </a:rPr>
              <a:t>(Trung Sơn)</a:t>
            </a:r>
          </a:p>
          <a:p>
            <a:pPr>
              <a:lnSpc>
                <a:spcPct val="110000"/>
              </a:lnSpc>
            </a:pPr>
            <a:endParaRPr lang="vi-VN" sz="1600" dirty="0">
              <a:latin typeface="UTM Avo" panose="02040603050506020204" pitchFamily="18" charset="0"/>
            </a:endParaRPr>
          </a:p>
        </p:txBody>
      </p:sp>
      <p:pic>
        <p:nvPicPr>
          <p:cNvPr id="4" name="Picture 3">
            <a:extLst>
              <a:ext uri="{FF2B5EF4-FFF2-40B4-BE49-F238E27FC236}">
                <a16:creationId xmlns:a16="http://schemas.microsoft.com/office/drawing/2014/main" id="{3BC0613E-F804-4604-A7AE-71CBA618AD8A}"/>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113676" y="333534"/>
            <a:ext cx="519110" cy="478835"/>
          </a:xfrm>
          <a:prstGeom prst="rect">
            <a:avLst/>
          </a:prstGeom>
        </p:spPr>
      </p:pic>
      <p:cxnSp>
        <p:nvCxnSpPr>
          <p:cNvPr id="3" name="Straight Connector 2">
            <a:extLst>
              <a:ext uri="{FF2B5EF4-FFF2-40B4-BE49-F238E27FC236}">
                <a16:creationId xmlns:a16="http://schemas.microsoft.com/office/drawing/2014/main" id="{6E9D037A-DF80-47C4-9B25-814BB6FC773B}"/>
              </a:ext>
            </a:extLst>
          </p:cNvPr>
          <p:cNvCxnSpPr/>
          <p:nvPr/>
        </p:nvCxnSpPr>
        <p:spPr>
          <a:xfrm>
            <a:off x="762000" y="1036320"/>
            <a:ext cx="9042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23F27EC-C08A-4431-9388-8CBFA0814733}"/>
              </a:ext>
            </a:extLst>
          </p:cNvPr>
          <p:cNvCxnSpPr/>
          <p:nvPr/>
        </p:nvCxnSpPr>
        <p:spPr>
          <a:xfrm>
            <a:off x="2317156" y="1371600"/>
            <a:ext cx="6793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4FD0C9-1A2D-4998-9F7F-68C00C13357B}"/>
              </a:ext>
            </a:extLst>
          </p:cNvPr>
          <p:cNvCxnSpPr/>
          <p:nvPr/>
        </p:nvCxnSpPr>
        <p:spPr>
          <a:xfrm>
            <a:off x="1608029" y="2265680"/>
            <a:ext cx="12035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5049C7-2EE1-4850-8872-2C53EA51F418}"/>
              </a:ext>
            </a:extLst>
          </p:cNvPr>
          <p:cNvCxnSpPr/>
          <p:nvPr/>
        </p:nvCxnSpPr>
        <p:spPr>
          <a:xfrm>
            <a:off x="3090908" y="2265680"/>
            <a:ext cx="7473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3F1173-781D-4714-9D76-26A23EA6D6EC}"/>
              </a:ext>
            </a:extLst>
          </p:cNvPr>
          <p:cNvCxnSpPr/>
          <p:nvPr/>
        </p:nvCxnSpPr>
        <p:spPr>
          <a:xfrm>
            <a:off x="4123257" y="2265680"/>
            <a:ext cx="14562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BD280A-595C-41F4-87DE-005DC27192F1}"/>
              </a:ext>
            </a:extLst>
          </p:cNvPr>
          <p:cNvCxnSpPr/>
          <p:nvPr/>
        </p:nvCxnSpPr>
        <p:spPr>
          <a:xfrm>
            <a:off x="5883316" y="2265680"/>
            <a:ext cx="6793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82714C2-6875-4DF1-AF8D-868633CBF997}"/>
              </a:ext>
            </a:extLst>
          </p:cNvPr>
          <p:cNvCxnSpPr/>
          <p:nvPr/>
        </p:nvCxnSpPr>
        <p:spPr>
          <a:xfrm>
            <a:off x="471984" y="2581910"/>
            <a:ext cx="5104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7785D4-0138-46FA-9376-119BE5BC6178}"/>
              </a:ext>
            </a:extLst>
          </p:cNvPr>
          <p:cNvCxnSpPr/>
          <p:nvPr/>
        </p:nvCxnSpPr>
        <p:spPr>
          <a:xfrm>
            <a:off x="1293104" y="2571750"/>
            <a:ext cx="10941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6C3BE0-40E5-4C72-955C-1BCA8C886D53}"/>
              </a:ext>
            </a:extLst>
          </p:cNvPr>
          <p:cNvCxnSpPr/>
          <p:nvPr/>
        </p:nvCxnSpPr>
        <p:spPr>
          <a:xfrm>
            <a:off x="3429000" y="3181350"/>
            <a:ext cx="5104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CF03305-ABD5-45C5-A7BA-3FB6330FBE51}"/>
              </a:ext>
            </a:extLst>
          </p:cNvPr>
          <p:cNvCxnSpPr/>
          <p:nvPr/>
        </p:nvCxnSpPr>
        <p:spPr>
          <a:xfrm>
            <a:off x="4123257" y="3181350"/>
            <a:ext cx="5104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8C9CC31-D4DB-4ADA-BEF3-B8DF883D2AB1}"/>
              </a:ext>
            </a:extLst>
          </p:cNvPr>
          <p:cNvCxnSpPr/>
          <p:nvPr/>
        </p:nvCxnSpPr>
        <p:spPr>
          <a:xfrm>
            <a:off x="4783657" y="3181350"/>
            <a:ext cx="5104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127201"/>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2" presetClass="entr" presetSubtype="8"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AD9844-B74A-4C29-B83D-727CD1026034}"/>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71759" y="1177526"/>
            <a:ext cx="6314482" cy="2166372"/>
          </a:xfrm>
          <a:prstGeom prst="rect">
            <a:avLst/>
          </a:prstGeom>
        </p:spPr>
      </p:pic>
      <p:sp>
        <p:nvSpPr>
          <p:cNvPr id="3" name="TextBox 2">
            <a:extLst>
              <a:ext uri="{FF2B5EF4-FFF2-40B4-BE49-F238E27FC236}">
                <a16:creationId xmlns:a16="http://schemas.microsoft.com/office/drawing/2014/main" id="{9671150B-B083-4F46-BC9C-51110946C4E8}"/>
              </a:ext>
            </a:extLst>
          </p:cNvPr>
          <p:cNvSpPr txBox="1"/>
          <p:nvPr/>
        </p:nvSpPr>
        <p:spPr>
          <a:xfrm>
            <a:off x="290341" y="294805"/>
            <a:ext cx="6295899" cy="1010726"/>
          </a:xfrm>
          <a:prstGeom prst="rect">
            <a:avLst/>
          </a:prstGeom>
          <a:noFill/>
        </p:spPr>
        <p:txBody>
          <a:bodyPr wrap="square" rtlCol="0">
            <a:spAutoFit/>
          </a:bodyPr>
          <a:lstStyle/>
          <a:p>
            <a:pPr>
              <a:lnSpc>
                <a:spcPct val="120000"/>
              </a:lnSpc>
            </a:pPr>
            <a:r>
              <a:rPr lang="vi-VN" sz="2600" b="1" dirty="0">
                <a:solidFill>
                  <a:schemeClr val="accent6">
                    <a:lumMod val="75000"/>
                  </a:schemeClr>
                </a:solidFill>
                <a:latin typeface="+mj-lt"/>
              </a:rPr>
              <a:t>2. </a:t>
            </a:r>
            <a:r>
              <a:rPr lang="vi-VN" sz="2600" dirty="0">
                <a:latin typeface="+mj-lt"/>
              </a:rPr>
              <a:t>Dùng từ </a:t>
            </a:r>
            <a:r>
              <a:rPr lang="vi-VN" sz="2600" i="1" dirty="0">
                <a:latin typeface="+mj-lt"/>
              </a:rPr>
              <a:t>là </a:t>
            </a:r>
            <a:r>
              <a:rPr lang="vi-VN" sz="2600" dirty="0">
                <a:latin typeface="+mj-lt"/>
              </a:rPr>
              <a:t>kết hợp từ ngữ ở cột A với từ ngữ ở cột B để tạo câu giới thiệu.</a:t>
            </a:r>
          </a:p>
        </p:txBody>
      </p:sp>
      <p:cxnSp>
        <p:nvCxnSpPr>
          <p:cNvPr id="4" name="Straight Connector 3">
            <a:extLst>
              <a:ext uri="{FF2B5EF4-FFF2-40B4-BE49-F238E27FC236}">
                <a16:creationId xmlns:a16="http://schemas.microsoft.com/office/drawing/2014/main" id="{7A676F34-9933-4D7D-B2B6-03FCF75CA9A9}"/>
              </a:ext>
            </a:extLst>
          </p:cNvPr>
          <p:cNvCxnSpPr/>
          <p:nvPr/>
        </p:nvCxnSpPr>
        <p:spPr>
          <a:xfrm>
            <a:off x="2838450" y="2000250"/>
            <a:ext cx="381000" cy="5715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86F792C-84C8-4F18-A3EE-2EEECDD94660}"/>
              </a:ext>
            </a:extLst>
          </p:cNvPr>
          <p:cNvCxnSpPr>
            <a:cxnSpLocks/>
          </p:cNvCxnSpPr>
          <p:nvPr/>
        </p:nvCxnSpPr>
        <p:spPr>
          <a:xfrm>
            <a:off x="4114800" y="2571750"/>
            <a:ext cx="342900" cy="3238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54A584-30A2-44C9-BE12-DC74404627A6}"/>
              </a:ext>
            </a:extLst>
          </p:cNvPr>
          <p:cNvSpPr txBox="1"/>
          <p:nvPr/>
        </p:nvSpPr>
        <p:spPr>
          <a:xfrm>
            <a:off x="290342" y="3220252"/>
            <a:ext cx="6295900" cy="579582"/>
          </a:xfrm>
          <a:prstGeom prst="rect">
            <a:avLst/>
          </a:prstGeom>
          <a:noFill/>
        </p:spPr>
        <p:txBody>
          <a:bodyPr wrap="square" rtlCol="0">
            <a:spAutoFit/>
          </a:bodyPr>
          <a:lstStyle/>
          <a:p>
            <a:pPr>
              <a:lnSpc>
                <a:spcPct val="150000"/>
              </a:lnSpc>
            </a:pPr>
            <a:r>
              <a:rPr lang="en-US" sz="2400" dirty="0">
                <a:solidFill>
                  <a:srgbClr val="0E039F"/>
                </a:solidFill>
                <a:latin typeface="+mj-lt"/>
                <a:sym typeface="Wingdings" panose="05000000000000000000" pitchFamily="2" charset="2"/>
              </a:rPr>
              <a:t>-</a:t>
            </a:r>
            <a:r>
              <a:rPr lang="vi-VN" sz="2400" dirty="0">
                <a:solidFill>
                  <a:srgbClr val="0E039F"/>
                </a:solidFill>
                <a:latin typeface="+mj-lt"/>
                <a:sym typeface="Wingdings" panose="05000000000000000000" pitchFamily="2" charset="2"/>
              </a:rPr>
              <a:t> </a:t>
            </a:r>
            <a:r>
              <a:rPr lang="vi-VN" sz="2400" dirty="0">
                <a:solidFill>
                  <a:srgbClr val="0E039F"/>
                </a:solidFill>
                <a:latin typeface="+mj-lt"/>
              </a:rPr>
              <a:t>Việt Nam là đất nước tươi đẹp của chúng mình.</a:t>
            </a:r>
          </a:p>
        </p:txBody>
      </p:sp>
      <p:cxnSp>
        <p:nvCxnSpPr>
          <p:cNvPr id="7" name="Straight Connector 6">
            <a:extLst>
              <a:ext uri="{FF2B5EF4-FFF2-40B4-BE49-F238E27FC236}">
                <a16:creationId xmlns:a16="http://schemas.microsoft.com/office/drawing/2014/main" id="{EDB218C3-C928-4969-BE89-886EFF612A0B}"/>
              </a:ext>
            </a:extLst>
          </p:cNvPr>
          <p:cNvCxnSpPr>
            <a:cxnSpLocks/>
          </p:cNvCxnSpPr>
          <p:nvPr/>
        </p:nvCxnSpPr>
        <p:spPr>
          <a:xfrm>
            <a:off x="2838450" y="2378963"/>
            <a:ext cx="381000" cy="19278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981D1C-CBB0-46A5-B751-5B2E53856028}"/>
              </a:ext>
            </a:extLst>
          </p:cNvPr>
          <p:cNvCxnSpPr>
            <a:cxnSpLocks/>
          </p:cNvCxnSpPr>
          <p:nvPr/>
        </p:nvCxnSpPr>
        <p:spPr>
          <a:xfrm flipV="1">
            <a:off x="4114800" y="2000250"/>
            <a:ext cx="342900" cy="55740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E6F089A-9CF4-4643-9350-BB7C37F254C4}"/>
              </a:ext>
            </a:extLst>
          </p:cNvPr>
          <p:cNvSpPr txBox="1"/>
          <p:nvPr/>
        </p:nvSpPr>
        <p:spPr>
          <a:xfrm>
            <a:off x="271758" y="3668550"/>
            <a:ext cx="5858216" cy="579582"/>
          </a:xfrm>
          <a:prstGeom prst="rect">
            <a:avLst/>
          </a:prstGeom>
          <a:noFill/>
        </p:spPr>
        <p:txBody>
          <a:bodyPr wrap="square" rtlCol="0">
            <a:spAutoFit/>
          </a:bodyPr>
          <a:lstStyle/>
          <a:p>
            <a:pPr>
              <a:lnSpc>
                <a:spcPct val="150000"/>
              </a:lnSpc>
            </a:pPr>
            <a:r>
              <a:rPr lang="en-US" sz="2400" dirty="0">
                <a:solidFill>
                  <a:srgbClr val="0F03A9"/>
                </a:solidFill>
                <a:latin typeface="+mj-lt"/>
                <a:sym typeface="Wingdings" panose="05000000000000000000" pitchFamily="2" charset="2"/>
              </a:rPr>
              <a:t>-</a:t>
            </a:r>
            <a:r>
              <a:rPr lang="vi-VN" sz="2400" dirty="0">
                <a:solidFill>
                  <a:srgbClr val="0F03A9"/>
                </a:solidFill>
                <a:latin typeface="+mj-lt"/>
                <a:sym typeface="Wingdings" panose="05000000000000000000" pitchFamily="2" charset="2"/>
              </a:rPr>
              <a:t> </a:t>
            </a:r>
            <a:r>
              <a:rPr lang="vi-VN" sz="2400" dirty="0">
                <a:solidFill>
                  <a:srgbClr val="0F03A9"/>
                </a:solidFill>
                <a:latin typeface="+mj-lt"/>
              </a:rPr>
              <a:t>Thủ đô nước mình là Hà Nội.</a:t>
            </a:r>
          </a:p>
        </p:txBody>
      </p:sp>
      <p:cxnSp>
        <p:nvCxnSpPr>
          <p:cNvPr id="10" name="Straight Connector 9">
            <a:extLst>
              <a:ext uri="{FF2B5EF4-FFF2-40B4-BE49-F238E27FC236}">
                <a16:creationId xmlns:a16="http://schemas.microsoft.com/office/drawing/2014/main" id="{B60CC313-327D-40CC-99C1-8FABA2DCD4E0}"/>
              </a:ext>
            </a:extLst>
          </p:cNvPr>
          <p:cNvCxnSpPr>
            <a:cxnSpLocks/>
          </p:cNvCxnSpPr>
          <p:nvPr/>
        </p:nvCxnSpPr>
        <p:spPr>
          <a:xfrm flipV="1">
            <a:off x="2838450" y="2571750"/>
            <a:ext cx="381000" cy="28231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7EE25FC-97F0-4969-B4A3-320D244368BC}"/>
              </a:ext>
            </a:extLst>
          </p:cNvPr>
          <p:cNvCxnSpPr>
            <a:cxnSpLocks/>
          </p:cNvCxnSpPr>
          <p:nvPr/>
        </p:nvCxnSpPr>
        <p:spPr>
          <a:xfrm flipV="1">
            <a:off x="4114800" y="2358502"/>
            <a:ext cx="381000" cy="2132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BB6F021-11D9-43FC-B5BF-A83A50C2EB41}"/>
              </a:ext>
            </a:extLst>
          </p:cNvPr>
          <p:cNvSpPr txBox="1"/>
          <p:nvPr/>
        </p:nvSpPr>
        <p:spPr>
          <a:xfrm>
            <a:off x="176275" y="4117053"/>
            <a:ext cx="6505449" cy="579582"/>
          </a:xfrm>
          <a:prstGeom prst="rect">
            <a:avLst/>
          </a:prstGeom>
          <a:noFill/>
        </p:spPr>
        <p:txBody>
          <a:bodyPr wrap="square" rtlCol="0">
            <a:spAutoFit/>
          </a:bodyPr>
          <a:lstStyle/>
          <a:p>
            <a:pPr>
              <a:lnSpc>
                <a:spcPct val="150000"/>
              </a:lnSpc>
            </a:pPr>
            <a:r>
              <a:rPr lang="en-US" sz="2400" dirty="0">
                <a:solidFill>
                  <a:srgbClr val="0F03A9"/>
                </a:solidFill>
                <a:latin typeface="+mj-lt"/>
                <a:sym typeface="Wingdings" panose="05000000000000000000" pitchFamily="2" charset="2"/>
              </a:rPr>
              <a:t>-</a:t>
            </a:r>
            <a:r>
              <a:rPr lang="vi-VN" sz="2400" dirty="0">
                <a:solidFill>
                  <a:srgbClr val="0F03A9"/>
                </a:solidFill>
                <a:latin typeface="+mj-lt"/>
                <a:sym typeface="Wingdings" panose="05000000000000000000" pitchFamily="2" charset="2"/>
              </a:rPr>
              <a:t> </a:t>
            </a:r>
            <a:r>
              <a:rPr lang="vi-VN" sz="2400" dirty="0">
                <a:solidFill>
                  <a:srgbClr val="0F03A9"/>
                </a:solidFill>
                <a:latin typeface="+mj-lt"/>
              </a:rPr>
              <a:t>Trang phục truyền thống của người Việt là áo dài.</a:t>
            </a:r>
          </a:p>
        </p:txBody>
      </p:sp>
    </p:spTree>
    <p:extLst>
      <p:ext uri="{BB962C8B-B14F-4D97-AF65-F5344CB8AC3E}">
        <p14:creationId xmlns:p14="http://schemas.microsoft.com/office/powerpoint/2010/main" val="3108370266"/>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49458" cy="51435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1562865" y="142512"/>
            <a:ext cx="4340692"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200" b="1" kern="0" dirty="0">
                <a:ln w="6350">
                  <a:noFill/>
                </a:ln>
                <a:solidFill>
                  <a:srgbClr val="FF0000"/>
                </a:solidFill>
                <a:latin typeface="Times New Roman" pitchFamily="18" charset="0"/>
                <a:cs typeface="Times New Roman" pitchFamily="18" charset="0"/>
              </a:rPr>
              <a:t>YÊU CẦU CẦN ĐẠT</a:t>
            </a:r>
            <a:endParaRPr lang="zh-CN" altLang="en-US" sz="3200" b="1" kern="0" dirty="0">
              <a:ln w="6350">
                <a:noFill/>
              </a:ln>
              <a:solidFill>
                <a:srgbClr val="FF0000"/>
              </a:solidFill>
              <a:latin typeface="Times New Roman" pitchFamily="18" charset="0"/>
              <a:cs typeface="Times New Roman"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2347936" y="1998050"/>
            <a:ext cx="411799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1549136" y="1069324"/>
            <a:ext cx="656155" cy="430170"/>
          </a:xfrm>
          <a:prstGeom prst="roundRect">
            <a:avLst>
              <a:gd name="adj" fmla="val 46371"/>
            </a:avLst>
          </a:prstGeom>
          <a:solidFill>
            <a:srgbClr val="FFD26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rgbClr val="000000"/>
                </a:solidFill>
                <a:latin typeface="Times New Roman" pitchFamily="18" charset="0"/>
                <a:ea typeface="仓耳玄三M W05" panose="02020400000000000000" pitchFamily="18" charset="-122"/>
                <a:cs typeface="Times New Roman" pitchFamily="18" charset="0"/>
              </a:rPr>
              <a:t>01 </a:t>
            </a:r>
            <a:endParaRPr lang="zh-CN" altLang="en-US" sz="2000" b="1" dirty="0">
              <a:solidFill>
                <a:srgbClr val="000000"/>
              </a:solidFill>
              <a:latin typeface="Times New Roman" pitchFamily="18" charset="0"/>
              <a:ea typeface="仓耳玄三M W05" panose="02020400000000000000" pitchFamily="18" charset="-122"/>
              <a:cs typeface="Times New Roman"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205292" y="930094"/>
            <a:ext cx="4232486" cy="721214"/>
          </a:xfrm>
          <a:prstGeom prst="roundRect">
            <a:avLst>
              <a:gd name="adj" fmla="val 46371"/>
            </a:avLst>
          </a:prstGeom>
          <a:solidFill>
            <a:srgbClr val="FFD26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Đọc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đúng</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rõ</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ràng</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biết</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ngắt</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nghỉ</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hơi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phù</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hợp</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nhịp</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thơ</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a:t>
            </a:r>
            <a:endParaRPr lang="zh-CN" altLang="en-US" sz="2000" b="1" dirty="0">
              <a:solidFill>
                <a:srgbClr val="000000"/>
              </a:solidFill>
              <a:latin typeface="Times New Roman" pitchFamily="18" charset="0"/>
              <a:ea typeface="Arial-Rounded" panose="020B0500000000000000" pitchFamily="34" charset="0"/>
              <a:cs typeface="Times New Roman"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1997657" y="2044835"/>
            <a:ext cx="596890" cy="429843"/>
          </a:xfrm>
          <a:prstGeom prst="roundRect">
            <a:avLst>
              <a:gd name="adj" fmla="val 46371"/>
            </a:avLst>
          </a:prstGeom>
          <a:solidFill>
            <a:srgbClr val="FFE4DB"/>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rgbClr val="000000"/>
                </a:solidFill>
                <a:latin typeface="Times New Roman" pitchFamily="18" charset="0"/>
                <a:ea typeface="仓耳玄三M W05" panose="02020400000000000000" pitchFamily="18" charset="-122"/>
                <a:cs typeface="Times New Roman" pitchFamily="18" charset="0"/>
              </a:rPr>
              <a:t>02</a:t>
            </a:r>
            <a:endParaRPr lang="zh-CN" altLang="en-US" sz="2000" b="1" dirty="0">
              <a:solidFill>
                <a:srgbClr val="000000"/>
              </a:solidFill>
              <a:latin typeface="Times New Roman" pitchFamily="18" charset="0"/>
              <a:ea typeface="仓耳玄三M W05" panose="02020400000000000000" pitchFamily="18" charset="-122"/>
              <a:cs typeface="Times New Roman"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2603412" y="1800681"/>
            <a:ext cx="4254588" cy="1029683"/>
          </a:xfrm>
          <a:prstGeom prst="roundRect">
            <a:avLst>
              <a:gd name="adj" fmla="val 46371"/>
            </a:avLst>
          </a:prstGeom>
          <a:solidFill>
            <a:srgbClr val="FFE4DB"/>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Trả</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lời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được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các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câu</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hỏi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liên</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quan</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bài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đọc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Nêu</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được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nội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dung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bài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học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a:t>
            </a:r>
            <a:endParaRPr lang="zh-CN" altLang="en-US" sz="2000" b="1" dirty="0">
              <a:solidFill>
                <a:srgbClr val="000000"/>
              </a:solidFill>
              <a:latin typeface="Times New Roman" pitchFamily="18" charset="0"/>
              <a:ea typeface="Arial-Rounded" panose="020B0500000000000000" pitchFamily="34" charset="0"/>
              <a:cs typeface="Times New Roman"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2541455" y="3236998"/>
            <a:ext cx="656564" cy="491422"/>
          </a:xfrm>
          <a:prstGeom prst="roundRect">
            <a:avLst>
              <a:gd name="adj" fmla="val 46371"/>
            </a:avLst>
          </a:prstGeom>
          <a:solidFill>
            <a:srgbClr val="92D05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rgbClr val="000000"/>
                </a:solidFill>
                <a:latin typeface="Times New Roman" pitchFamily="18" charset="0"/>
                <a:ea typeface="仓耳玄三M W05" panose="02020400000000000000" pitchFamily="18" charset="-122"/>
                <a:cs typeface="Times New Roman" pitchFamily="18" charset="0"/>
              </a:rPr>
              <a:t>03</a:t>
            </a:r>
            <a:endParaRPr lang="zh-CN" altLang="en-US" sz="2000" b="1" dirty="0">
              <a:solidFill>
                <a:srgbClr val="000000"/>
              </a:solidFill>
              <a:latin typeface="Times New Roman" pitchFamily="18" charset="0"/>
              <a:ea typeface="仓耳玄三M W05" panose="02020400000000000000" pitchFamily="18" charset="-122"/>
              <a:cs typeface="Times New Roman"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3211352" y="3079777"/>
            <a:ext cx="3652954" cy="931445"/>
          </a:xfrm>
          <a:prstGeom prst="roundRect">
            <a:avLst>
              <a:gd name="adj" fmla="val 46371"/>
            </a:avLst>
          </a:prstGeom>
          <a:solidFill>
            <a:srgbClr val="92D05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Nói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đ</a:t>
            </a:r>
            <a:r>
              <a:rPr lang="vi-VN" altLang="zh-CN" sz="2000" b="1" dirty="0">
                <a:solidFill>
                  <a:srgbClr val="000000"/>
                </a:solidFill>
                <a:latin typeface="Times New Roman" pitchFamily="18" charset="0"/>
                <a:ea typeface="Arial-Rounded" panose="020B0500000000000000" pitchFamily="34" charset="0"/>
                <a:cs typeface="Times New Roman" pitchFamily="18" charset="0"/>
              </a:rPr>
              <a:t>ư</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ợc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câu</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giới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thiệu</a:t>
            </a:r>
            <a:endParaRPr lang="zh-CN" altLang="en-US" sz="2000" b="1" dirty="0">
              <a:solidFill>
                <a:srgbClr val="000000"/>
              </a:solidFill>
              <a:latin typeface="Times New Roman" pitchFamily="18" charset="0"/>
              <a:ea typeface="Arial-Rounded" panose="020B0500000000000000" pitchFamily="34" charset="0"/>
              <a:cs typeface="Times New Roman" pitchFamily="18" charset="0"/>
            </a:endParaRPr>
          </a:p>
        </p:txBody>
      </p:sp>
      <p:cxnSp>
        <p:nvCxnSpPr>
          <p:cNvPr id="11" name="直接连接符 59">
            <a:extLst>
              <a:ext uri="{FF2B5EF4-FFF2-40B4-BE49-F238E27FC236}">
                <a16:creationId xmlns:a16="http://schemas.microsoft.com/office/drawing/2014/main" id="{44F71D0C-7F93-4F4C-9E3D-768F31B9922C}"/>
              </a:ext>
            </a:extLst>
          </p:cNvPr>
          <p:cNvCxnSpPr/>
          <p:nvPr/>
        </p:nvCxnSpPr>
        <p:spPr>
          <a:xfrm>
            <a:off x="2541455" y="3518576"/>
            <a:ext cx="411799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33157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57681D-5E83-4DDD-99A0-F84CD561B539}"/>
              </a:ext>
            </a:extLst>
          </p:cNvPr>
          <p:cNvSpPr txBox="1"/>
          <p:nvPr/>
        </p:nvSpPr>
        <p:spPr>
          <a:xfrm>
            <a:off x="996315" y="2027653"/>
            <a:ext cx="5028565" cy="1406101"/>
          </a:xfrm>
          <a:prstGeom prst="rect">
            <a:avLst/>
          </a:prstGeom>
          <a:noFill/>
        </p:spPr>
        <p:txBody>
          <a:bodyPr wrap="square" lIns="51383" tIns="25691" rIns="51383" bIns="25691" rtlCol="0">
            <a:spAutoFit/>
          </a:bodyP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r>
              <a:rPr kumimoji="0" lang="vi-VN" sz="44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sym typeface="Arial"/>
              </a:rPr>
              <a:t>Tạm biệt và hẹn gặp lại các con!</a:t>
            </a:r>
            <a:endParaRPr kumimoji="0" lang="en-US" sz="44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sym typeface="Arial"/>
            </a:endParaRPr>
          </a:p>
        </p:txBody>
      </p:sp>
    </p:spTree>
    <p:extLst>
      <p:ext uri="{BB962C8B-B14F-4D97-AF65-F5344CB8AC3E}">
        <p14:creationId xmlns:p14="http://schemas.microsoft.com/office/powerpoint/2010/main" val="261525633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7F5863-8887-443E-9D6E-48A594AE66D5}"/>
              </a:ext>
            </a:extLst>
          </p:cNvPr>
          <p:cNvGrpSpPr/>
          <p:nvPr/>
        </p:nvGrpSpPr>
        <p:grpSpPr>
          <a:xfrm>
            <a:off x="353713" y="617893"/>
            <a:ext cx="1613647" cy="534975"/>
            <a:chOff x="369343" y="617893"/>
            <a:chExt cx="1613647" cy="534975"/>
          </a:xfrm>
        </p:grpSpPr>
        <p:sp>
          <p:nvSpPr>
            <p:cNvPr id="3" name="TextBox 2">
              <a:extLst>
                <a:ext uri="{FF2B5EF4-FFF2-40B4-BE49-F238E27FC236}">
                  <a16:creationId xmlns:a16="http://schemas.microsoft.com/office/drawing/2014/main" id="{95AE7F07-54AC-4B2E-B268-79C24ADB4E29}"/>
                </a:ext>
              </a:extLst>
            </p:cNvPr>
            <p:cNvSpPr txBox="1"/>
            <p:nvPr/>
          </p:nvSpPr>
          <p:spPr>
            <a:xfrm>
              <a:off x="369343" y="617893"/>
              <a:ext cx="1613647" cy="523220"/>
            </a:xfrm>
            <a:prstGeom prst="rect">
              <a:avLst/>
            </a:prstGeom>
            <a:noFill/>
          </p:spPr>
          <p:txBody>
            <a:bodyPr wrap="square" rtlCol="0">
              <a:spAutoFit/>
            </a:bodyPr>
            <a:lstStyle/>
            <a:p>
              <a:r>
                <a:rPr lang="en-US" sz="2800" dirty="0">
                  <a:solidFill>
                    <a:schemeClr val="accent1">
                      <a:lumMod val="50000"/>
                    </a:schemeClr>
                  </a:solidFill>
                  <a:latin typeface="UTM Cookies" panose="02040603050506020204" pitchFamily="18" charset="0"/>
                </a:rPr>
                <a:t>BÀI 25</a:t>
              </a:r>
            </a:p>
          </p:txBody>
        </p:sp>
        <p:sp>
          <p:nvSpPr>
            <p:cNvPr id="4" name="TextBox 3">
              <a:extLst>
                <a:ext uri="{FF2B5EF4-FFF2-40B4-BE49-F238E27FC236}">
                  <a16:creationId xmlns:a16="http://schemas.microsoft.com/office/drawing/2014/main" id="{688D89EA-D94A-4631-A5EF-FED7832E4943}"/>
                </a:ext>
              </a:extLst>
            </p:cNvPr>
            <p:cNvSpPr txBox="1"/>
            <p:nvPr/>
          </p:nvSpPr>
          <p:spPr>
            <a:xfrm>
              <a:off x="369343" y="629648"/>
              <a:ext cx="1613647" cy="523220"/>
            </a:xfrm>
            <a:prstGeom prst="rect">
              <a:avLst/>
            </a:prstGeom>
            <a:noFill/>
          </p:spPr>
          <p:txBody>
            <a:bodyPr wrap="square" rtlCol="0">
              <a:spAutoFit/>
            </a:bodyPr>
            <a:lstStyle/>
            <a:p>
              <a:r>
                <a:rPr lang="en-US" sz="2800" dirty="0">
                  <a:solidFill>
                    <a:srgbClr val="FC7D77"/>
                  </a:solidFill>
                  <a:latin typeface="UTM Cookies" panose="02040603050506020204" pitchFamily="18" charset="0"/>
                </a:rPr>
                <a:t>BÀI 25</a:t>
              </a:r>
            </a:p>
          </p:txBody>
        </p:sp>
      </p:grpSp>
      <p:sp>
        <p:nvSpPr>
          <p:cNvPr id="5" name="TextBox 4">
            <a:extLst>
              <a:ext uri="{FF2B5EF4-FFF2-40B4-BE49-F238E27FC236}">
                <a16:creationId xmlns:a16="http://schemas.microsoft.com/office/drawing/2014/main" id="{867D66A5-3625-4DB4-B385-25097FD26A83}"/>
              </a:ext>
            </a:extLst>
          </p:cNvPr>
          <p:cNvSpPr txBox="1"/>
          <p:nvPr/>
        </p:nvSpPr>
        <p:spPr>
          <a:xfrm>
            <a:off x="1727115" y="466215"/>
            <a:ext cx="4952729"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ĐẤT NƯỚC CHÚNG MÌNH</a:t>
            </a:r>
            <a:endParaRPr lang="en-US" sz="3600" dirty="0">
              <a:solidFill>
                <a:schemeClr val="accent2"/>
              </a:solidFill>
              <a:latin typeface="UTM Cookies" panose="02040603050506020204" pitchFamily="18" charset="0"/>
            </a:endParaRPr>
          </a:p>
        </p:txBody>
      </p:sp>
      <p:sp>
        <p:nvSpPr>
          <p:cNvPr id="6" name="TextBox 5">
            <a:extLst>
              <a:ext uri="{FF2B5EF4-FFF2-40B4-BE49-F238E27FC236}">
                <a16:creationId xmlns:a16="http://schemas.microsoft.com/office/drawing/2014/main" id="{592343C4-9356-488A-9E2A-A5D3BD21B237}"/>
              </a:ext>
            </a:extLst>
          </p:cNvPr>
          <p:cNvSpPr txBox="1"/>
          <p:nvPr/>
        </p:nvSpPr>
        <p:spPr>
          <a:xfrm>
            <a:off x="1399495" y="1292791"/>
            <a:ext cx="5163865" cy="1081322"/>
          </a:xfrm>
          <a:prstGeom prst="rect">
            <a:avLst/>
          </a:prstGeom>
          <a:noFill/>
        </p:spPr>
        <p:txBody>
          <a:bodyPr wrap="square" rtlCol="0">
            <a:spAutoFit/>
          </a:bodyPr>
          <a:lstStyle/>
          <a:p>
            <a:pPr>
              <a:lnSpc>
                <a:spcPct val="120000"/>
              </a:lnSpc>
            </a:pPr>
            <a:r>
              <a:rPr lang="vi-VN" sz="2800" dirty="0">
                <a:latin typeface="Times New Roman" panose="02020603050405020304" pitchFamily="18" charset="0"/>
                <a:cs typeface="Times New Roman" panose="02020603050405020304" pitchFamily="18" charset="0"/>
              </a:rPr>
              <a:t>Đoán xem các bạn nhỏ trong tranh đang nói gì.</a:t>
            </a:r>
            <a:endParaRPr lang="en-US"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B1126A7-350F-4ED8-BC72-D90FC92FD3CC}"/>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45769" y="1292791"/>
            <a:ext cx="414767" cy="366713"/>
          </a:xfrm>
          <a:prstGeom prst="rect">
            <a:avLst/>
          </a:prstGeom>
        </p:spPr>
      </p:pic>
      <p:pic>
        <p:nvPicPr>
          <p:cNvPr id="8" name="Picture 7">
            <a:extLst>
              <a:ext uri="{FF2B5EF4-FFF2-40B4-BE49-F238E27FC236}">
                <a16:creationId xmlns:a16="http://schemas.microsoft.com/office/drawing/2014/main" id="{625DB2C9-0D36-4B20-A9F5-ECB0F14AEDD2}"/>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865760" y="2213388"/>
            <a:ext cx="3592745" cy="2651515"/>
          </a:xfrm>
          <a:prstGeom prst="rect">
            <a:avLst/>
          </a:prstGeom>
        </p:spPr>
      </p:pic>
    </p:spTree>
    <p:extLst>
      <p:ext uri="{BB962C8B-B14F-4D97-AF65-F5344CB8AC3E}">
        <p14:creationId xmlns:p14="http://schemas.microsoft.com/office/powerpoint/2010/main" val="292291475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49458" cy="51435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1562865" y="142512"/>
            <a:ext cx="4340692"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200" b="1" kern="0" dirty="0">
                <a:ln w="6350">
                  <a:noFill/>
                </a:ln>
                <a:solidFill>
                  <a:srgbClr val="FF0000"/>
                </a:solidFill>
                <a:latin typeface="Times New Roman" pitchFamily="18" charset="0"/>
                <a:cs typeface="Times New Roman" pitchFamily="18" charset="0"/>
              </a:rPr>
              <a:t>YÊU CẦU CẦN ĐẠT</a:t>
            </a:r>
            <a:endParaRPr lang="zh-CN" altLang="en-US" sz="3200" b="1" kern="0" dirty="0">
              <a:ln w="6350">
                <a:noFill/>
              </a:ln>
              <a:solidFill>
                <a:srgbClr val="FF0000"/>
              </a:solidFill>
              <a:latin typeface="Times New Roman" pitchFamily="18" charset="0"/>
              <a:cs typeface="Times New Roman"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2347936" y="1998050"/>
            <a:ext cx="411799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1549136" y="1069324"/>
            <a:ext cx="656155" cy="430170"/>
          </a:xfrm>
          <a:prstGeom prst="roundRect">
            <a:avLst>
              <a:gd name="adj" fmla="val 46371"/>
            </a:avLst>
          </a:prstGeom>
          <a:solidFill>
            <a:srgbClr val="FFD26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rgbClr val="000000"/>
                </a:solidFill>
                <a:latin typeface="Times New Roman" pitchFamily="18" charset="0"/>
                <a:ea typeface="仓耳玄三M W05" panose="02020400000000000000" pitchFamily="18" charset="-122"/>
                <a:cs typeface="Times New Roman" pitchFamily="18" charset="0"/>
              </a:rPr>
              <a:t>01 </a:t>
            </a:r>
            <a:endParaRPr lang="zh-CN" altLang="en-US" sz="2000" b="1" dirty="0">
              <a:solidFill>
                <a:srgbClr val="000000"/>
              </a:solidFill>
              <a:latin typeface="Times New Roman" pitchFamily="18" charset="0"/>
              <a:ea typeface="仓耳玄三M W05" panose="02020400000000000000" pitchFamily="18" charset="-122"/>
              <a:cs typeface="Times New Roman"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205292" y="930094"/>
            <a:ext cx="4232486" cy="721214"/>
          </a:xfrm>
          <a:prstGeom prst="roundRect">
            <a:avLst>
              <a:gd name="adj" fmla="val 46371"/>
            </a:avLst>
          </a:prstGeom>
          <a:solidFill>
            <a:srgbClr val="FFD268"/>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Đọc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đúng</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rõ</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ràng</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biết</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ngắt</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nghỉ</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hơi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phù</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hợp</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nhịp</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thơ</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a:t>
            </a:r>
            <a:endParaRPr lang="zh-CN" altLang="en-US" sz="2000" b="1" dirty="0">
              <a:solidFill>
                <a:srgbClr val="000000"/>
              </a:solidFill>
              <a:latin typeface="Times New Roman" pitchFamily="18" charset="0"/>
              <a:ea typeface="Arial-Rounded" panose="020B0500000000000000" pitchFamily="34" charset="0"/>
              <a:cs typeface="Times New Roman"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1997657" y="2044835"/>
            <a:ext cx="596890" cy="429843"/>
          </a:xfrm>
          <a:prstGeom prst="roundRect">
            <a:avLst>
              <a:gd name="adj" fmla="val 46371"/>
            </a:avLst>
          </a:prstGeom>
          <a:solidFill>
            <a:srgbClr val="FFE4DB"/>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rgbClr val="000000"/>
                </a:solidFill>
                <a:latin typeface="Times New Roman" pitchFamily="18" charset="0"/>
                <a:ea typeface="仓耳玄三M W05" panose="02020400000000000000" pitchFamily="18" charset="-122"/>
                <a:cs typeface="Times New Roman" pitchFamily="18" charset="0"/>
              </a:rPr>
              <a:t>02</a:t>
            </a:r>
            <a:endParaRPr lang="zh-CN" altLang="en-US" sz="2000" b="1" dirty="0">
              <a:solidFill>
                <a:srgbClr val="000000"/>
              </a:solidFill>
              <a:latin typeface="Times New Roman" pitchFamily="18" charset="0"/>
              <a:ea typeface="仓耳玄三M W05" panose="02020400000000000000" pitchFamily="18" charset="-122"/>
              <a:cs typeface="Times New Roman"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2603412" y="1800681"/>
            <a:ext cx="4254588" cy="1029683"/>
          </a:xfrm>
          <a:prstGeom prst="roundRect">
            <a:avLst>
              <a:gd name="adj" fmla="val 46371"/>
            </a:avLst>
          </a:prstGeom>
          <a:solidFill>
            <a:srgbClr val="FFE4DB"/>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Trả</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lời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được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các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câu</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hỏi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liên</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quan</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bài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đọc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Nêu</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được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nội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dung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bài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học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a:t>
            </a:r>
            <a:endParaRPr lang="zh-CN" altLang="en-US" sz="2000" b="1" dirty="0">
              <a:solidFill>
                <a:srgbClr val="000000"/>
              </a:solidFill>
              <a:latin typeface="Times New Roman" pitchFamily="18" charset="0"/>
              <a:ea typeface="Arial-Rounded" panose="020B0500000000000000" pitchFamily="34" charset="0"/>
              <a:cs typeface="Times New Roman"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2541455" y="3236998"/>
            <a:ext cx="656564" cy="491422"/>
          </a:xfrm>
          <a:prstGeom prst="roundRect">
            <a:avLst>
              <a:gd name="adj" fmla="val 46371"/>
            </a:avLst>
          </a:prstGeom>
          <a:solidFill>
            <a:srgbClr val="92D05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rgbClr val="000000"/>
                </a:solidFill>
                <a:latin typeface="Times New Roman" pitchFamily="18" charset="0"/>
                <a:ea typeface="仓耳玄三M W05" panose="02020400000000000000" pitchFamily="18" charset="-122"/>
                <a:cs typeface="Times New Roman" pitchFamily="18" charset="0"/>
              </a:rPr>
              <a:t>03</a:t>
            </a:r>
            <a:endParaRPr lang="zh-CN" altLang="en-US" sz="2000" b="1" dirty="0">
              <a:solidFill>
                <a:srgbClr val="000000"/>
              </a:solidFill>
              <a:latin typeface="Times New Roman" pitchFamily="18" charset="0"/>
              <a:ea typeface="仓耳玄三M W05" panose="02020400000000000000" pitchFamily="18" charset="-122"/>
              <a:cs typeface="Times New Roman"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3211352" y="3079777"/>
            <a:ext cx="3652954" cy="931445"/>
          </a:xfrm>
          <a:prstGeom prst="roundRect">
            <a:avLst>
              <a:gd name="adj" fmla="val 46371"/>
            </a:avLst>
          </a:prstGeom>
          <a:solidFill>
            <a:srgbClr val="92D05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Nói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đ</a:t>
            </a:r>
            <a:r>
              <a:rPr lang="vi-VN" altLang="zh-CN" sz="2000" b="1" dirty="0">
                <a:solidFill>
                  <a:srgbClr val="000000"/>
                </a:solidFill>
                <a:latin typeface="Times New Roman" pitchFamily="18" charset="0"/>
                <a:ea typeface="Arial-Rounded" panose="020B0500000000000000" pitchFamily="34" charset="0"/>
                <a:cs typeface="Times New Roman" pitchFamily="18" charset="0"/>
              </a:rPr>
              <a:t>ư</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ợc</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câu</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giới</a:t>
            </a:r>
            <a:r>
              <a:rPr lang="en-US" altLang="zh-CN" sz="2000" b="1" dirty="0">
                <a:solidFill>
                  <a:srgbClr val="000000"/>
                </a:solidFill>
                <a:latin typeface="Times New Roman" pitchFamily="18" charset="0"/>
                <a:ea typeface="Arial-Rounded" panose="020B0500000000000000" pitchFamily="34" charset="0"/>
                <a:cs typeface="Times New Roman" pitchFamily="18" charset="0"/>
              </a:rPr>
              <a:t> </a:t>
            </a:r>
            <a:r>
              <a:rPr lang="en-US" altLang="zh-CN" sz="2000" b="1" dirty="0" err="1">
                <a:solidFill>
                  <a:srgbClr val="000000"/>
                </a:solidFill>
                <a:latin typeface="Times New Roman" pitchFamily="18" charset="0"/>
                <a:ea typeface="Arial-Rounded" panose="020B0500000000000000" pitchFamily="34" charset="0"/>
                <a:cs typeface="Times New Roman" pitchFamily="18" charset="0"/>
              </a:rPr>
              <a:t>thiệu</a:t>
            </a:r>
            <a:endParaRPr lang="zh-CN" altLang="en-US" sz="2000" b="1" dirty="0">
              <a:solidFill>
                <a:srgbClr val="000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4417659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63DEC8-1AC4-4D44-BFCB-52C1B907C521}"/>
              </a:ext>
            </a:extLst>
          </p:cNvPr>
          <p:cNvSpPr txBox="1"/>
          <p:nvPr/>
        </p:nvSpPr>
        <p:spPr>
          <a:xfrm>
            <a:off x="376115" y="769025"/>
            <a:ext cx="6237780" cy="1589922"/>
          </a:xfrm>
          <a:prstGeom prst="rect">
            <a:avLst/>
          </a:prstGeom>
          <a:noFill/>
        </p:spPr>
        <p:txBody>
          <a:bodyPr wrap="square" rtlCol="0">
            <a:spAutoFit/>
          </a:bodyPr>
          <a:lstStyle/>
          <a:p>
            <a:pPr>
              <a:lnSpc>
                <a:spcPct val="110000"/>
              </a:lnSpc>
            </a:pPr>
            <a:r>
              <a:rPr lang="en-US" sz="1500" dirty="0">
                <a:latin typeface="UTM Avo" panose="02040603050506020204" pitchFamily="18" charset="0"/>
              </a:rPr>
              <a:t>    </a:t>
            </a:r>
            <a:r>
              <a:rPr lang="vi-VN" sz="15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a:lnSpc>
                <a:spcPct val="110000"/>
              </a:lnSpc>
            </a:pPr>
            <a:r>
              <a:rPr lang="en-US" sz="1500" dirty="0">
                <a:latin typeface="UTM Avo" panose="02040603050506020204" pitchFamily="18" charset="0"/>
              </a:rPr>
              <a:t>    </a:t>
            </a:r>
            <a:r>
              <a:rPr lang="vi-VN" sz="1500" dirty="0">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pic>
        <p:nvPicPr>
          <p:cNvPr id="5" name="Picture 4">
            <a:extLst>
              <a:ext uri="{FF2B5EF4-FFF2-40B4-BE49-F238E27FC236}">
                <a16:creationId xmlns:a16="http://schemas.microsoft.com/office/drawing/2014/main" id="{5B3636DA-1D7D-4EE0-8AB4-1E8C83B37A9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87419" y="312619"/>
            <a:ext cx="489372" cy="441355"/>
          </a:xfrm>
          <a:prstGeom prst="rect">
            <a:avLst/>
          </a:prstGeom>
        </p:spPr>
      </p:pic>
      <p:sp>
        <p:nvSpPr>
          <p:cNvPr id="6" name="TextBox 5">
            <a:extLst>
              <a:ext uri="{FF2B5EF4-FFF2-40B4-BE49-F238E27FC236}">
                <a16:creationId xmlns:a16="http://schemas.microsoft.com/office/drawing/2014/main" id="{267A56C6-6297-4E28-9D26-6FA87252D402}"/>
              </a:ext>
            </a:extLst>
          </p:cNvPr>
          <p:cNvSpPr txBox="1"/>
          <p:nvPr/>
        </p:nvSpPr>
        <p:spPr>
          <a:xfrm>
            <a:off x="1872335" y="280477"/>
            <a:ext cx="3113330" cy="413703"/>
          </a:xfrm>
          <a:prstGeom prst="rect">
            <a:avLst/>
          </a:prstGeom>
          <a:noFill/>
        </p:spPr>
        <p:txBody>
          <a:bodyPr wrap="square" rtlCol="0">
            <a:spAutoFit/>
          </a:bodyPr>
          <a:lstStyle/>
          <a:p>
            <a:pPr algn="ctr">
              <a:lnSpc>
                <a:spcPct val="150000"/>
              </a:lnSpc>
            </a:pPr>
            <a:r>
              <a:rPr lang="vi-VN" sz="1600" b="1" dirty="0">
                <a:solidFill>
                  <a:srgbClr val="FF0000"/>
                </a:solidFill>
                <a:latin typeface="UTM Avo" panose="02040603050506020204" pitchFamily="18" charset="0"/>
              </a:rPr>
              <a:t>ĐẤT NƯỚC CHÚNG MÌNH</a:t>
            </a:r>
            <a:endParaRPr lang="en-US" sz="1600" b="1" dirty="0">
              <a:solidFill>
                <a:srgbClr val="FF0000"/>
              </a:solidFill>
              <a:latin typeface="UTM Avo" panose="02040603050506020204" pitchFamily="18" charset="0"/>
            </a:endParaRPr>
          </a:p>
        </p:txBody>
      </p:sp>
      <p:sp>
        <p:nvSpPr>
          <p:cNvPr id="7" name="TextBox 6">
            <a:extLst>
              <a:ext uri="{FF2B5EF4-FFF2-40B4-BE49-F238E27FC236}">
                <a16:creationId xmlns:a16="http://schemas.microsoft.com/office/drawing/2014/main" id="{881C7267-660B-4DB0-AA1D-AE6A2073825B}"/>
              </a:ext>
            </a:extLst>
          </p:cNvPr>
          <p:cNvSpPr txBox="1"/>
          <p:nvPr/>
        </p:nvSpPr>
        <p:spPr>
          <a:xfrm>
            <a:off x="506915" y="2392484"/>
            <a:ext cx="4214205" cy="1336007"/>
          </a:xfrm>
          <a:prstGeom prst="rect">
            <a:avLst/>
          </a:prstGeom>
          <a:noFill/>
        </p:spPr>
        <p:txBody>
          <a:bodyPr wrap="square" rtlCol="0">
            <a:spAutoFit/>
          </a:bodyPr>
          <a:lstStyle/>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8" name="TextBox 7">
            <a:extLst>
              <a:ext uri="{FF2B5EF4-FFF2-40B4-BE49-F238E27FC236}">
                <a16:creationId xmlns:a16="http://schemas.microsoft.com/office/drawing/2014/main" id="{4225F7C7-A547-452E-942A-1C398B3919C8}"/>
              </a:ext>
            </a:extLst>
          </p:cNvPr>
          <p:cNvSpPr txBox="1"/>
          <p:nvPr/>
        </p:nvSpPr>
        <p:spPr>
          <a:xfrm>
            <a:off x="1872335" y="3888964"/>
            <a:ext cx="4741560" cy="1082091"/>
          </a:xfrm>
          <a:prstGeom prst="rect">
            <a:avLst/>
          </a:prstGeom>
          <a:noFill/>
        </p:spPr>
        <p:txBody>
          <a:bodyPr wrap="square" rtlCol="0">
            <a:spAutoFit/>
          </a:bodyPr>
          <a:lstStyle/>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Trang phục truyền thống của người Việt Nam là áo dài. Áo dài thường được mặc trong dịp Tết hay lễ hội.</a:t>
            </a:r>
            <a:r>
              <a:rPr lang="en-US" sz="1500" dirty="0">
                <a:latin typeface="UTM Avo" panose="02040603050506020204" pitchFamily="18" charset="0"/>
              </a:rPr>
              <a:t>  </a:t>
            </a:r>
          </a:p>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(Trung Sơn)</a:t>
            </a:r>
          </a:p>
        </p:txBody>
      </p:sp>
      <p:pic>
        <p:nvPicPr>
          <p:cNvPr id="9" name="Picture 8">
            <a:extLst>
              <a:ext uri="{FF2B5EF4-FFF2-40B4-BE49-F238E27FC236}">
                <a16:creationId xmlns:a16="http://schemas.microsoft.com/office/drawing/2014/main" id="{7A29BA96-DD1F-4F69-9B32-40B33640AD48}"/>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73812" y="3707043"/>
            <a:ext cx="1275460" cy="1367538"/>
          </a:xfrm>
          <a:prstGeom prst="rect">
            <a:avLst/>
          </a:prstGeom>
        </p:spPr>
      </p:pic>
      <p:pic>
        <p:nvPicPr>
          <p:cNvPr id="10" name="Picture 9">
            <a:extLst>
              <a:ext uri="{FF2B5EF4-FFF2-40B4-BE49-F238E27FC236}">
                <a16:creationId xmlns:a16="http://schemas.microsoft.com/office/drawing/2014/main" id="{B85D9379-1263-4607-A0AF-E4DFC21415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4820977" y="2401658"/>
            <a:ext cx="1846925" cy="1453769"/>
          </a:xfrm>
          <a:prstGeom prst="rect">
            <a:avLst/>
          </a:prstGeom>
        </p:spPr>
      </p:pic>
    </p:spTree>
    <p:extLst>
      <p:ext uri="{BB962C8B-B14F-4D97-AF65-F5344CB8AC3E}">
        <p14:creationId xmlns:p14="http://schemas.microsoft.com/office/powerpoint/2010/main" val="286000054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63DEC8-1AC4-4D44-BFCB-52C1B907C521}"/>
              </a:ext>
            </a:extLst>
          </p:cNvPr>
          <p:cNvSpPr txBox="1"/>
          <p:nvPr/>
        </p:nvSpPr>
        <p:spPr>
          <a:xfrm>
            <a:off x="376115" y="769025"/>
            <a:ext cx="6237780" cy="1589922"/>
          </a:xfrm>
          <a:prstGeom prst="rect">
            <a:avLst/>
          </a:prstGeom>
          <a:noFill/>
        </p:spPr>
        <p:txBody>
          <a:bodyPr wrap="square" rtlCol="0">
            <a:spAutoFit/>
          </a:bodyPr>
          <a:lstStyle/>
          <a:p>
            <a:pPr>
              <a:lnSpc>
                <a:spcPct val="110000"/>
              </a:lnSpc>
            </a:pPr>
            <a:r>
              <a:rPr lang="en-US" sz="1500" dirty="0">
                <a:latin typeface="UTM Avo" panose="02040603050506020204" pitchFamily="18" charset="0"/>
              </a:rPr>
              <a:t>     </a:t>
            </a:r>
            <a:r>
              <a:rPr lang="vi-VN" sz="15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a:lnSpc>
                <a:spcPct val="110000"/>
              </a:lnSpc>
            </a:pPr>
            <a:r>
              <a:rPr lang="en-US" sz="1500" dirty="0">
                <a:solidFill>
                  <a:srgbClr val="0F03A9"/>
                </a:solidFill>
                <a:latin typeface="UTM Avo" panose="02040603050506020204" pitchFamily="18" charset="0"/>
              </a:rPr>
              <a:t>    </a:t>
            </a:r>
            <a:r>
              <a:rPr lang="vi-VN" sz="1500" dirty="0">
                <a:solidFill>
                  <a:srgbClr val="0F03A9"/>
                </a:solidFill>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pic>
        <p:nvPicPr>
          <p:cNvPr id="5" name="Picture 4">
            <a:extLst>
              <a:ext uri="{FF2B5EF4-FFF2-40B4-BE49-F238E27FC236}">
                <a16:creationId xmlns:a16="http://schemas.microsoft.com/office/drawing/2014/main" id="{5B3636DA-1D7D-4EE0-8AB4-1E8C83B37A9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87419" y="312619"/>
            <a:ext cx="489372" cy="441355"/>
          </a:xfrm>
          <a:prstGeom prst="rect">
            <a:avLst/>
          </a:prstGeom>
        </p:spPr>
      </p:pic>
      <p:sp>
        <p:nvSpPr>
          <p:cNvPr id="6" name="TextBox 5">
            <a:extLst>
              <a:ext uri="{FF2B5EF4-FFF2-40B4-BE49-F238E27FC236}">
                <a16:creationId xmlns:a16="http://schemas.microsoft.com/office/drawing/2014/main" id="{267A56C6-6297-4E28-9D26-6FA87252D402}"/>
              </a:ext>
            </a:extLst>
          </p:cNvPr>
          <p:cNvSpPr txBox="1"/>
          <p:nvPr/>
        </p:nvSpPr>
        <p:spPr>
          <a:xfrm>
            <a:off x="1872335" y="280477"/>
            <a:ext cx="3113330" cy="413703"/>
          </a:xfrm>
          <a:prstGeom prst="rect">
            <a:avLst/>
          </a:prstGeom>
          <a:noFill/>
        </p:spPr>
        <p:txBody>
          <a:bodyPr wrap="square" rtlCol="0">
            <a:spAutoFit/>
          </a:bodyPr>
          <a:lstStyle/>
          <a:p>
            <a:pPr algn="ctr">
              <a:lnSpc>
                <a:spcPct val="150000"/>
              </a:lnSpc>
            </a:pPr>
            <a:r>
              <a:rPr lang="vi-VN" sz="1600" b="1" dirty="0">
                <a:solidFill>
                  <a:srgbClr val="FF0000"/>
                </a:solidFill>
                <a:latin typeface="UTM Avo" panose="02040603050506020204" pitchFamily="18" charset="0"/>
              </a:rPr>
              <a:t>ĐẤT NƯỚC CHÚNG MÌNH</a:t>
            </a:r>
            <a:endParaRPr lang="en-US" sz="1600" b="1" dirty="0">
              <a:solidFill>
                <a:srgbClr val="FF0000"/>
              </a:solidFill>
              <a:latin typeface="UTM Avo" panose="02040603050506020204" pitchFamily="18" charset="0"/>
            </a:endParaRPr>
          </a:p>
        </p:txBody>
      </p:sp>
      <p:sp>
        <p:nvSpPr>
          <p:cNvPr id="7" name="TextBox 6">
            <a:extLst>
              <a:ext uri="{FF2B5EF4-FFF2-40B4-BE49-F238E27FC236}">
                <a16:creationId xmlns:a16="http://schemas.microsoft.com/office/drawing/2014/main" id="{881C7267-660B-4DB0-AA1D-AE6A2073825B}"/>
              </a:ext>
            </a:extLst>
          </p:cNvPr>
          <p:cNvSpPr txBox="1"/>
          <p:nvPr/>
        </p:nvSpPr>
        <p:spPr>
          <a:xfrm>
            <a:off x="506915" y="2392484"/>
            <a:ext cx="4214205" cy="1336007"/>
          </a:xfrm>
          <a:prstGeom prst="rect">
            <a:avLst/>
          </a:prstGeom>
          <a:noFill/>
        </p:spPr>
        <p:txBody>
          <a:bodyPr wrap="square" rtlCol="0">
            <a:spAutoFit/>
          </a:bodyPr>
          <a:lstStyle/>
          <a:p>
            <a:pPr algn="just">
              <a:lnSpc>
                <a:spcPct val="110000"/>
              </a:lnSpc>
            </a:pPr>
            <a:r>
              <a:rPr lang="en-US" sz="1500" dirty="0">
                <a:solidFill>
                  <a:srgbClr val="800000"/>
                </a:solidFill>
                <a:latin typeface="UTM Avo" panose="02040603050506020204" pitchFamily="18" charset="0"/>
              </a:rPr>
              <a:t>    </a:t>
            </a:r>
            <a:r>
              <a:rPr lang="vi-VN" sz="1500" dirty="0">
                <a:solidFill>
                  <a:srgbClr val="800000"/>
                </a:solidFill>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8" name="TextBox 7">
            <a:extLst>
              <a:ext uri="{FF2B5EF4-FFF2-40B4-BE49-F238E27FC236}">
                <a16:creationId xmlns:a16="http://schemas.microsoft.com/office/drawing/2014/main" id="{4225F7C7-A547-452E-942A-1C398B3919C8}"/>
              </a:ext>
            </a:extLst>
          </p:cNvPr>
          <p:cNvSpPr txBox="1"/>
          <p:nvPr/>
        </p:nvSpPr>
        <p:spPr>
          <a:xfrm>
            <a:off x="1872335" y="3888964"/>
            <a:ext cx="4741560" cy="1082091"/>
          </a:xfrm>
          <a:prstGeom prst="rect">
            <a:avLst/>
          </a:prstGeom>
          <a:noFill/>
        </p:spPr>
        <p:txBody>
          <a:bodyPr wrap="square" rtlCol="0">
            <a:spAutoFit/>
          </a:bodyPr>
          <a:lstStyle/>
          <a:p>
            <a:pPr algn="just">
              <a:lnSpc>
                <a:spcPct val="110000"/>
              </a:lnSpc>
            </a:pPr>
            <a:r>
              <a:rPr lang="en-US" sz="1500" dirty="0">
                <a:solidFill>
                  <a:srgbClr val="258303"/>
                </a:solidFill>
                <a:latin typeface="UTM Avo" panose="02040603050506020204" pitchFamily="18" charset="0"/>
              </a:rPr>
              <a:t>   </a:t>
            </a:r>
            <a:r>
              <a:rPr lang="vi-VN" sz="1500" dirty="0">
                <a:solidFill>
                  <a:srgbClr val="207103"/>
                </a:solidFill>
                <a:latin typeface="UTM Avo" panose="02040603050506020204" pitchFamily="18" charset="0"/>
              </a:rPr>
              <a:t>Trang phục truyền thống của người Việt Nam là áo dài. Áo dài thường được mặc trong dịp Tết hay lễ hội.</a:t>
            </a:r>
            <a:r>
              <a:rPr lang="en-US" sz="1500" dirty="0">
                <a:solidFill>
                  <a:srgbClr val="207103"/>
                </a:solidFill>
                <a:latin typeface="UTM Avo" panose="02040603050506020204" pitchFamily="18" charset="0"/>
              </a:rPr>
              <a:t>  </a:t>
            </a:r>
          </a:p>
          <a:p>
            <a:pPr algn="just">
              <a:lnSpc>
                <a:spcPct val="110000"/>
              </a:lnSpc>
            </a:pPr>
            <a:r>
              <a:rPr lang="en-US" sz="1500" dirty="0">
                <a:latin typeface="UTM Avo" panose="02040603050506020204" pitchFamily="18" charset="0"/>
              </a:rPr>
              <a:t>                                                        </a:t>
            </a:r>
            <a:r>
              <a:rPr lang="vi-VN" sz="1500" dirty="0">
                <a:latin typeface="UTM Avo" panose="02040603050506020204" pitchFamily="18" charset="0"/>
              </a:rPr>
              <a:t>(Trung Sơn)</a:t>
            </a:r>
          </a:p>
        </p:txBody>
      </p:sp>
      <p:pic>
        <p:nvPicPr>
          <p:cNvPr id="9" name="Picture 8">
            <a:extLst>
              <a:ext uri="{FF2B5EF4-FFF2-40B4-BE49-F238E27FC236}">
                <a16:creationId xmlns:a16="http://schemas.microsoft.com/office/drawing/2014/main" id="{7A29BA96-DD1F-4F69-9B32-40B33640AD48}"/>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73812" y="3707043"/>
            <a:ext cx="1275460" cy="1367538"/>
          </a:xfrm>
          <a:prstGeom prst="rect">
            <a:avLst/>
          </a:prstGeom>
        </p:spPr>
      </p:pic>
      <p:pic>
        <p:nvPicPr>
          <p:cNvPr id="10" name="Picture 9">
            <a:extLst>
              <a:ext uri="{FF2B5EF4-FFF2-40B4-BE49-F238E27FC236}">
                <a16:creationId xmlns:a16="http://schemas.microsoft.com/office/drawing/2014/main" id="{B85D9379-1263-4607-A0AF-E4DFC21415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4820977" y="2401658"/>
            <a:ext cx="1846925" cy="1453769"/>
          </a:xfrm>
          <a:prstGeom prst="rect">
            <a:avLst/>
          </a:prstGeom>
        </p:spPr>
      </p:pic>
      <p:pic>
        <p:nvPicPr>
          <p:cNvPr id="11" name="Picture 10">
            <a:extLst>
              <a:ext uri="{FF2B5EF4-FFF2-40B4-BE49-F238E27FC236}">
                <a16:creationId xmlns:a16="http://schemas.microsoft.com/office/drawing/2014/main" id="{515D01AD-7428-4DC0-98F9-A2E8E4FFE5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402" y="885662"/>
            <a:ext cx="222033" cy="209816"/>
          </a:xfrm>
          <a:prstGeom prst="rect">
            <a:avLst/>
          </a:prstGeom>
        </p:spPr>
      </p:pic>
      <p:pic>
        <p:nvPicPr>
          <p:cNvPr id="12" name="Picture 11">
            <a:extLst>
              <a:ext uri="{FF2B5EF4-FFF2-40B4-BE49-F238E27FC236}">
                <a16:creationId xmlns:a16="http://schemas.microsoft.com/office/drawing/2014/main" id="{66BEA3B4-C6C2-4DFE-9E1A-874BBBE08DE8}"/>
              </a:ext>
            </a:extLst>
          </p:cNvPr>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76402" y="1568104"/>
            <a:ext cx="222033" cy="222033"/>
          </a:xfrm>
          <a:prstGeom prst="rect">
            <a:avLst/>
          </a:prstGeom>
        </p:spPr>
      </p:pic>
      <p:pic>
        <p:nvPicPr>
          <p:cNvPr id="13" name="Picture 12">
            <a:extLst>
              <a:ext uri="{FF2B5EF4-FFF2-40B4-BE49-F238E27FC236}">
                <a16:creationId xmlns:a16="http://schemas.microsoft.com/office/drawing/2014/main" id="{2C7E7381-FA4C-4248-B298-EF0035370A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389" y="2446718"/>
            <a:ext cx="256091" cy="222033"/>
          </a:xfrm>
          <a:prstGeom prst="rect">
            <a:avLst/>
          </a:prstGeom>
        </p:spPr>
      </p:pic>
      <p:sp>
        <p:nvSpPr>
          <p:cNvPr id="18" name="Oval 17">
            <a:extLst>
              <a:ext uri="{FF2B5EF4-FFF2-40B4-BE49-F238E27FC236}">
                <a16:creationId xmlns:a16="http://schemas.microsoft.com/office/drawing/2014/main" id="{62B281BB-FA12-4FE1-AD02-D8BB20EC4DB3}"/>
              </a:ext>
            </a:extLst>
          </p:cNvPr>
          <p:cNvSpPr/>
          <p:nvPr/>
        </p:nvSpPr>
        <p:spPr>
          <a:xfrm>
            <a:off x="1603809" y="3963521"/>
            <a:ext cx="268526" cy="242719"/>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4</a:t>
            </a:r>
          </a:p>
        </p:txBody>
      </p:sp>
    </p:spTree>
    <p:extLst>
      <p:ext uri="{BB962C8B-B14F-4D97-AF65-F5344CB8AC3E}">
        <p14:creationId xmlns:p14="http://schemas.microsoft.com/office/powerpoint/2010/main" val="70577213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9E5378-1CFB-4DC2-B68B-938D4C4C7709}"/>
              </a:ext>
            </a:extLst>
          </p:cNvPr>
          <p:cNvSpPr txBox="1"/>
          <p:nvPr/>
        </p:nvSpPr>
        <p:spPr>
          <a:xfrm>
            <a:off x="1540686" y="293666"/>
            <a:ext cx="3776625" cy="494110"/>
          </a:xfrm>
          <a:prstGeom prst="rect">
            <a:avLst/>
          </a:prstGeom>
          <a:noFill/>
        </p:spPr>
        <p:txBody>
          <a:bodyPr wrap="square" rtlCol="0">
            <a:spAutoFit/>
          </a:bodyPr>
          <a:lstStyle/>
          <a:p>
            <a:pPr algn="ctr">
              <a:lnSpc>
                <a:spcPct val="150000"/>
              </a:lnSpc>
            </a:pPr>
            <a:r>
              <a:rPr lang="vi-VN" sz="2000" b="1" dirty="0">
                <a:solidFill>
                  <a:srgbClr val="FF0000"/>
                </a:solidFill>
                <a:latin typeface="UTM Avo" panose="02040603050506020204" pitchFamily="18" charset="0"/>
              </a:rPr>
              <a:t>ĐẤT NƯỚC CHÚNG MÌNH</a:t>
            </a:r>
            <a:endParaRPr lang="en-US" sz="2000" b="1" dirty="0">
              <a:solidFill>
                <a:srgbClr val="FF0000"/>
              </a:solidFill>
              <a:latin typeface="UTM Avo" panose="02040603050506020204" pitchFamily="18" charset="0"/>
            </a:endParaRPr>
          </a:p>
        </p:txBody>
      </p:sp>
      <p:sp>
        <p:nvSpPr>
          <p:cNvPr id="3" name="TextBox 2">
            <a:extLst>
              <a:ext uri="{FF2B5EF4-FFF2-40B4-BE49-F238E27FC236}">
                <a16:creationId xmlns:a16="http://schemas.microsoft.com/office/drawing/2014/main" id="{C7ACC00E-2542-46CF-B73B-38963FA9EB37}"/>
              </a:ext>
            </a:extLst>
          </p:cNvPr>
          <p:cNvSpPr txBox="1"/>
          <p:nvPr/>
        </p:nvSpPr>
        <p:spPr>
          <a:xfrm>
            <a:off x="287544" y="774587"/>
            <a:ext cx="6282911" cy="2115451"/>
          </a:xfrm>
          <a:prstGeom prst="rect">
            <a:avLst/>
          </a:prstGeom>
          <a:noFill/>
        </p:spPr>
        <p:txBody>
          <a:bodyPr wrap="square" rtlCol="0">
            <a:spAutoFit/>
          </a:bodyPr>
          <a:lstStyle/>
          <a:p>
            <a:pPr>
              <a:lnSpc>
                <a:spcPct val="120000"/>
              </a:lnSpc>
            </a:pP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Việt Nam là đất nước tươi đẹp của chúng mình. Thủ đô nước mình là Hà Nội. Lá cờ Tổ quốc hình chữ nhật, nền đỏ, ở giữa có ngôi sao vàng năm cánh.</a:t>
            </a:r>
          </a:p>
        </p:txBody>
      </p:sp>
      <p:pic>
        <p:nvPicPr>
          <p:cNvPr id="4" name="Picture 3">
            <a:extLst>
              <a:ext uri="{FF2B5EF4-FFF2-40B4-BE49-F238E27FC236}">
                <a16:creationId xmlns:a16="http://schemas.microsoft.com/office/drawing/2014/main" id="{06FE7711-B04A-47E8-8F32-159F15784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539" y="947493"/>
            <a:ext cx="276776" cy="261547"/>
          </a:xfrm>
          <a:prstGeom prst="rect">
            <a:avLst/>
          </a:prstGeom>
        </p:spPr>
      </p:pic>
      <p:sp>
        <p:nvSpPr>
          <p:cNvPr id="5" name="TextBox 4">
            <a:extLst>
              <a:ext uri="{FF2B5EF4-FFF2-40B4-BE49-F238E27FC236}">
                <a16:creationId xmlns:a16="http://schemas.microsoft.com/office/drawing/2014/main" id="{63682C6A-8A88-4EAB-ABB6-0211E475C8EB}"/>
              </a:ext>
            </a:extLst>
          </p:cNvPr>
          <p:cNvSpPr txBox="1"/>
          <p:nvPr/>
        </p:nvSpPr>
        <p:spPr>
          <a:xfrm>
            <a:off x="381356" y="3387007"/>
            <a:ext cx="6282911" cy="992579"/>
          </a:xfrm>
          <a:prstGeom prst="rect">
            <a:avLst/>
          </a:prstGeom>
          <a:noFill/>
        </p:spPr>
        <p:txBody>
          <a:bodyPr wrap="square" rtlCol="0">
            <a:spAutoFit/>
          </a:bodyPr>
          <a:lstStyle/>
          <a:p>
            <a:pPr>
              <a:lnSpc>
                <a:spcPct val="130000"/>
              </a:lnSpc>
            </a:pPr>
            <a:r>
              <a:rPr lang="vi-VN" sz="2400" b="1" dirty="0">
                <a:solidFill>
                  <a:srgbClr val="0F03A9"/>
                </a:solidFill>
                <a:latin typeface="UTM Avo" panose="02040603050506020204" pitchFamily="18" charset="0"/>
              </a:rPr>
              <a:t>Lá cờ Tổ quốc hình chữ nhật, nền đỏ, ở giữa có ngôi sao vàng năm cánh.</a:t>
            </a:r>
          </a:p>
        </p:txBody>
      </p:sp>
      <p:cxnSp>
        <p:nvCxnSpPr>
          <p:cNvPr id="6" name="Straight Connector 5">
            <a:extLst>
              <a:ext uri="{FF2B5EF4-FFF2-40B4-BE49-F238E27FC236}">
                <a16:creationId xmlns:a16="http://schemas.microsoft.com/office/drawing/2014/main" id="{A0E79E2F-3F7A-4B07-A9E0-AD3DDAD469D1}"/>
              </a:ext>
            </a:extLst>
          </p:cNvPr>
          <p:cNvCxnSpPr>
            <a:cxnSpLocks/>
          </p:cNvCxnSpPr>
          <p:nvPr/>
        </p:nvCxnSpPr>
        <p:spPr>
          <a:xfrm flipH="1">
            <a:off x="5030235" y="3506235"/>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42A5C71-075F-4549-B5E7-2B90A018AE92}"/>
              </a:ext>
            </a:extLst>
          </p:cNvPr>
          <p:cNvCxnSpPr>
            <a:cxnSpLocks/>
          </p:cNvCxnSpPr>
          <p:nvPr/>
        </p:nvCxnSpPr>
        <p:spPr>
          <a:xfrm flipH="1">
            <a:off x="6237353" y="3519923"/>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2C2BEFF-1F10-46EF-AC28-A91D559D1BDD}"/>
              </a:ext>
            </a:extLst>
          </p:cNvPr>
          <p:cNvGrpSpPr/>
          <p:nvPr/>
        </p:nvGrpSpPr>
        <p:grpSpPr>
          <a:xfrm>
            <a:off x="5987456" y="3995586"/>
            <a:ext cx="114402" cy="384000"/>
            <a:chOff x="6737315" y="2079162"/>
            <a:chExt cx="114402" cy="384000"/>
          </a:xfrm>
        </p:grpSpPr>
        <p:cxnSp>
          <p:nvCxnSpPr>
            <p:cNvPr id="10" name="Straight Connector 9">
              <a:extLst>
                <a:ext uri="{FF2B5EF4-FFF2-40B4-BE49-F238E27FC236}">
                  <a16:creationId xmlns:a16="http://schemas.microsoft.com/office/drawing/2014/main" id="{58F156EF-BABD-4451-8D3B-3069E353E595}"/>
                </a:ext>
              </a:extLst>
            </p:cNvPr>
            <p:cNvCxnSpPr/>
            <p:nvPr/>
          </p:nvCxnSpPr>
          <p:spPr>
            <a:xfrm flipH="1">
              <a:off x="6737315"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D370A7-CE70-45D9-850E-DDB675AA780A}"/>
                </a:ext>
              </a:extLst>
            </p:cNvPr>
            <p:cNvCxnSpPr/>
            <p:nvPr/>
          </p:nvCxnSpPr>
          <p:spPr>
            <a:xfrm flipH="1">
              <a:off x="6775517"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55831F3E-9757-481C-B05E-C7B98A7C64AA}"/>
              </a:ext>
            </a:extLst>
          </p:cNvPr>
          <p:cNvCxnSpPr>
            <a:cxnSpLocks/>
          </p:cNvCxnSpPr>
          <p:nvPr/>
        </p:nvCxnSpPr>
        <p:spPr>
          <a:xfrm flipH="1">
            <a:off x="5577688" y="1991142"/>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06E19C-1F0F-4A39-91E0-6AFFD8C66331}"/>
              </a:ext>
            </a:extLst>
          </p:cNvPr>
          <p:cNvCxnSpPr>
            <a:cxnSpLocks/>
          </p:cNvCxnSpPr>
          <p:nvPr/>
        </p:nvCxnSpPr>
        <p:spPr>
          <a:xfrm flipH="1">
            <a:off x="850255" y="2477951"/>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0A5A2C5-CDC5-4CE5-A2B2-3018F8AD51C3}"/>
              </a:ext>
            </a:extLst>
          </p:cNvPr>
          <p:cNvGrpSpPr/>
          <p:nvPr/>
        </p:nvGrpSpPr>
        <p:grpSpPr>
          <a:xfrm>
            <a:off x="6120181" y="2470592"/>
            <a:ext cx="114402" cy="384000"/>
            <a:chOff x="6737315" y="2079162"/>
            <a:chExt cx="114402" cy="384000"/>
          </a:xfrm>
        </p:grpSpPr>
        <p:cxnSp>
          <p:nvCxnSpPr>
            <p:cNvPr id="15" name="Straight Connector 14">
              <a:extLst>
                <a:ext uri="{FF2B5EF4-FFF2-40B4-BE49-F238E27FC236}">
                  <a16:creationId xmlns:a16="http://schemas.microsoft.com/office/drawing/2014/main" id="{0FEF9164-8C46-4B9B-886E-5F34FE48563C}"/>
                </a:ext>
              </a:extLst>
            </p:cNvPr>
            <p:cNvCxnSpPr/>
            <p:nvPr/>
          </p:nvCxnSpPr>
          <p:spPr>
            <a:xfrm flipH="1">
              <a:off x="6737315"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78DB21-C42B-4B99-83D9-A5CB6AC54834}"/>
                </a:ext>
              </a:extLst>
            </p:cNvPr>
            <p:cNvCxnSpPr/>
            <p:nvPr/>
          </p:nvCxnSpPr>
          <p:spPr>
            <a:xfrm flipH="1">
              <a:off x="6775517"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8" name="Picture 17">
            <a:extLst>
              <a:ext uri="{FF2B5EF4-FFF2-40B4-BE49-F238E27FC236}">
                <a16:creationId xmlns:a16="http://schemas.microsoft.com/office/drawing/2014/main" id="{552BE0AE-A9B5-4ED0-889F-A7AD1F97B5EE}"/>
              </a:ext>
            </a:extLst>
          </p:cNvPr>
          <p:cNvPicPr>
            <a:picLocks noChangeAspect="1"/>
          </p:cNvPicPr>
          <p:nvPr/>
        </p:nvPicPr>
        <p:blipFill>
          <a:blip r:embed="rId3"/>
          <a:stretch>
            <a:fillRect/>
          </a:stretch>
        </p:blipFill>
        <p:spPr>
          <a:xfrm>
            <a:off x="3428999" y="2805199"/>
            <a:ext cx="3047643" cy="2162843"/>
          </a:xfrm>
          <a:prstGeom prst="rect">
            <a:avLst/>
          </a:prstGeom>
        </p:spPr>
      </p:pic>
    </p:spTree>
    <p:extLst>
      <p:ext uri="{BB962C8B-B14F-4D97-AF65-F5344CB8AC3E}">
        <p14:creationId xmlns:p14="http://schemas.microsoft.com/office/powerpoint/2010/main" val="4023981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5" presetClass="exit" presetSubtype="10" fill="hold" nodeType="withEffect">
                                  <p:stCondLst>
                                    <p:cond delay="0"/>
                                  </p:stCondLst>
                                  <p:childTnLst>
                                    <p:animEffect transition="out" filter="checkerboard(across)">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5" presetClass="exit" presetSubtype="10" fill="hold" nodeType="withEffect">
                                  <p:stCondLst>
                                    <p:cond delay="0"/>
                                  </p:stCondLst>
                                  <p:childTnLst>
                                    <p:animEffect transition="out" filter="checkerboard(across)">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5" presetClass="exit" presetSubtype="10" fill="hold" nodeType="withEffect">
                                  <p:stCondLst>
                                    <p:cond delay="0"/>
                                  </p:stCondLst>
                                  <p:childTnLst>
                                    <p:animEffect transition="out" filter="checkerboard(across)">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nodeType="clickEffect">
                                  <p:stCondLst>
                                    <p:cond delay="0"/>
                                  </p:stCondLst>
                                  <p:childTnLst>
                                    <p:animEffect transition="out" filter="checkerboard(across)">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1"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par>
                                <p:cTn id="49" presetID="22" presetClass="entr" presetSubtype="1"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FDAA2D-9887-484C-99B2-A9B4B25D9DD1}"/>
              </a:ext>
            </a:extLst>
          </p:cNvPr>
          <p:cNvSpPr txBox="1"/>
          <p:nvPr/>
        </p:nvSpPr>
        <p:spPr>
          <a:xfrm>
            <a:off x="365760" y="306762"/>
            <a:ext cx="6350000" cy="3149580"/>
          </a:xfrm>
          <a:prstGeom prst="rect">
            <a:avLst/>
          </a:prstGeom>
          <a:noFill/>
        </p:spPr>
        <p:txBody>
          <a:bodyPr wrap="square" rtlCol="0">
            <a:spAutoFit/>
          </a:bodyPr>
          <a:lstStyle/>
          <a:p>
            <a:pPr>
              <a:lnSpc>
                <a:spcPct val="120000"/>
              </a:lnSpc>
            </a:pPr>
            <a:r>
              <a:rPr lang="en-US" sz="2800" b="1" dirty="0">
                <a:solidFill>
                  <a:srgbClr val="0F03A9"/>
                </a:solidFill>
                <a:latin typeface="Times New Roman" panose="02020603050405020304" pitchFamily="18" charset="0"/>
                <a:cs typeface="Times New Roman" panose="02020603050405020304" pitchFamily="18" charset="0"/>
              </a:rPr>
              <a:t>     </a:t>
            </a:r>
            <a:r>
              <a:rPr lang="vi-VN" sz="2800" b="1" dirty="0">
                <a:solidFill>
                  <a:srgbClr val="0F03A9"/>
                </a:solidFill>
                <a:latin typeface="Times New Roman" panose="02020603050405020304" pitchFamily="18" charset="0"/>
                <a:cs typeface="Times New Roman" panose="020206030504050203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pic>
        <p:nvPicPr>
          <p:cNvPr id="3" name="Picture 2">
            <a:extLst>
              <a:ext uri="{FF2B5EF4-FFF2-40B4-BE49-F238E27FC236}">
                <a16:creationId xmlns:a16="http://schemas.microsoft.com/office/drawing/2014/main" id="{4247A016-4EC0-47B5-A64A-BC5C0DEA1C74}"/>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5760" y="489642"/>
            <a:ext cx="307935" cy="307935"/>
          </a:xfrm>
          <a:prstGeom prst="rect">
            <a:avLst/>
          </a:prstGeom>
        </p:spPr>
      </p:pic>
      <p:sp>
        <p:nvSpPr>
          <p:cNvPr id="4" name="Rectangle 3">
            <a:extLst>
              <a:ext uri="{FF2B5EF4-FFF2-40B4-BE49-F238E27FC236}">
                <a16:creationId xmlns:a16="http://schemas.microsoft.com/office/drawing/2014/main" id="{12073E7D-0F26-4C9B-A00F-4B46E82AFB13}"/>
              </a:ext>
            </a:extLst>
          </p:cNvPr>
          <p:cNvSpPr/>
          <p:nvPr/>
        </p:nvSpPr>
        <p:spPr>
          <a:xfrm>
            <a:off x="365760" y="3699751"/>
            <a:ext cx="6126479" cy="954107"/>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R</a:t>
            </a:r>
            <a:r>
              <a:rPr lang="vi-VN" sz="2800" b="1" dirty="0">
                <a:solidFill>
                  <a:srgbClr val="FF0000"/>
                </a:solidFill>
                <a:latin typeface="Times New Roman" panose="02020603050405020304" pitchFamily="18" charset="0"/>
                <a:cs typeface="Times New Roman" panose="02020603050405020304" pitchFamily="18" charset="0"/>
              </a:rPr>
              <a:t>ạng danh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n</a:t>
            </a:r>
            <a:r>
              <a:rPr lang="vi-VN" sz="2800" b="1" dirty="0">
                <a:latin typeface="Times New Roman" panose="02020603050405020304" pitchFamily="18" charset="0"/>
                <a:cs typeface="Times New Roman" panose="02020603050405020304" pitchFamily="18" charset="0"/>
              </a:rPr>
              <a:t>ư</a:t>
            </a:r>
            <a:r>
              <a:rPr lang="en-US" sz="2800" b="1" dirty="0" err="1">
                <a:latin typeface="Times New Roman" panose="02020603050405020304" pitchFamily="18" charset="0"/>
                <a:cs typeface="Times New Roman" panose="02020603050405020304" pitchFamily="18" charset="0"/>
              </a:rPr>
              <a:t>ớc</a:t>
            </a:r>
            <a:endParaRPr lang="en-US" sz="2800" b="1"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FD4CD5D9-E8DE-4930-83A8-349E591F8C1B}"/>
              </a:ext>
            </a:extLst>
          </p:cNvPr>
          <p:cNvCxnSpPr/>
          <p:nvPr/>
        </p:nvCxnSpPr>
        <p:spPr>
          <a:xfrm>
            <a:off x="3708400" y="2804160"/>
            <a:ext cx="13817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7D1CB4-BD7B-477A-87DA-AD7EFBBF70AD}"/>
              </a:ext>
            </a:extLst>
          </p:cNvPr>
          <p:cNvCxnSpPr>
            <a:cxnSpLocks/>
          </p:cNvCxnSpPr>
          <p:nvPr/>
        </p:nvCxnSpPr>
        <p:spPr>
          <a:xfrm flipH="1">
            <a:off x="5760568" y="489642"/>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2A9CF3-A541-4E66-AFF0-D07EF1A5AC98}"/>
              </a:ext>
            </a:extLst>
          </p:cNvPr>
          <p:cNvCxnSpPr>
            <a:cxnSpLocks/>
          </p:cNvCxnSpPr>
          <p:nvPr/>
        </p:nvCxnSpPr>
        <p:spPr>
          <a:xfrm flipH="1">
            <a:off x="3766175" y="984431"/>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D786E9D-AA32-45A2-99FD-F01814A1B2BE}"/>
              </a:ext>
            </a:extLst>
          </p:cNvPr>
          <p:cNvGrpSpPr/>
          <p:nvPr/>
        </p:nvGrpSpPr>
        <p:grpSpPr>
          <a:xfrm>
            <a:off x="1964741" y="3012664"/>
            <a:ext cx="114402" cy="384000"/>
            <a:chOff x="6737315" y="2079162"/>
            <a:chExt cx="114402" cy="384000"/>
          </a:xfrm>
        </p:grpSpPr>
        <p:cxnSp>
          <p:nvCxnSpPr>
            <p:cNvPr id="10" name="Straight Connector 9">
              <a:extLst>
                <a:ext uri="{FF2B5EF4-FFF2-40B4-BE49-F238E27FC236}">
                  <a16:creationId xmlns:a16="http://schemas.microsoft.com/office/drawing/2014/main" id="{DF0B1056-1186-44EF-B18B-3A2E5D1C5AAE}"/>
                </a:ext>
              </a:extLst>
            </p:cNvPr>
            <p:cNvCxnSpPr/>
            <p:nvPr/>
          </p:nvCxnSpPr>
          <p:spPr>
            <a:xfrm flipH="1">
              <a:off x="6737315"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FFD7059-4B75-4881-B6F2-893B0E504C4C}"/>
                </a:ext>
              </a:extLst>
            </p:cNvPr>
            <p:cNvCxnSpPr/>
            <p:nvPr/>
          </p:nvCxnSpPr>
          <p:spPr>
            <a:xfrm flipH="1">
              <a:off x="6775517"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C5E1EDF5-EFD7-4329-A691-2771B1F141DF}"/>
              </a:ext>
            </a:extLst>
          </p:cNvPr>
          <p:cNvCxnSpPr>
            <a:cxnSpLocks/>
          </p:cNvCxnSpPr>
          <p:nvPr/>
        </p:nvCxnSpPr>
        <p:spPr>
          <a:xfrm flipH="1">
            <a:off x="1530975" y="1492431"/>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86C5C5-FC9F-4F13-AFD6-999CDA629A85}"/>
              </a:ext>
            </a:extLst>
          </p:cNvPr>
          <p:cNvCxnSpPr>
            <a:cxnSpLocks/>
          </p:cNvCxnSpPr>
          <p:nvPr/>
        </p:nvCxnSpPr>
        <p:spPr>
          <a:xfrm flipH="1">
            <a:off x="3065135" y="1492431"/>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F55B3B-93AD-4C4E-8C2F-914BD34C3849}"/>
              </a:ext>
            </a:extLst>
          </p:cNvPr>
          <p:cNvCxnSpPr>
            <a:cxnSpLocks/>
          </p:cNvCxnSpPr>
          <p:nvPr/>
        </p:nvCxnSpPr>
        <p:spPr>
          <a:xfrm flipH="1">
            <a:off x="5665943" y="1512726"/>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FEEBBFF-1F6D-4EB5-9758-497034029796}"/>
              </a:ext>
            </a:extLst>
          </p:cNvPr>
          <p:cNvCxnSpPr>
            <a:cxnSpLocks/>
          </p:cNvCxnSpPr>
          <p:nvPr/>
        </p:nvCxnSpPr>
        <p:spPr>
          <a:xfrm flipH="1">
            <a:off x="2628103" y="2010566"/>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880458-F219-4BF7-B73A-CB9C6D00FE3C}"/>
              </a:ext>
            </a:extLst>
          </p:cNvPr>
          <p:cNvCxnSpPr>
            <a:cxnSpLocks/>
          </p:cNvCxnSpPr>
          <p:nvPr/>
        </p:nvCxnSpPr>
        <p:spPr>
          <a:xfrm flipH="1">
            <a:off x="4812503" y="2010566"/>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A137ED-EEF5-49CD-B94A-B9F3CF99E939}"/>
              </a:ext>
            </a:extLst>
          </p:cNvPr>
          <p:cNvCxnSpPr>
            <a:cxnSpLocks/>
          </p:cNvCxnSpPr>
          <p:nvPr/>
        </p:nvCxnSpPr>
        <p:spPr>
          <a:xfrm flipH="1">
            <a:off x="2404583" y="2498968"/>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92774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2" presetClass="entr" presetSubtype="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22" presetClass="entr" presetSubtype="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par>
                                <p:cTn id="31" presetID="22" presetClass="entr" presetSubtype="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22" presetClass="entr" presetSubtype="1"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par>
                                <p:cTn id="37" presetID="22"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par>
                                <p:cTn id="40" presetID="22" presetClass="entr" presetSubtype="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par>
                                <p:cTn id="43" presetID="22" presetClass="entr" presetSubtype="1"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par>
                                <p:cTn id="46" presetID="22" presetClass="entr" presetSubtype="1"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up)">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4D47409-12EB-459F-9945-649567151944}"/>
              </a:ext>
            </a:extLst>
          </p:cNvPr>
          <p:cNvSpPr txBox="1"/>
          <p:nvPr/>
        </p:nvSpPr>
        <p:spPr>
          <a:xfrm>
            <a:off x="208385" y="319844"/>
            <a:ext cx="6578495" cy="2632516"/>
          </a:xfrm>
          <a:prstGeom prst="rect">
            <a:avLst/>
          </a:prstGeom>
          <a:noFill/>
        </p:spPr>
        <p:txBody>
          <a:bodyPr wrap="square" rtlCol="0">
            <a:spAutoFit/>
          </a:bodyPr>
          <a:lstStyle/>
          <a:p>
            <a:pPr>
              <a:lnSpc>
                <a:spcPct val="120000"/>
              </a:lnSpc>
            </a:pPr>
            <a:r>
              <a:rPr lang="en-US" sz="2800" b="1" dirty="0">
                <a:solidFill>
                  <a:srgbClr val="800000"/>
                </a:solidFill>
                <a:latin typeface="Times New Roman" panose="02020603050405020304" pitchFamily="18" charset="0"/>
                <a:cs typeface="Times New Roman" panose="02020603050405020304" pitchFamily="18" charset="0"/>
              </a:rPr>
              <a:t>    </a:t>
            </a:r>
            <a:r>
              <a:rPr lang="vi-VN" sz="2800" b="1" dirty="0">
                <a:solidFill>
                  <a:srgbClr val="800000"/>
                </a:solidFill>
                <a:latin typeface="Times New Roman" panose="02020603050405020304" pitchFamily="18" charset="0"/>
                <a:cs typeface="Times New Roman" panose="02020603050405020304" pitchFamily="18" charset="0"/>
              </a:rPr>
              <a:t>Đất nước mình có ba miền Bắc, Trung, Nam với khí hậu khác nhau. Miền Bắc và miền Trung một năm có bốn mùa: xuân, hạ, thu, đông. Miền Nam có hai mùa: mùa mưa và mùa khô.</a:t>
            </a:r>
          </a:p>
        </p:txBody>
      </p:sp>
      <p:pic>
        <p:nvPicPr>
          <p:cNvPr id="8" name="Picture 7">
            <a:extLst>
              <a:ext uri="{FF2B5EF4-FFF2-40B4-BE49-F238E27FC236}">
                <a16:creationId xmlns:a16="http://schemas.microsoft.com/office/drawing/2014/main" id="{C43BBE8B-3078-4575-8BB7-A5163B4C8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44" y="523044"/>
            <a:ext cx="256091" cy="222033"/>
          </a:xfrm>
          <a:prstGeom prst="rect">
            <a:avLst/>
          </a:prstGeom>
        </p:spPr>
      </p:pic>
      <p:cxnSp>
        <p:nvCxnSpPr>
          <p:cNvPr id="9" name="Straight Connector 8">
            <a:extLst>
              <a:ext uri="{FF2B5EF4-FFF2-40B4-BE49-F238E27FC236}">
                <a16:creationId xmlns:a16="http://schemas.microsoft.com/office/drawing/2014/main" id="{A591A96A-EC4B-4A83-9C75-F688056CF93D}"/>
              </a:ext>
            </a:extLst>
          </p:cNvPr>
          <p:cNvCxnSpPr/>
          <p:nvPr/>
        </p:nvCxnSpPr>
        <p:spPr>
          <a:xfrm>
            <a:off x="1756921" y="1270000"/>
            <a:ext cx="10381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92D5C2C-C0FC-4190-8B46-03ADFDD09647}"/>
              </a:ext>
            </a:extLst>
          </p:cNvPr>
          <p:cNvSpPr/>
          <p:nvPr/>
        </p:nvSpPr>
        <p:spPr>
          <a:xfrm>
            <a:off x="314501" y="2926241"/>
            <a:ext cx="6217072" cy="1598386"/>
          </a:xfrm>
          <a:prstGeom prst="rect">
            <a:avLst/>
          </a:prstGeom>
        </p:spPr>
        <p:txBody>
          <a:bodyPr wrap="square">
            <a:spAutoFit/>
          </a:bodyPr>
          <a:lstStyle/>
          <a:p>
            <a:pPr>
              <a:lnSpc>
                <a:spcPct val="120000"/>
              </a:lnSpc>
            </a:pPr>
            <a:r>
              <a:rPr lang="vi-VN" sz="2800" dirty="0">
                <a:solidFill>
                  <a:srgbClr val="FF0000"/>
                </a:solidFill>
                <a:latin typeface="+mj-lt"/>
              </a:rPr>
              <a:t> </a:t>
            </a:r>
            <a:r>
              <a:rPr lang="en-US" sz="2800" b="1" dirty="0">
                <a:solidFill>
                  <a:srgbClr val="FF0000"/>
                </a:solidFill>
                <a:latin typeface="Times New Roman" panose="02020603050405020304" pitchFamily="18" charset="0"/>
                <a:cs typeface="Times New Roman" panose="02020603050405020304" pitchFamily="18" charset="0"/>
              </a:rPr>
              <a:t>K</a:t>
            </a:r>
            <a:r>
              <a:rPr lang="vi-VN" sz="2800" b="1" dirty="0">
                <a:solidFill>
                  <a:srgbClr val="FF0000"/>
                </a:solidFill>
                <a:latin typeface="Times New Roman" panose="02020603050405020304" pitchFamily="18" charset="0"/>
                <a:cs typeface="Times New Roman" panose="02020603050405020304" pitchFamily="18" charset="0"/>
              </a:rPr>
              <a:t>hí hậu</a:t>
            </a:r>
            <a:r>
              <a:rPr lang="en-US" sz="2800" b="1" dirty="0">
                <a:solidFill>
                  <a:srgbClr val="FF0000"/>
                </a:solidFill>
                <a:latin typeface="Times New Roman" pitchFamily="18" charset="0"/>
                <a:cs typeface="Times New Roman" pitchFamily="18" charset="0"/>
              </a:rPr>
              <a:t>: </a:t>
            </a:r>
            <a:r>
              <a:rPr lang="vi-VN" sz="2800" b="1" dirty="0">
                <a:solidFill>
                  <a:srgbClr val="0F03A9"/>
                </a:solidFill>
                <a:latin typeface="Times New Roman" panose="02020603050405020304" pitchFamily="18" charset="0"/>
                <a:cs typeface="Times New Roman" panose="02020603050405020304" pitchFamily="18" charset="0"/>
              </a:rPr>
              <a:t>các đặc điểm về nắng, mưa, nhiệt độ,... được lặp lại hàng năm của một vùng.</a:t>
            </a:r>
          </a:p>
        </p:txBody>
      </p:sp>
      <p:grpSp>
        <p:nvGrpSpPr>
          <p:cNvPr id="11" name="Group 10">
            <a:extLst>
              <a:ext uri="{FF2B5EF4-FFF2-40B4-BE49-F238E27FC236}">
                <a16:creationId xmlns:a16="http://schemas.microsoft.com/office/drawing/2014/main" id="{DB892C64-9DF6-4FAE-8B5C-72F30A03520C}"/>
              </a:ext>
            </a:extLst>
          </p:cNvPr>
          <p:cNvGrpSpPr/>
          <p:nvPr/>
        </p:nvGrpSpPr>
        <p:grpSpPr>
          <a:xfrm>
            <a:off x="2960943" y="3084819"/>
            <a:ext cx="3756488" cy="1998839"/>
            <a:chOff x="271226" y="2217234"/>
            <a:chExt cx="6091474" cy="2224591"/>
          </a:xfrm>
        </p:grpSpPr>
        <p:pic>
          <p:nvPicPr>
            <p:cNvPr id="12" name="Picture 2" descr="Cartoon Weather Set - Seasons Nature">
              <a:extLst>
                <a:ext uri="{FF2B5EF4-FFF2-40B4-BE49-F238E27FC236}">
                  <a16:creationId xmlns:a16="http://schemas.microsoft.com/office/drawing/2014/main" id="{CB29C84C-2209-4069-8253-4B70657F8F14}"/>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36292"/>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Weather Set - Seasons Nature">
              <a:extLst>
                <a:ext uri="{FF2B5EF4-FFF2-40B4-BE49-F238E27FC236}">
                  <a16:creationId xmlns:a16="http://schemas.microsoft.com/office/drawing/2014/main" id="{86FA14CC-4A08-49E2-8B9A-8B46E3266CD7}"/>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17306" t="64652" r="50409" b="1157"/>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Weather Set - Seasons Nature">
              <a:extLst>
                <a:ext uri="{FF2B5EF4-FFF2-40B4-BE49-F238E27FC236}">
                  <a16:creationId xmlns:a16="http://schemas.microsoft.com/office/drawing/2014/main" id="{D5CEE2F8-247A-4582-A3F1-5C57F3AA1782}"/>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49873" t="65417" r="17842" b="392"/>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a:extLst>
              <a:ext uri="{FF2B5EF4-FFF2-40B4-BE49-F238E27FC236}">
                <a16:creationId xmlns:a16="http://schemas.microsoft.com/office/drawing/2014/main" id="{160F8EFD-81DE-4713-A433-5801D00C383F}"/>
              </a:ext>
            </a:extLst>
          </p:cNvPr>
          <p:cNvSpPr txBox="1"/>
          <p:nvPr/>
        </p:nvSpPr>
        <p:spPr>
          <a:xfrm>
            <a:off x="129592" y="2937407"/>
            <a:ext cx="6578495" cy="1081322"/>
          </a:xfrm>
          <a:prstGeom prst="rect">
            <a:avLst/>
          </a:prstGeom>
          <a:noFill/>
        </p:spPr>
        <p:txBody>
          <a:bodyPr wrap="square" rtlCol="0">
            <a:spAutoFit/>
          </a:bodyPr>
          <a:lstStyle/>
          <a:p>
            <a:pPr>
              <a:lnSpc>
                <a:spcPct val="120000"/>
              </a:lnSpc>
            </a:pPr>
            <a:r>
              <a:rPr lang="en-US" sz="2800" b="1" dirty="0">
                <a:solidFill>
                  <a:srgbClr val="800000"/>
                </a:solidFill>
                <a:latin typeface="Times New Roman" panose="02020603050405020304" pitchFamily="18" charset="0"/>
                <a:cs typeface="Times New Roman" panose="02020603050405020304" pitchFamily="18" charset="0"/>
              </a:rPr>
              <a:t>    </a:t>
            </a:r>
            <a:r>
              <a:rPr lang="vi-VN" sz="2800" b="1" dirty="0">
                <a:solidFill>
                  <a:srgbClr val="0F03A9"/>
                </a:solidFill>
                <a:latin typeface="Times New Roman" panose="02020603050405020304" pitchFamily="18" charset="0"/>
                <a:cs typeface="Times New Roman" panose="02020603050405020304" pitchFamily="18" charset="0"/>
              </a:rPr>
              <a:t>Đất nước mình có ba miền Bắc, Trung, Nam với khí hậu khác nhau. </a:t>
            </a:r>
          </a:p>
        </p:txBody>
      </p:sp>
      <p:grpSp>
        <p:nvGrpSpPr>
          <p:cNvPr id="24" name="Group 23">
            <a:extLst>
              <a:ext uri="{FF2B5EF4-FFF2-40B4-BE49-F238E27FC236}">
                <a16:creationId xmlns:a16="http://schemas.microsoft.com/office/drawing/2014/main" id="{BE28CE61-CE4A-4CE6-84B3-A587CBED8007}"/>
              </a:ext>
            </a:extLst>
          </p:cNvPr>
          <p:cNvGrpSpPr/>
          <p:nvPr/>
        </p:nvGrpSpPr>
        <p:grpSpPr>
          <a:xfrm>
            <a:off x="4507229" y="3588545"/>
            <a:ext cx="114402" cy="384000"/>
            <a:chOff x="6737315" y="2079162"/>
            <a:chExt cx="114402" cy="384000"/>
          </a:xfrm>
        </p:grpSpPr>
        <p:cxnSp>
          <p:nvCxnSpPr>
            <p:cNvPr id="25" name="Straight Connector 24">
              <a:extLst>
                <a:ext uri="{FF2B5EF4-FFF2-40B4-BE49-F238E27FC236}">
                  <a16:creationId xmlns:a16="http://schemas.microsoft.com/office/drawing/2014/main" id="{6D110D94-AE87-495B-B896-6BA3E4C6860A}"/>
                </a:ext>
              </a:extLst>
            </p:cNvPr>
            <p:cNvCxnSpPr/>
            <p:nvPr/>
          </p:nvCxnSpPr>
          <p:spPr>
            <a:xfrm flipH="1">
              <a:off x="6737315"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C0F55F2-9A7F-49FB-A74C-8AA5F23253A6}"/>
                </a:ext>
              </a:extLst>
            </p:cNvPr>
            <p:cNvCxnSpPr/>
            <p:nvPr/>
          </p:nvCxnSpPr>
          <p:spPr>
            <a:xfrm flipH="1">
              <a:off x="6775517"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06A96713-EDBE-4E88-88F7-FDF257BE57F7}"/>
              </a:ext>
            </a:extLst>
          </p:cNvPr>
          <p:cNvCxnSpPr>
            <a:cxnSpLocks/>
          </p:cNvCxnSpPr>
          <p:nvPr/>
        </p:nvCxnSpPr>
        <p:spPr>
          <a:xfrm flipH="1">
            <a:off x="2874583" y="3104636"/>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02A1EB-B468-41CD-923C-1F669B72F392}"/>
              </a:ext>
            </a:extLst>
          </p:cNvPr>
          <p:cNvCxnSpPr>
            <a:cxnSpLocks/>
          </p:cNvCxnSpPr>
          <p:nvPr/>
        </p:nvCxnSpPr>
        <p:spPr>
          <a:xfrm flipH="1">
            <a:off x="5333303" y="3084316"/>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13E33F7-C35E-43EF-9DF4-DA961CE1FAEA}"/>
              </a:ext>
            </a:extLst>
          </p:cNvPr>
          <p:cNvCxnSpPr>
            <a:cxnSpLocks/>
          </p:cNvCxnSpPr>
          <p:nvPr/>
        </p:nvCxnSpPr>
        <p:spPr>
          <a:xfrm flipH="1">
            <a:off x="6460911" y="3114796"/>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D21E697-EAEA-4EC5-8DF5-CD3C73AA84F2}"/>
              </a:ext>
            </a:extLst>
          </p:cNvPr>
          <p:cNvCxnSpPr>
            <a:cxnSpLocks/>
          </p:cNvCxnSpPr>
          <p:nvPr/>
        </p:nvCxnSpPr>
        <p:spPr>
          <a:xfrm flipH="1">
            <a:off x="954191" y="3627286"/>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2871789D-E1FA-49CB-BCF3-D820B7490AAF}"/>
              </a:ext>
            </a:extLst>
          </p:cNvPr>
          <p:cNvGrpSpPr/>
          <p:nvPr/>
        </p:nvGrpSpPr>
        <p:grpSpPr>
          <a:xfrm>
            <a:off x="4583429" y="964138"/>
            <a:ext cx="114402" cy="384000"/>
            <a:chOff x="6737315" y="2079162"/>
            <a:chExt cx="114402" cy="384000"/>
          </a:xfrm>
        </p:grpSpPr>
        <p:cxnSp>
          <p:nvCxnSpPr>
            <p:cNvPr id="32" name="Straight Connector 31">
              <a:extLst>
                <a:ext uri="{FF2B5EF4-FFF2-40B4-BE49-F238E27FC236}">
                  <a16:creationId xmlns:a16="http://schemas.microsoft.com/office/drawing/2014/main" id="{988FBCF3-F9C3-4D05-B5FB-3E65008BAC03}"/>
                </a:ext>
              </a:extLst>
            </p:cNvPr>
            <p:cNvCxnSpPr/>
            <p:nvPr/>
          </p:nvCxnSpPr>
          <p:spPr>
            <a:xfrm flipH="1">
              <a:off x="6737315"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5CA7C31-9514-4AF2-9B42-5A88F6F25B78}"/>
                </a:ext>
              </a:extLst>
            </p:cNvPr>
            <p:cNvCxnSpPr/>
            <p:nvPr/>
          </p:nvCxnSpPr>
          <p:spPr>
            <a:xfrm flipH="1">
              <a:off x="6775517" y="2079162"/>
              <a:ext cx="76200" cy="3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5A24EF9C-C0CA-4E9F-9964-4E26F041AB36}"/>
              </a:ext>
            </a:extLst>
          </p:cNvPr>
          <p:cNvCxnSpPr>
            <a:cxnSpLocks/>
          </p:cNvCxnSpPr>
          <p:nvPr/>
        </p:nvCxnSpPr>
        <p:spPr>
          <a:xfrm flipH="1">
            <a:off x="2960943" y="480229"/>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80BE05F-0C2B-4DBC-B0B3-64E6C88E5C6F}"/>
              </a:ext>
            </a:extLst>
          </p:cNvPr>
          <p:cNvCxnSpPr>
            <a:cxnSpLocks/>
          </p:cNvCxnSpPr>
          <p:nvPr/>
        </p:nvCxnSpPr>
        <p:spPr>
          <a:xfrm flipH="1">
            <a:off x="5419663" y="470069"/>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8869774-0BF7-4607-A93D-307CAB650294}"/>
              </a:ext>
            </a:extLst>
          </p:cNvPr>
          <p:cNvCxnSpPr>
            <a:cxnSpLocks/>
          </p:cNvCxnSpPr>
          <p:nvPr/>
        </p:nvCxnSpPr>
        <p:spPr>
          <a:xfrm flipH="1">
            <a:off x="6547271" y="480229"/>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F0AC637-6800-4233-9A51-BC1891DF573D}"/>
              </a:ext>
            </a:extLst>
          </p:cNvPr>
          <p:cNvCxnSpPr>
            <a:cxnSpLocks/>
          </p:cNvCxnSpPr>
          <p:nvPr/>
        </p:nvCxnSpPr>
        <p:spPr>
          <a:xfrm flipH="1">
            <a:off x="1040551" y="992719"/>
            <a:ext cx="61261" cy="327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19065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nodeType="clickEffect">
                                  <p:stCondLst>
                                    <p:cond delay="0"/>
                                  </p:stCondLst>
                                  <p:childTnLst>
                                    <p:animEffect transition="out" filter="checkerboard(across)">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nodeType="clickEffect">
                                  <p:stCondLst>
                                    <p:cond delay="0"/>
                                  </p:stCondLst>
                                  <p:childTnLst>
                                    <p:animEffect transition="out" filter="checkerboard(across)">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par>
                                <p:cTn id="44" presetID="22" presetClass="entr" presetSubtype="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up)">
                                      <p:cBhvr>
                                        <p:cTn id="46" dur="500"/>
                                        <p:tgtEl>
                                          <p:spTgt spid="28"/>
                                        </p:tgtEl>
                                      </p:cBhvr>
                                    </p:animEffect>
                                  </p:childTnLst>
                                </p:cTn>
                              </p:par>
                              <p:par>
                                <p:cTn id="47" presetID="22" presetClass="entr" presetSubtype="1"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par>
                                <p:cTn id="50" presetID="22" presetClass="entr" presetSubtype="1"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up)">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xit" presetSubtype="10" fill="hold" grpId="1" nodeType="clickEffect">
                                  <p:stCondLst>
                                    <p:cond delay="0"/>
                                  </p:stCondLst>
                                  <p:childTnLst>
                                    <p:animEffect transition="out" filter="checkerboard(across)">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par>
                                <p:cTn id="63" presetID="5" presetClass="exit" presetSubtype="10" fill="hold" nodeType="withEffect">
                                  <p:stCondLst>
                                    <p:cond delay="0"/>
                                  </p:stCondLst>
                                  <p:childTnLst>
                                    <p:animEffect transition="out" filter="checkerboard(across)">
                                      <p:cBhvr>
                                        <p:cTn id="64" dur="500"/>
                                        <p:tgtEl>
                                          <p:spTgt spid="24"/>
                                        </p:tgtEl>
                                      </p:cBhvr>
                                    </p:animEffect>
                                    <p:set>
                                      <p:cBhvr>
                                        <p:cTn id="65" dur="1" fill="hold">
                                          <p:stCondLst>
                                            <p:cond delay="499"/>
                                          </p:stCondLst>
                                        </p:cTn>
                                        <p:tgtEl>
                                          <p:spTgt spid="24"/>
                                        </p:tgtEl>
                                        <p:attrNameLst>
                                          <p:attrName>style.visibility</p:attrName>
                                        </p:attrNameLst>
                                      </p:cBhvr>
                                      <p:to>
                                        <p:strVal val="hidden"/>
                                      </p:to>
                                    </p:set>
                                  </p:childTnLst>
                                </p:cTn>
                              </p:par>
                              <p:par>
                                <p:cTn id="66" presetID="5" presetClass="exit" presetSubtype="10" fill="hold" nodeType="withEffect">
                                  <p:stCondLst>
                                    <p:cond delay="0"/>
                                  </p:stCondLst>
                                  <p:childTnLst>
                                    <p:animEffect transition="out" filter="checkerboard(across)">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5" presetClass="exit" presetSubtype="10" fill="hold" nodeType="withEffect">
                                  <p:stCondLst>
                                    <p:cond delay="0"/>
                                  </p:stCondLst>
                                  <p:childTnLst>
                                    <p:animEffect transition="out" filter="checkerboard(across)">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par>
                                <p:cTn id="72" presetID="5" presetClass="exit" presetSubtype="10" fill="hold" nodeType="withEffect">
                                  <p:stCondLst>
                                    <p:cond delay="0"/>
                                  </p:stCondLst>
                                  <p:childTnLst>
                                    <p:animEffect transition="out" filter="checkerboard(across)">
                                      <p:cBhvr>
                                        <p:cTn id="73" dur="500"/>
                                        <p:tgtEl>
                                          <p:spTgt spid="30"/>
                                        </p:tgtEl>
                                      </p:cBhvr>
                                    </p:animEffect>
                                    <p:set>
                                      <p:cBhvr>
                                        <p:cTn id="74" dur="1" fill="hold">
                                          <p:stCondLst>
                                            <p:cond delay="499"/>
                                          </p:stCondLst>
                                        </p:cTn>
                                        <p:tgtEl>
                                          <p:spTgt spid="30"/>
                                        </p:tgtEl>
                                        <p:attrNameLst>
                                          <p:attrName>style.visibility</p:attrName>
                                        </p:attrNameLst>
                                      </p:cBhvr>
                                      <p:to>
                                        <p:strVal val="hidden"/>
                                      </p:to>
                                    </p:set>
                                  </p:childTnLst>
                                </p:cTn>
                              </p:par>
                              <p:par>
                                <p:cTn id="75" presetID="5" presetClass="exit" presetSubtype="10" fill="hold" nodeType="withEffect">
                                  <p:stCondLst>
                                    <p:cond delay="0"/>
                                  </p:stCondLst>
                                  <p:childTnLst>
                                    <p:animEffect transition="out" filter="checkerboard(across)">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childTnLst>
                          </p:cTn>
                        </p:par>
                        <p:par>
                          <p:cTn id="78" fill="hold">
                            <p:stCondLst>
                              <p:cond delay="500"/>
                            </p:stCondLst>
                            <p:childTnLst>
                              <p:par>
                                <p:cTn id="79" presetID="22" presetClass="entr" presetSubtype="1"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up)">
                                      <p:cBhvr>
                                        <p:cTn id="81" dur="500"/>
                                        <p:tgtEl>
                                          <p:spTgt spid="31"/>
                                        </p:tgtEl>
                                      </p:cBhvr>
                                    </p:animEffect>
                                  </p:childTnLst>
                                </p:cTn>
                              </p:par>
                              <p:par>
                                <p:cTn id="82" presetID="22" presetClass="entr" presetSubtype="1" fill="hold"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par>
                                <p:cTn id="85" presetID="22" presetClass="entr" presetSubtype="1"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up)">
                                      <p:cBhvr>
                                        <p:cTn id="87" dur="500"/>
                                        <p:tgtEl>
                                          <p:spTgt spid="36"/>
                                        </p:tgtEl>
                                      </p:cBhvr>
                                    </p:animEffect>
                                  </p:childTnLst>
                                </p:cTn>
                              </p:par>
                              <p:par>
                                <p:cTn id="88" presetID="22" presetClass="entr" presetSubtype="1" fill="hold"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up)">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up)">
                                      <p:cBhvr>
                                        <p:cTn id="9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3" grpId="0"/>
      <p:bldP spid="23" grpId="1"/>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10.Thoikhoabieu[20210617173956998].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1481</TotalTime>
  <Words>1910</Words>
  <Application>Microsoft Office PowerPoint</Application>
  <PresentationFormat>Custom</PresentationFormat>
  <Paragraphs>124</Paragraphs>
  <Slides>27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Arial-Rounded</vt:lpstr>
      <vt:lpstr>Kalam</vt:lpstr>
      <vt:lpstr>UTM Cookies</vt:lpstr>
      <vt:lpstr>UTM Avo</vt:lpstr>
      <vt:lpstr>Montserrat</vt:lpstr>
      <vt:lpstr>iCiel Cadena</vt:lpstr>
      <vt:lpstr>Times New Roman</vt:lpstr>
      <vt:lpstr>Arial</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Hello</cp:lastModifiedBy>
  <cp:revision>266</cp:revision>
  <dcterms:modified xsi:type="dcterms:W3CDTF">2022-04-30T14:45:26Z</dcterms:modified>
</cp:coreProperties>
</file>