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  <p:sldMasterId id="2147483786" r:id="rId2"/>
  </p:sldMasterIdLst>
  <p:notesMasterIdLst>
    <p:notesMasterId r:id="rId16"/>
  </p:notesMasterIdLst>
  <p:sldIdLst>
    <p:sldId id="256" r:id="rId3"/>
    <p:sldId id="384" r:id="rId4"/>
    <p:sldId id="2007577140" r:id="rId5"/>
    <p:sldId id="2007577136" r:id="rId6"/>
    <p:sldId id="2007577145" r:id="rId7"/>
    <p:sldId id="380" r:id="rId8"/>
    <p:sldId id="2007577143" r:id="rId9"/>
    <p:sldId id="2007577141" r:id="rId10"/>
    <p:sldId id="379" r:id="rId11"/>
    <p:sldId id="335" r:id="rId12"/>
    <p:sldId id="2007577138" r:id="rId13"/>
    <p:sldId id="382" r:id="rId14"/>
    <p:sldId id="200757714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0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274CD-E197-4BC3-87F8-0FBD5B5B2A05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3A43D-5A84-45BB-AC4F-22532FF0C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1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587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960520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678302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154801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1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938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8446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5061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006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57C9-D0B9-44A8-9913-9BA315F90F2F}" type="datetime1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73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8F7A-DAFD-4AFB-A73A-8317E6C0E168}" type="datetime1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04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78C6-E338-4E1A-B4A9-EF88A8E7E8C3}" type="datetime1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23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7F261-2C13-472D-818E-F218FE7721F7}" type="datetime1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90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1C71-7B8F-48D7-A562-E9756B03CF0B}" type="datetime1">
              <a:rPr lang="en-US" smtClean="0"/>
              <a:t>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21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3357-5128-4917-9024-184E9B167076}" type="datetime1">
              <a:rPr lang="en-US" smtClean="0"/>
              <a:t>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86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DD711-41C3-416F-A3EC-BBEA14F10CE3}" type="datetime1">
              <a:rPr lang="en-US" smtClean="0"/>
              <a:t>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00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F585-9D02-4FE1-8A3F-3EDBF2A8ED40}" type="datetime1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0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09585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D68B-CC29-49B2-8433-C430B7251E3E}" type="datetime1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31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C3F1-0510-487A-9B70-42ABED53F415}" type="datetime1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84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BD9D-EF2D-4803-B5DF-DD84AA5785D5}" type="datetime1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676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991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963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714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630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170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744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19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297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B14610-CCDE-4270-8BDF-C16FCD86389E}"/>
              </a:ext>
            </a:extLst>
          </p:cNvPr>
          <p:cNvSpPr txBox="1"/>
          <p:nvPr userDrawn="1"/>
        </p:nvSpPr>
        <p:spPr>
          <a:xfrm>
            <a:off x="8930789" y="-31422"/>
            <a:ext cx="353670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79156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2A0833-16B6-4DD5-8D36-C063DBFCE154}"/>
              </a:ext>
            </a:extLst>
          </p:cNvPr>
          <p:cNvSpPr txBox="1"/>
          <p:nvPr userDrawn="1"/>
        </p:nvSpPr>
        <p:spPr>
          <a:xfrm>
            <a:off x="8913203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24890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6" Type="http://schemas.openxmlformats.org/officeDocument/2006/relationships/image" Target="../media/image8.jp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410470" y="612972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E493324-4800-4DA9-B522-05EC717450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/>
          <a:stretch/>
        </p:blipFill>
        <p:spPr>
          <a:xfrm>
            <a:off x="6150771" y="1181686"/>
            <a:ext cx="6041231" cy="567631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285362" y="2"/>
            <a:ext cx="3080825" cy="4575269"/>
          </a:xfrm>
          <a:prstGeom prst="rect">
            <a:avLst/>
          </a:prstGeom>
        </p:spPr>
      </p:pic>
      <p:pic>
        <p:nvPicPr>
          <p:cNvPr id="3" name="Cute_Avalanch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2133600" y="-1241425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53865" y="2704359"/>
            <a:ext cx="72275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0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Tập</a:t>
            </a:r>
            <a:r>
              <a:rPr lang="en-US" sz="60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viết</a:t>
            </a:r>
            <a:r>
              <a:rPr lang="en-US" sz="60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chữ</a:t>
            </a:r>
            <a:r>
              <a:rPr lang="en-US" sz="60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hoa</a:t>
            </a:r>
            <a:r>
              <a:rPr lang="vi-VN" sz="6000" b="1" dirty="0">
                <a:solidFill>
                  <a:prstClr val="black"/>
                </a:solidFill>
                <a:latin typeface="HP001 4 hàng" panose="020B0603050302020204" pitchFamily="34" charset="0"/>
              </a:rPr>
              <a:t> R</a:t>
            </a:r>
            <a:endParaRPr lang="en-US" sz="60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344288-A78C-4668-BE4F-D3F9A94CDAA2}"/>
              </a:ext>
            </a:extLst>
          </p:cNvPr>
          <p:cNvSpPr txBox="1"/>
          <p:nvPr/>
        </p:nvSpPr>
        <p:spPr>
          <a:xfrm>
            <a:off x="8613913" y="0"/>
            <a:ext cx="3578087" cy="5035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33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udent Writing (#4) | Free SVG">
            <a:extLst>
              <a:ext uri="{FF2B5EF4-FFF2-40B4-BE49-F238E27FC236}">
                <a16:creationId xmlns:a16="http://schemas.microsoft.com/office/drawing/2014/main" id="{008A2DFE-B3DF-4634-A3F3-A8094D68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797" y="150921"/>
            <a:ext cx="4948406" cy="494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3A5612-8186-4C6B-A9AB-D3114B59CE1E}"/>
              </a:ext>
            </a:extLst>
          </p:cNvPr>
          <p:cNvSpPr txBox="1"/>
          <p:nvPr/>
        </p:nvSpPr>
        <p:spPr>
          <a:xfrm>
            <a:off x="4385567" y="5099327"/>
            <a:ext cx="5157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084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799887" y="-492288"/>
            <a:ext cx="3020116" cy="314651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5936803" y="3676755"/>
            <a:ext cx="5635036" cy="35566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8139A1-FFB6-4ED7-90BB-B1C22E2100FA}"/>
              </a:ext>
            </a:extLst>
          </p:cNvPr>
          <p:cNvSpPr txBox="1"/>
          <p:nvPr/>
        </p:nvSpPr>
        <p:spPr>
          <a:xfrm>
            <a:off x="2590800" y="1408285"/>
            <a:ext cx="8440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dặn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27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52E4E8-B5E7-4677-A96C-56C7E9EF7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DB786E-AACD-47A3-BA91-9A4A8DC7A014}"/>
              </a:ext>
            </a:extLst>
          </p:cNvPr>
          <p:cNvSpPr/>
          <p:nvPr/>
        </p:nvSpPr>
        <p:spPr>
          <a:xfrm>
            <a:off x="1226877" y="1771311"/>
            <a:ext cx="10155344" cy="2045708"/>
          </a:xfrm>
          <a:prstGeom prst="rect">
            <a:avLst/>
          </a:prstGeom>
          <a:noFill/>
        </p:spPr>
        <p:txBody>
          <a:bodyPr wrap="none" lIns="81643" tIns="40822" rIns="81643" bIns="40822" numCol="1">
            <a:prstTxWarp prst="textTriangle">
              <a:avLst>
                <a:gd name="adj" fmla="val 30003"/>
              </a:avLst>
            </a:prstTxWarp>
            <a:spAutoFit/>
          </a:bodyPr>
          <a:lstStyle/>
          <a:p>
            <a:pPr algn="ctr" defTabSz="816428"/>
            <a:r>
              <a:rPr lang="vi-VN" sz="590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CHÚC CÁC CON </a:t>
            </a:r>
          </a:p>
          <a:p>
            <a:pPr algn="ctr" defTabSz="816428"/>
            <a:r>
              <a:rPr lang="vi-VN" sz="590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CHĂM NGOAN HỌC GIỎI</a:t>
            </a:r>
            <a:endParaRPr lang="en-US" sz="590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1673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111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2476091" y="1510218"/>
            <a:ext cx="82632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2267125" y="2524969"/>
            <a:ext cx="938072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</a:t>
            </a:r>
            <a:r>
              <a:rPr lang="vi-VN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alt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1882172" y="4121157"/>
            <a:ext cx="8857171" cy="741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A237EF7-BDDD-4692-9048-6570FE329E7D}"/>
              </a:ext>
            </a:extLst>
          </p:cNvPr>
          <p:cNvGrpSpPr/>
          <p:nvPr/>
        </p:nvGrpSpPr>
        <p:grpSpPr>
          <a:xfrm>
            <a:off x="733415" y="1341995"/>
            <a:ext cx="1196685" cy="1066940"/>
            <a:chOff x="870654" y="1057524"/>
            <a:chExt cx="1196685" cy="1066940"/>
          </a:xfrm>
        </p:grpSpPr>
        <p:pic>
          <p:nvPicPr>
            <p:cNvPr id="7" name="图片 27">
              <a:extLst>
                <a:ext uri="{FF2B5EF4-FFF2-40B4-BE49-F238E27FC236}">
                  <a16:creationId xmlns:a16="http://schemas.microsoft.com/office/drawing/2014/main" id="{7F095E84-7406-4F04-81B7-EFBB6383A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654" y="1057524"/>
              <a:ext cx="1196685" cy="1066940"/>
            </a:xfrm>
            <a:prstGeom prst="rect">
              <a:avLst/>
            </a:prstGeom>
          </p:spPr>
        </p:pic>
        <p:sp>
          <p:nvSpPr>
            <p:cNvPr id="8" name="文本框 28">
              <a:extLst>
                <a:ext uri="{FF2B5EF4-FFF2-40B4-BE49-F238E27FC236}">
                  <a16:creationId xmlns:a16="http://schemas.microsoft.com/office/drawing/2014/main" id="{8944E1AF-18DC-4A1A-942F-EC342DBF38C3}"/>
                </a:ext>
              </a:extLst>
            </p:cNvPr>
            <p:cNvSpPr txBox="1"/>
            <p:nvPr/>
          </p:nvSpPr>
          <p:spPr>
            <a:xfrm>
              <a:off x="1047727" y="1229366"/>
              <a:ext cx="882372" cy="631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lnSpc>
                  <a:spcPct val="120000"/>
                </a:lnSpc>
                <a:defRPr/>
              </a:pPr>
              <a:r>
                <a:rPr lang="en-US" altLang="zh-CN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01</a:t>
              </a:r>
              <a:endParaRPr lang="zh-CN" alt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10" name="图片 30">
            <a:extLst>
              <a:ext uri="{FF2B5EF4-FFF2-40B4-BE49-F238E27FC236}">
                <a16:creationId xmlns:a16="http://schemas.microsoft.com/office/drawing/2014/main" id="{A3BECD44-A797-4F53-B389-4610AC6DB5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54" y="2580779"/>
            <a:ext cx="1395524" cy="929071"/>
          </a:xfrm>
          <a:prstGeom prst="rect">
            <a:avLst/>
          </a:prstGeom>
        </p:spPr>
      </p:pic>
      <p:sp>
        <p:nvSpPr>
          <p:cNvPr id="11" name="文本框 31">
            <a:extLst>
              <a:ext uri="{FF2B5EF4-FFF2-40B4-BE49-F238E27FC236}">
                <a16:creationId xmlns:a16="http://schemas.microsoft.com/office/drawing/2014/main" id="{6FE35CC3-DF8E-49FA-B16F-E67996AC5D62}"/>
              </a:ext>
            </a:extLst>
          </p:cNvPr>
          <p:cNvSpPr txBox="1"/>
          <p:nvPr/>
        </p:nvSpPr>
        <p:spPr>
          <a:xfrm>
            <a:off x="670331" y="2707433"/>
            <a:ext cx="1124013" cy="63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120000"/>
              </a:lnSpc>
              <a:defRPr/>
            </a:pP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02</a:t>
            </a:r>
            <a:endParaRPr lang="zh-CN" alt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2458125-3F24-44DB-A5C0-6C8F52D7AD42}"/>
              </a:ext>
            </a:extLst>
          </p:cNvPr>
          <p:cNvGrpSpPr/>
          <p:nvPr/>
        </p:nvGrpSpPr>
        <p:grpSpPr>
          <a:xfrm>
            <a:off x="577963" y="4033072"/>
            <a:ext cx="1214897" cy="1063098"/>
            <a:chOff x="534574" y="4502309"/>
            <a:chExt cx="1395524" cy="1340442"/>
          </a:xfrm>
        </p:grpSpPr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id="{0D801C3F-F9FB-48BE-9F9F-AF2F78E4B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574" y="4502309"/>
              <a:ext cx="1395524" cy="1340442"/>
            </a:xfrm>
            <a:prstGeom prst="rect">
              <a:avLst/>
            </a:prstGeom>
          </p:spPr>
        </p:pic>
        <p:sp>
          <p:nvSpPr>
            <p:cNvPr id="14" name="文本框 34">
              <a:extLst>
                <a:ext uri="{FF2B5EF4-FFF2-40B4-BE49-F238E27FC236}">
                  <a16:creationId xmlns:a16="http://schemas.microsoft.com/office/drawing/2014/main" id="{C712F739-72CF-45DC-B6DA-1DF21680EEFE}"/>
                </a:ext>
              </a:extLst>
            </p:cNvPr>
            <p:cNvSpPr txBox="1"/>
            <p:nvPr/>
          </p:nvSpPr>
          <p:spPr>
            <a:xfrm>
              <a:off x="770616" y="4802313"/>
              <a:ext cx="860064" cy="796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lnSpc>
                  <a:spcPct val="120000"/>
                </a:lnSpc>
                <a:defRPr/>
              </a:pPr>
              <a:r>
                <a:rPr lang="en-US" altLang="zh-CN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03</a:t>
              </a:r>
              <a:endParaRPr lang="zh-CN" alt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3445324" y="467366"/>
            <a:ext cx="6096243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615993-EEA1-4AD5-9B68-01F66AC45B5C}"/>
              </a:ext>
            </a:extLst>
          </p:cNvPr>
          <p:cNvSpPr txBox="1"/>
          <p:nvPr/>
        </p:nvSpPr>
        <p:spPr>
          <a:xfrm>
            <a:off x="8242852" y="0"/>
            <a:ext cx="3949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8771C0-E741-4A3D-BF18-2B2514F988DE}"/>
              </a:ext>
            </a:extLst>
          </p:cNvPr>
          <p:cNvSpPr txBox="1"/>
          <p:nvPr/>
        </p:nvSpPr>
        <p:spPr>
          <a:xfrm>
            <a:off x="8613913" y="0"/>
            <a:ext cx="3578087" cy="5035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9" name="图片 4">
            <a:extLst>
              <a:ext uri="{FF2B5EF4-FFF2-40B4-BE49-F238E27FC236}">
                <a16:creationId xmlns:a16="http://schemas.microsoft.com/office/drawing/2014/main" id="{88B35360-23B4-4C20-91BB-78A07C9F8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80754" y="-2166686"/>
            <a:ext cx="6094617" cy="1118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27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8C3D52E-ED03-4771-B830-8E0FDC431BD7}"/>
              </a:ext>
            </a:extLst>
          </p:cNvPr>
          <p:cNvSpPr txBox="1"/>
          <p:nvPr/>
        </p:nvSpPr>
        <p:spPr>
          <a:xfrm>
            <a:off x="2701871" y="428055"/>
            <a:ext cx="7154436" cy="85408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3600" b="1" kern="0" dirty="0" err="1">
                <a:solidFill>
                  <a:srgbClr val="FFAB40">
                    <a:lumMod val="5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3600" b="1" kern="0" dirty="0">
                <a:solidFill>
                  <a:srgbClr val="FFAB40">
                    <a:lumMod val="5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AB40">
                    <a:lumMod val="5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lang="en-US" sz="3600" b="1" kern="0" dirty="0">
                <a:solidFill>
                  <a:srgbClr val="FFAB40">
                    <a:lumMod val="5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AB40">
                    <a:lumMod val="5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hoa</a:t>
            </a:r>
            <a:r>
              <a:rPr lang="en-US" sz="3600" b="1" kern="0" dirty="0">
                <a:solidFill>
                  <a:srgbClr val="FFAB4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kern="0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R</a:t>
            </a:r>
            <a:endParaRPr lang="en-US" sz="2133" b="1" kern="0" dirty="0">
              <a:solidFill>
                <a:srgbClr val="FFAB40">
                  <a:lumMod val="50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BF77F65-F51A-4FA1-B322-F4531F8AF86D}"/>
              </a:ext>
            </a:extLst>
          </p:cNvPr>
          <p:cNvGrpSpPr/>
          <p:nvPr/>
        </p:nvGrpSpPr>
        <p:grpSpPr>
          <a:xfrm flipV="1">
            <a:off x="2468826" y="1852480"/>
            <a:ext cx="3201561" cy="280319"/>
            <a:chOff x="5440680" y="1322832"/>
            <a:chExt cx="3017520" cy="195072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61FEACA-C6F1-459B-A9DB-174B3736F06E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5B8E9C8-BA40-4075-9B7E-894A19D1052C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915F501-B8DD-44CC-B466-D6E091AE1948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8">
            <a:extLst>
              <a:ext uri="{FF2B5EF4-FFF2-40B4-BE49-F238E27FC236}">
                <a16:creationId xmlns:a16="http://schemas.microsoft.com/office/drawing/2014/main" id="{3F3ABB55-DD21-4280-BD48-98A037E6B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0090" y="1318985"/>
            <a:ext cx="11790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 ô li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FA5CA54-AAFA-4504-87D1-65983F043123}"/>
              </a:ext>
            </a:extLst>
          </p:cNvPr>
          <p:cNvGrpSpPr/>
          <p:nvPr/>
        </p:nvGrpSpPr>
        <p:grpSpPr>
          <a:xfrm>
            <a:off x="1905955" y="2275308"/>
            <a:ext cx="380701" cy="3693443"/>
            <a:chOff x="1042416" y="804672"/>
            <a:chExt cx="210312" cy="4361688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921042C-2239-431E-ADAF-990C29B48BFC}"/>
                </a:ext>
              </a:extLst>
            </p:cNvPr>
            <p:cNvCxnSpPr/>
            <p:nvPr/>
          </p:nvCxnSpPr>
          <p:spPr>
            <a:xfrm>
              <a:off x="1141751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AF61B50-D210-414C-9625-45619B5E3D97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5A3425D-D0B3-4659-AAA8-C6EC050F8CE5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7318DCB-5768-42E9-927B-87D914D51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195" y="3429002"/>
            <a:ext cx="13020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ô li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701067-C04C-4631-AF65-DB37B7B7EC6F}"/>
              </a:ext>
            </a:extLst>
          </p:cNvPr>
          <p:cNvSpPr txBox="1"/>
          <p:nvPr/>
        </p:nvSpPr>
        <p:spPr>
          <a:xfrm>
            <a:off x="6317511" y="1968151"/>
            <a:ext cx="5408527" cy="133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AC08CA-0477-4096-8C00-9D21E89FDA12}"/>
              </a:ext>
            </a:extLst>
          </p:cNvPr>
          <p:cNvSpPr txBox="1"/>
          <p:nvPr/>
        </p:nvSpPr>
        <p:spPr>
          <a:xfrm>
            <a:off x="6279091" y="3555709"/>
            <a:ext cx="5408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FA9DDB-B42D-47A5-B365-4304E8674DE2}"/>
              </a:ext>
            </a:extLst>
          </p:cNvPr>
          <p:cNvSpPr txBox="1"/>
          <p:nvPr/>
        </p:nvSpPr>
        <p:spPr>
          <a:xfrm>
            <a:off x="6351698" y="4427428"/>
            <a:ext cx="52633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Chữ hoa 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R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nét nào giống với chữ cái viết hoa đã học?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65534A8-88F5-4872-B898-335F607ECD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225" r="1403"/>
          <a:stretch/>
        </p:blipFill>
        <p:spPr>
          <a:xfrm>
            <a:off x="2407145" y="2246679"/>
            <a:ext cx="3324916" cy="375992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CEA6F16-FF0D-4B1A-A2C7-8952F18CA5B3}"/>
              </a:ext>
            </a:extLst>
          </p:cNvPr>
          <p:cNvSpPr txBox="1"/>
          <p:nvPr/>
        </p:nvSpPr>
        <p:spPr>
          <a:xfrm>
            <a:off x="8613913" y="0"/>
            <a:ext cx="3578087" cy="5035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5" name="图片 4">
            <a:extLst>
              <a:ext uri="{FF2B5EF4-FFF2-40B4-BE49-F238E27FC236}">
                <a16:creationId xmlns:a16="http://schemas.microsoft.com/office/drawing/2014/main" id="{D6F45D21-F507-4114-8CAD-822BB6C703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82590" y="-2512268"/>
            <a:ext cx="6338363" cy="116346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967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8">
            <a:extLst>
              <a:ext uri="{FF2B5EF4-FFF2-40B4-BE49-F238E27FC236}">
                <a16:creationId xmlns:a16="http://schemas.microsoft.com/office/drawing/2014/main" id="{0DFCF1DA-8534-45D8-9E96-B607188C0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9931" y="5262911"/>
            <a:ext cx="79563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3F348B-E452-4109-A51B-614286584C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225" r="1403"/>
          <a:stretch/>
        </p:blipFill>
        <p:spPr>
          <a:xfrm>
            <a:off x="1563085" y="636587"/>
            <a:ext cx="3759193" cy="42510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FEA7EA-0BC3-447D-AFEA-8EC0AE415361}"/>
              </a:ext>
            </a:extLst>
          </p:cNvPr>
          <p:cNvSpPr txBox="1"/>
          <p:nvPr/>
        </p:nvSpPr>
        <p:spPr>
          <a:xfrm>
            <a:off x="8613913" y="0"/>
            <a:ext cx="3578087" cy="5035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C208E4C0-71CA-4194-AA25-F60D862FB9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2841" y="-2374597"/>
            <a:ext cx="6286317" cy="11539094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09A768EE-D77B-4F2D-9B16-AA82623F94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/>
          <a:srcRect l="12486" t="23437" r="10439" b="22556"/>
          <a:stretch/>
        </p:blipFill>
        <p:spPr bwMode="auto">
          <a:xfrm>
            <a:off x="6096000" y="2490540"/>
            <a:ext cx="2608081" cy="258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5948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13F348B-E452-4109-A51B-614286584C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225" r="1403"/>
          <a:stretch/>
        </p:blipFill>
        <p:spPr>
          <a:xfrm>
            <a:off x="1235539" y="1018724"/>
            <a:ext cx="3759193" cy="42510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FEA7EA-0BC3-447D-AFEA-8EC0AE415361}"/>
              </a:ext>
            </a:extLst>
          </p:cNvPr>
          <p:cNvSpPr txBox="1"/>
          <p:nvPr/>
        </p:nvSpPr>
        <p:spPr>
          <a:xfrm>
            <a:off x="8613913" y="0"/>
            <a:ext cx="3578087" cy="5035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AE66E4-0225-4782-AA3F-EEBBBBB355B7}"/>
              </a:ext>
            </a:extLst>
          </p:cNvPr>
          <p:cNvSpPr txBox="1"/>
          <p:nvPr/>
        </p:nvSpPr>
        <p:spPr>
          <a:xfrm>
            <a:off x="7377952" y="610029"/>
            <a:ext cx="20992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i="1" u="sng" dirty="0">
                <a:solidFill>
                  <a:srgbClr val="FF0000"/>
                </a:solidFill>
                <a:latin typeface="+mj-lt"/>
                <a:cs typeface="HP001 5H" panose="020B0603050302020204" pitchFamily="34" charset="0"/>
              </a:rPr>
              <a:t>Cách viết:</a:t>
            </a:r>
            <a:endParaRPr lang="en-US" sz="3000" b="1" i="1" u="sng" dirty="0">
              <a:solidFill>
                <a:srgbClr val="FF0000"/>
              </a:solidFill>
              <a:latin typeface="+mj-lt"/>
              <a:cs typeface="HP001 5H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14B00A-4E1E-40C9-9415-CA363F17A1B4}"/>
              </a:ext>
            </a:extLst>
          </p:cNvPr>
          <p:cNvSpPr txBox="1"/>
          <p:nvPr/>
        </p:nvSpPr>
        <p:spPr>
          <a:xfrm>
            <a:off x="6168527" y="1164027"/>
            <a:ext cx="48551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 dirty="0">
                <a:solidFill>
                  <a:srgbClr val="C00000"/>
                </a:solidFill>
                <a:latin typeface="+mj-lt"/>
                <a:cs typeface="HP001 5H" panose="020B0603050302020204" pitchFamily="34" charset="0"/>
              </a:rPr>
              <a:t>Nét 1:</a:t>
            </a:r>
            <a:r>
              <a:rPr lang="vi-VN" sz="2600" b="1" dirty="0">
                <a:latin typeface="+mj-lt"/>
              </a:rPr>
              <a:t>Đặt bút trên đường kẻ thứ 6,hơi lượn bút sang trái viết nét móc ngược trái, (đầu móc cong vào phía trong) dừng bút trên đường kẻ thứ 2.</a:t>
            </a:r>
            <a:endParaRPr lang="en-US" sz="2600" b="1" dirty="0">
              <a:latin typeface="+mj-lt"/>
              <a:cs typeface="HP001 5H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15EEC1-F387-49E3-BFEB-8E64CB0D1132}"/>
              </a:ext>
            </a:extLst>
          </p:cNvPr>
          <p:cNvSpPr txBox="1"/>
          <p:nvPr/>
        </p:nvSpPr>
        <p:spPr>
          <a:xfrm>
            <a:off x="6100984" y="3336363"/>
            <a:ext cx="527438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 dirty="0">
                <a:solidFill>
                  <a:srgbClr val="C00000"/>
                </a:solidFill>
                <a:latin typeface="+mj-lt"/>
                <a:cs typeface="HP001 5H" panose="020B0603050302020204" pitchFamily="34" charset="0"/>
              </a:rPr>
              <a:t>Nét</a:t>
            </a:r>
            <a:r>
              <a:rPr lang="vi-VN" sz="2800" b="1" u="sng" dirty="0">
                <a:latin typeface="+mj-lt"/>
              </a:rPr>
              <a:t> </a:t>
            </a:r>
            <a:r>
              <a:rPr lang="vi-VN" sz="2800" b="1" u="sng" dirty="0">
                <a:solidFill>
                  <a:srgbClr val="C00000"/>
                </a:solidFill>
                <a:latin typeface="+mj-lt"/>
                <a:cs typeface="HP001 5H" panose="020B0603050302020204" pitchFamily="34" charset="0"/>
              </a:rPr>
              <a:t>2:</a:t>
            </a:r>
            <a:r>
              <a:rPr lang="vi-VN" sz="2600" b="1" dirty="0">
                <a:latin typeface="+mj-lt"/>
              </a:rPr>
              <a:t>Từ điểm dùng bút của nét 1,lia bút lên đường kẻ 5(bên trái nét móc ) viết nét cong trên ,cuối nét lượn vào giữa thân chữ tạo thành vòng xoắn nho giữa  đường kẻ 3 và 4 rồi viết tiếp nét móc ngược phải , dừng bút trên đường kẻ thứ 2 .</a:t>
            </a:r>
            <a:endParaRPr lang="en-US" sz="2600" b="1" dirty="0">
              <a:latin typeface="+mj-lt"/>
            </a:endParaRPr>
          </a:p>
          <a:p>
            <a:endParaRPr lang="en-US" sz="2800" b="1" dirty="0">
              <a:solidFill>
                <a:srgbClr val="002060"/>
              </a:solidFill>
              <a:latin typeface="+mj-lt"/>
              <a:cs typeface="HP001 5H" panose="020B0603050302020204" pitchFamily="34" charset="0"/>
            </a:endParaRPr>
          </a:p>
        </p:txBody>
      </p:sp>
      <p:pic>
        <p:nvPicPr>
          <p:cNvPr id="14" name="图片 4">
            <a:extLst>
              <a:ext uri="{FF2B5EF4-FFF2-40B4-BE49-F238E27FC236}">
                <a16:creationId xmlns:a16="http://schemas.microsoft.com/office/drawing/2014/main" id="{AFDFD217-DC6C-4343-996F-E39D48A6BC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2841" y="-2374597"/>
            <a:ext cx="6286317" cy="115390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9687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.mp4" descr="R.mp4">
            <a:hlinkClick r:id="" action="ppaction://media"/>
            <a:extLst>
              <a:ext uri="{FF2B5EF4-FFF2-40B4-BE49-F238E27FC236}">
                <a16:creationId xmlns:a16="http://schemas.microsoft.com/office/drawing/2014/main" id="{389BEE5B-BDDC-C549-8A82-8B1857E2C06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8797" b="13747"/>
          <a:stretch/>
        </p:blipFill>
        <p:spPr>
          <a:xfrm>
            <a:off x="321862" y="201706"/>
            <a:ext cx="7056555" cy="61133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BE83D0-5264-4AF6-A638-462A47690759}"/>
              </a:ext>
            </a:extLst>
          </p:cNvPr>
          <p:cNvSpPr txBox="1"/>
          <p:nvPr/>
        </p:nvSpPr>
        <p:spPr>
          <a:xfrm>
            <a:off x="8303731" y="457629"/>
            <a:ext cx="20992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i="1" u="sng" dirty="0">
                <a:solidFill>
                  <a:srgbClr val="FF0000"/>
                </a:solidFill>
                <a:latin typeface="+mj-lt"/>
                <a:cs typeface="HP001 5H" panose="020B0603050302020204" pitchFamily="34" charset="0"/>
              </a:rPr>
              <a:t>Cách viết:</a:t>
            </a:r>
            <a:endParaRPr lang="en-US" sz="3000" b="1" i="1" u="sng" dirty="0">
              <a:solidFill>
                <a:srgbClr val="FF0000"/>
              </a:solidFill>
              <a:latin typeface="+mj-lt"/>
              <a:cs typeface="HP001 5H" panose="020B06030503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0C2309-DE8A-4370-964C-F990F7EBEC57}"/>
              </a:ext>
            </a:extLst>
          </p:cNvPr>
          <p:cNvSpPr txBox="1"/>
          <p:nvPr/>
        </p:nvSpPr>
        <p:spPr>
          <a:xfrm>
            <a:off x="7094306" y="1011627"/>
            <a:ext cx="48551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 dirty="0">
                <a:solidFill>
                  <a:srgbClr val="C00000"/>
                </a:solidFill>
                <a:latin typeface="+mj-lt"/>
                <a:cs typeface="HP001 5H" panose="020B0603050302020204" pitchFamily="34" charset="0"/>
              </a:rPr>
              <a:t>Nét 1:</a:t>
            </a:r>
            <a:r>
              <a:rPr lang="vi-VN" sz="2600" b="1" dirty="0">
                <a:latin typeface="+mj-lt"/>
              </a:rPr>
              <a:t>Đặt bút trên đường kẻ thứ 6,hơi lượn bút sang trái viết nét móc ngược trái, (đầu móc cong vào phía trong) dừng bút trên đường kẻ thứ 2.</a:t>
            </a:r>
            <a:endParaRPr lang="en-US" sz="2600" b="1" dirty="0">
              <a:latin typeface="+mj-lt"/>
              <a:cs typeface="HP001 5H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C27CB7-C176-43FB-A384-B10C3BCAEF1E}"/>
              </a:ext>
            </a:extLst>
          </p:cNvPr>
          <p:cNvSpPr txBox="1"/>
          <p:nvPr/>
        </p:nvSpPr>
        <p:spPr>
          <a:xfrm>
            <a:off x="7026763" y="3183963"/>
            <a:ext cx="527438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 dirty="0">
                <a:solidFill>
                  <a:srgbClr val="C00000"/>
                </a:solidFill>
                <a:latin typeface="+mj-lt"/>
                <a:cs typeface="HP001 5H" panose="020B0603050302020204" pitchFamily="34" charset="0"/>
              </a:rPr>
              <a:t>Nét</a:t>
            </a:r>
            <a:r>
              <a:rPr lang="vi-VN" sz="2800" b="1" u="sng" dirty="0">
                <a:latin typeface="+mj-lt"/>
              </a:rPr>
              <a:t> </a:t>
            </a:r>
            <a:r>
              <a:rPr lang="vi-VN" sz="2800" b="1" u="sng" dirty="0">
                <a:solidFill>
                  <a:srgbClr val="C00000"/>
                </a:solidFill>
                <a:latin typeface="+mj-lt"/>
                <a:cs typeface="HP001 5H" panose="020B0603050302020204" pitchFamily="34" charset="0"/>
              </a:rPr>
              <a:t>2:</a:t>
            </a:r>
            <a:r>
              <a:rPr lang="vi-VN" sz="2600" b="1" dirty="0">
                <a:latin typeface="+mj-lt"/>
              </a:rPr>
              <a:t>Từ điểm dùng bút của nét 1,lia bút lên đường kẻ 5(bên trái nét móc ) viết nét cong trên ,cuối nét lượn vào giữa thân chữ tạo thành vòng xoắn nho giữa  đường kẻ 3 và 4 rồi viết tiếp nét móc ngược phải , dừng bút trên đường kẻ thứ 2 .</a:t>
            </a:r>
            <a:endParaRPr lang="en-US" sz="2600" b="1" dirty="0">
              <a:latin typeface="+mj-lt"/>
            </a:endParaRPr>
          </a:p>
          <a:p>
            <a:endParaRPr lang="en-US" sz="2800" b="1" dirty="0">
              <a:solidFill>
                <a:srgbClr val="002060"/>
              </a:solidFill>
              <a:latin typeface="+mj-lt"/>
              <a:cs typeface="HP001 5H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74777E-AD0B-4A2E-9453-BAB453F38080}"/>
              </a:ext>
            </a:extLst>
          </p:cNvPr>
          <p:cNvSpPr txBox="1"/>
          <p:nvPr/>
        </p:nvSpPr>
        <p:spPr>
          <a:xfrm>
            <a:off x="8613913" y="0"/>
            <a:ext cx="3578087" cy="5035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5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44DB599-37A8-4701-A142-3685997B7475}"/>
              </a:ext>
            </a:extLst>
          </p:cNvPr>
          <p:cNvGrpSpPr/>
          <p:nvPr/>
        </p:nvGrpSpPr>
        <p:grpSpPr>
          <a:xfrm>
            <a:off x="994546" y="671466"/>
            <a:ext cx="10612340" cy="1666401"/>
            <a:chOff x="418676" y="2043956"/>
            <a:chExt cx="6298428" cy="124980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F99C175-442C-4FDB-BFB6-D6664B6372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27106" b="78302"/>
            <a:stretch/>
          </p:blipFill>
          <p:spPr>
            <a:xfrm>
              <a:off x="418676" y="2043956"/>
              <a:ext cx="6020648" cy="124980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93B3FDC-013C-4A43-A20C-0B0D79E9ADB9}"/>
                </a:ext>
              </a:extLst>
            </p:cNvPr>
            <p:cNvSpPr txBox="1"/>
            <p:nvPr/>
          </p:nvSpPr>
          <p:spPr>
            <a:xfrm>
              <a:off x="418676" y="2299808"/>
              <a:ext cx="6298428" cy="5617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Rừng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cây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vươn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mình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đón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nắng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mai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.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D5ED034-28F9-49F5-B2EE-9C7E7F3F9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925" y="2456598"/>
            <a:ext cx="9758149" cy="428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89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50CACE-331E-47F1-88AC-B1AC03C44E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14388" b="55349"/>
          <a:stretch/>
        </p:blipFill>
        <p:spPr bwMode="auto">
          <a:xfrm>
            <a:off x="1028704" y="714927"/>
            <a:ext cx="10339885" cy="16495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F056944A-0E16-48B8-B45B-BBD8F728AD14}"/>
              </a:ext>
            </a:extLst>
          </p:cNvPr>
          <p:cNvSpPr txBox="1"/>
          <p:nvPr/>
        </p:nvSpPr>
        <p:spPr>
          <a:xfrm>
            <a:off x="1069648" y="1027386"/>
            <a:ext cx="9711524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Rừng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cây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vươn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mình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đón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nắng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mai</a:t>
            </a:r>
            <a:r>
              <a:rPr lang="en-US" alt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</a:p>
          <a:p>
            <a:pPr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CA43DCB4-D0CB-4D46-AC1A-2FBFB201CB0E}"/>
              </a:ext>
            </a:extLst>
          </p:cNvPr>
          <p:cNvSpPr txBox="1"/>
          <p:nvPr/>
        </p:nvSpPr>
        <p:spPr>
          <a:xfrm rot="1140000">
            <a:off x="2225046" y="2192198"/>
            <a:ext cx="31178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900" b="1">
                <a:ln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</a:p>
        </p:txBody>
      </p:sp>
      <p:sp>
        <p:nvSpPr>
          <p:cNvPr id="8" name="Text Box 1725">
            <a:extLst>
              <a:ext uri="{FF2B5EF4-FFF2-40B4-BE49-F238E27FC236}">
                <a16:creationId xmlns:a16="http://schemas.microsoft.com/office/drawing/2014/main" id="{65029C4F-4AAE-4D50-93E8-FB0EB59B2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531" y="2746566"/>
            <a:ext cx="107181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 Box 1727">
            <a:extLst>
              <a:ext uri="{FF2B5EF4-FFF2-40B4-BE49-F238E27FC236}">
                <a16:creationId xmlns:a16="http://schemas.microsoft.com/office/drawing/2014/main" id="{C6B14FD8-DC59-47FD-BFC9-70A120E60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387" y="2663284"/>
            <a:ext cx="10718164" cy="130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R, g, y, h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li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li.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li.</a:t>
            </a:r>
          </a:p>
        </p:txBody>
      </p:sp>
      <p:sp>
        <p:nvSpPr>
          <p:cNvPr id="10" name="Text Box 1736">
            <a:extLst>
              <a:ext uri="{FF2B5EF4-FFF2-40B4-BE49-F238E27FC236}">
                <a16:creationId xmlns:a16="http://schemas.microsoft.com/office/drawing/2014/main" id="{E7DC3B3D-BBEA-4B99-A484-640F03137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225" y="3903634"/>
            <a:ext cx="77922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 Box 1737">
            <a:extLst>
              <a:ext uri="{FF2B5EF4-FFF2-40B4-BE49-F238E27FC236}">
                <a16:creationId xmlns:a16="http://schemas.microsoft.com/office/drawing/2014/main" id="{B29E919E-4739-4C31-880D-D50F21F20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449" y="3822368"/>
            <a:ext cx="11597639" cy="15081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huyền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( </a:t>
            </a:r>
            <a:r>
              <a:rPr lang="en-US" altLang="en-US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);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);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).</a:t>
            </a:r>
          </a:p>
        </p:txBody>
      </p:sp>
      <p:sp>
        <p:nvSpPr>
          <p:cNvPr id="12" name="Text Box 1737">
            <a:extLst>
              <a:ext uri="{FF2B5EF4-FFF2-40B4-BE49-F238E27FC236}">
                <a16:creationId xmlns:a16="http://schemas.microsoft.com/office/drawing/2014/main" id="{A077B1EF-B147-40E1-B9C8-3C2A68841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387" y="3972104"/>
            <a:ext cx="10628243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ngay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“m”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altLang="en-US" sz="3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1737">
            <a:extLst>
              <a:ext uri="{FF2B5EF4-FFF2-40B4-BE49-F238E27FC236}">
                <a16:creationId xmlns:a16="http://schemas.microsoft.com/office/drawing/2014/main" id="{AC7EA1D2-E877-4E09-9B40-E2C481BA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735" y="3871917"/>
            <a:ext cx="10934123" cy="13088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  <a:buNone/>
            </a:pP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 dụng, các con chú ý khoảng cách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 1 con chữ o.</a:t>
            </a:r>
            <a:endParaRPr lang="en-US" altLang="en-US" sz="3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11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8" grpId="0"/>
      <p:bldP spid="8" grpId="1"/>
      <p:bldP spid="9" grpId="0"/>
      <p:bldP spid="10" grpId="0"/>
      <p:bldP spid="10" grpId="1"/>
      <p:bldP spid="11" grpId="0"/>
      <p:bldP spid="11" grpId="1"/>
      <p:bldP spid="12" grpId="0"/>
      <p:bldP spid="13" grpId="0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0996" name="Group 85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21310452"/>
              </p:ext>
            </p:extLst>
          </p:nvPr>
        </p:nvGraphicFramePr>
        <p:xfrm>
          <a:off x="1524000" y="1818568"/>
          <a:ext cx="4648200" cy="1583055"/>
        </p:xfrm>
        <a:graphic>
          <a:graphicData uri="http://schemas.openxmlformats.org/drawingml/2006/table">
            <a:tbl>
              <a:tblPr/>
              <a:tblGrid>
                <a:gridCol w="66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1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19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990" name="Group 84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27195562"/>
              </p:ext>
            </p:extLst>
          </p:nvPr>
        </p:nvGraphicFramePr>
        <p:xfrm>
          <a:off x="6172200" y="1818568"/>
          <a:ext cx="4495800" cy="1600203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788" name="Group 64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14241279"/>
              </p:ext>
            </p:extLst>
          </p:nvPr>
        </p:nvGraphicFramePr>
        <p:xfrm>
          <a:off x="1524000" y="3418768"/>
          <a:ext cx="4648200" cy="15240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516" name="Group 37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48670926"/>
              </p:ext>
            </p:extLst>
          </p:nvPr>
        </p:nvGraphicFramePr>
        <p:xfrm>
          <a:off x="6172200" y="3418769"/>
          <a:ext cx="4495800" cy="1547813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608" name="Group 4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813190"/>
              </p:ext>
            </p:extLst>
          </p:nvPr>
        </p:nvGraphicFramePr>
        <p:xfrm>
          <a:off x="1524000" y="218368"/>
          <a:ext cx="4648200" cy="1600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698" name="Group 5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415486"/>
              </p:ext>
            </p:extLst>
          </p:nvPr>
        </p:nvGraphicFramePr>
        <p:xfrm>
          <a:off x="6172200" y="218368"/>
          <a:ext cx="4495800" cy="1600200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997" name="Group 8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556038"/>
              </p:ext>
            </p:extLst>
          </p:nvPr>
        </p:nvGraphicFramePr>
        <p:xfrm>
          <a:off x="1524000" y="4942769"/>
          <a:ext cx="4648200" cy="1573214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879" name="Group 7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94314"/>
              </p:ext>
            </p:extLst>
          </p:nvPr>
        </p:nvGraphicFramePr>
        <p:xfrm>
          <a:off x="6172200" y="4942769"/>
          <a:ext cx="4495800" cy="1554164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002" name="Text Box 829"/>
          <p:cNvSpPr txBox="1"/>
          <p:nvPr/>
        </p:nvSpPr>
        <p:spPr>
          <a:xfrm>
            <a:off x="1905000" y="1018469"/>
            <a:ext cx="1326004" cy="1323439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0" b="1" dirty="0">
                <a:solidFill>
                  <a:srgbClr val="FFFFFF"/>
                </a:solidFill>
                <a:latin typeface="HP001 4 hàng" panose="020B0603050302020204" pitchFamily="34" charset="0"/>
              </a:rPr>
              <a:t>R</a:t>
            </a:r>
            <a:endParaRPr kumimoji="0" lang="en-US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8003" name="Text Box 833"/>
          <p:cNvSpPr txBox="1"/>
          <p:nvPr/>
        </p:nvSpPr>
        <p:spPr>
          <a:xfrm>
            <a:off x="2131326" y="3002193"/>
            <a:ext cx="697627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R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8153" name="Text Box 842"/>
          <p:cNvSpPr txBox="1"/>
          <p:nvPr/>
        </p:nvSpPr>
        <p:spPr>
          <a:xfrm>
            <a:off x="2131326" y="4549236"/>
            <a:ext cx="8336507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Rừng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cây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v</a:t>
            </a:r>
            <a:r>
              <a:rPr lang="vi-VN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ư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ơn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mình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đón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nắng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mai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.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8154" name="Text Box 1037"/>
          <p:cNvSpPr txBox="1"/>
          <p:nvPr/>
        </p:nvSpPr>
        <p:spPr>
          <a:xfrm>
            <a:off x="2131326" y="3778205"/>
            <a:ext cx="365601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R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ừng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507</Words>
  <Application>Microsoft Office PowerPoint</Application>
  <PresentationFormat>Widescreen</PresentationFormat>
  <Paragraphs>44</Paragraphs>
  <Slides>13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等线</vt:lpstr>
      <vt:lpstr>Arial</vt:lpstr>
      <vt:lpstr>Arial-Rounded</vt:lpstr>
      <vt:lpstr>Calibri</vt:lpstr>
      <vt:lpstr>Calibri Light</vt:lpstr>
      <vt:lpstr>HP001 4 hàng</vt:lpstr>
      <vt:lpstr>HP001 5 hàng</vt:lpstr>
      <vt:lpstr>Times New Roman</vt:lpstr>
      <vt:lpstr>UTM Avo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Hello</cp:lastModifiedBy>
  <cp:revision>41</cp:revision>
  <dcterms:created xsi:type="dcterms:W3CDTF">2021-07-23T00:54:59Z</dcterms:created>
  <dcterms:modified xsi:type="dcterms:W3CDTF">2022-01-24T09:17:00Z</dcterms:modified>
</cp:coreProperties>
</file>