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 id="2147483710" r:id="rId4"/>
    <p:sldMasterId id="2147483723" r:id="rId5"/>
  </p:sldMasterIdLst>
  <p:notesMasterIdLst>
    <p:notesMasterId r:id="rId40"/>
  </p:notesMasterIdLst>
  <p:sldIdLst>
    <p:sldId id="262" r:id="rId6"/>
    <p:sldId id="263" r:id="rId7"/>
    <p:sldId id="264" r:id="rId8"/>
    <p:sldId id="257" r:id="rId9"/>
    <p:sldId id="265" r:id="rId10"/>
    <p:sldId id="266" r:id="rId11"/>
    <p:sldId id="267" r:id="rId12"/>
    <p:sldId id="268" r:id="rId13"/>
    <p:sldId id="269" r:id="rId14"/>
    <p:sldId id="320" r:id="rId15"/>
    <p:sldId id="2007577177" r:id="rId16"/>
    <p:sldId id="356" r:id="rId17"/>
    <p:sldId id="2007577131" r:id="rId18"/>
    <p:sldId id="363" r:id="rId19"/>
    <p:sldId id="2007577108" r:id="rId20"/>
    <p:sldId id="2007577109" r:id="rId21"/>
    <p:sldId id="325" r:id="rId22"/>
    <p:sldId id="2007577114" r:id="rId23"/>
    <p:sldId id="2007577112" r:id="rId24"/>
    <p:sldId id="2007577117" r:id="rId25"/>
    <p:sldId id="2007577180" r:id="rId26"/>
    <p:sldId id="327" r:id="rId27"/>
    <p:sldId id="359" r:id="rId28"/>
    <p:sldId id="2007577182" r:id="rId29"/>
    <p:sldId id="360" r:id="rId30"/>
    <p:sldId id="2007577183" r:id="rId31"/>
    <p:sldId id="397" r:id="rId32"/>
    <p:sldId id="2007577184" r:id="rId33"/>
    <p:sldId id="342" r:id="rId34"/>
    <p:sldId id="362" r:id="rId35"/>
    <p:sldId id="281" r:id="rId36"/>
    <p:sldId id="2007577102" r:id="rId37"/>
    <p:sldId id="2007577100" r:id="rId38"/>
    <p:sldId id="200757710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870B"/>
    <a:srgbClr val="C67A0A"/>
    <a:srgbClr val="0038A8"/>
    <a:srgbClr val="00642D"/>
    <a:srgbClr val="AF6C09"/>
    <a:srgbClr val="C87200"/>
    <a:srgbClr val="00133A"/>
    <a:srgbClr val="B0EAFF"/>
    <a:srgbClr val="C7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303" autoAdjust="0"/>
    <p:restoredTop sz="94660"/>
  </p:normalViewPr>
  <p:slideViewPr>
    <p:cSldViewPr snapToGrid="0">
      <p:cViewPr varScale="1">
        <p:scale>
          <a:sx n="71" d="100"/>
          <a:sy n="71" d="100"/>
        </p:scale>
        <p:origin x="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D11EC7AB-5B1A-407B-BE87-5FD75047DD72}" type="datetimeFigureOut">
              <a:rPr lang="en-US" smtClean="0"/>
              <a:pPr/>
              <a:t>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D2F7BC4B-7848-401F-8553-223C920BD81A}" type="slidenum">
              <a:rPr lang="en-US" smtClean="0"/>
              <a:pPr/>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Times New Roman" panose="02020603050405020304" pitchFamily="18"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Times New Roman" panose="02020603050405020304" pitchFamily="18" charset="0"/>
              <a:sym typeface="Arial"/>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văn</a:t>
            </a:r>
            <a:r>
              <a:rPr lang="en-US" baseline="0" dirty="0"/>
              <a:t> </a:t>
            </a:r>
            <a:r>
              <a:rPr lang="en-US" baseline="0" dirty="0" err="1"/>
              <a:t>giúp</a:t>
            </a:r>
            <a:r>
              <a:rPr lang="en-US" baseline="0" dirty="0"/>
              <a:t> con b’ </a:t>
            </a:r>
            <a:r>
              <a:rPr lang="en-US" baseline="0" dirty="0" err="1"/>
              <a:t>đc</a:t>
            </a:r>
            <a:r>
              <a:rPr lang="en-US" baseline="0" dirty="0"/>
              <a:t> </a:t>
            </a:r>
            <a:r>
              <a:rPr lang="en-US" baseline="0" dirty="0" err="1"/>
              <a:t>điều</a:t>
            </a:r>
            <a:r>
              <a:rPr lang="en-US" baseline="0" dirty="0"/>
              <a:t> </a:t>
            </a:r>
            <a:r>
              <a:rPr lang="en-US" baseline="0" dirty="0" err="1"/>
              <a:t>gì</a:t>
            </a:r>
            <a:r>
              <a:rPr lang="en-US" baseline="0" dirty="0"/>
              <a:t>?</a:t>
            </a:r>
            <a:endParaRPr lang="en-US" dirty="0"/>
          </a:p>
        </p:txBody>
      </p:sp>
      <p:sp>
        <p:nvSpPr>
          <p:cNvPr id="4" name="Slide Number Placeholder 3"/>
          <p:cNvSpPr>
            <a:spLocks noGrp="1"/>
          </p:cNvSpPr>
          <p:nvPr>
            <p:ph type="sldNum" sz="quarter" idx="5"/>
          </p:nvPr>
        </p:nvSpPr>
        <p:spPr/>
        <p:txBody>
          <a:bodyPr/>
          <a:lstStyle/>
          <a:p>
            <a:fld id="{CE6CF8F0-8EE4-431C-9658-399490ACC418}" type="slidenum">
              <a:rPr lang="en-US" smtClean="0"/>
              <a:t>26</a:t>
            </a:fld>
            <a:endParaRPr lang="en-US"/>
          </a:p>
        </p:txBody>
      </p:sp>
    </p:spTree>
    <p:extLst>
      <p:ext uri="{BB962C8B-B14F-4D97-AF65-F5344CB8AC3E}">
        <p14:creationId xmlns:p14="http://schemas.microsoft.com/office/powerpoint/2010/main" val="590898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FC6AB2-3D3A-4A56-9658-FB6999002208}" type="slidenum">
              <a:rPr lang="vi-VN" smtClean="0"/>
              <a:t>27</a:t>
            </a:fld>
            <a:endParaRPr lang="vi-VN"/>
          </a:p>
        </p:txBody>
      </p:sp>
    </p:spTree>
    <p:extLst>
      <p:ext uri="{BB962C8B-B14F-4D97-AF65-F5344CB8AC3E}">
        <p14:creationId xmlns:p14="http://schemas.microsoft.com/office/powerpoint/2010/main" val="3416133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52586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9392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70896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6853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92073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7658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078810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898397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22810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5308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593739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55661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91796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xmln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endParaRPr>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11" y="6596393"/>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048230303"/>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26FFD-7E6E-44B7-A5C3-1DFBFE2294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0923D-B2F0-4396-9732-9386E79BF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F2718-831D-462C-85DA-FCF169ABCB4D}"/>
              </a:ext>
            </a:extLst>
          </p:cNvPr>
          <p:cNvSpPr>
            <a:spLocks noGrp="1"/>
          </p:cNvSpPr>
          <p:nvPr>
            <p:ph type="dt" sz="half" idx="10"/>
          </p:nvPr>
        </p:nvSpPr>
        <p:spPr/>
        <p:txBody>
          <a:bodyPr/>
          <a:lstStyle/>
          <a:p>
            <a:fld id="{0F500DDF-151D-4A04-8F16-20A7BC8381C2}" type="datetimeFigureOut">
              <a:rPr lang="en-US" smtClean="0"/>
              <a:t>1/23/2022</a:t>
            </a:fld>
            <a:endParaRPr lang="en-US"/>
          </a:p>
        </p:txBody>
      </p:sp>
      <p:sp>
        <p:nvSpPr>
          <p:cNvPr id="5" name="Footer Placeholder 4">
            <a:extLst>
              <a:ext uri="{FF2B5EF4-FFF2-40B4-BE49-F238E27FC236}">
                <a16:creationId xmlns:a16="http://schemas.microsoft.com/office/drawing/2014/main" id="{6306BA62-B053-4BDB-879F-E72184A8D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6B983-A639-40EF-9EE9-7B8B23D43220}"/>
              </a:ext>
            </a:extLst>
          </p:cNvPr>
          <p:cNvSpPr>
            <a:spLocks noGrp="1"/>
          </p:cNvSpPr>
          <p:nvPr>
            <p:ph type="sldNum" sz="quarter" idx="12"/>
          </p:nvPr>
        </p:nvSpPr>
        <p:spPr/>
        <p:txBody>
          <a:bodyPr/>
          <a:lstStyle/>
          <a:p>
            <a:fld id="{59B0292F-4D31-474D-9896-EF0E957B63DA}" type="slidenum">
              <a:rPr lang="en-US" smtClean="0"/>
              <a:t>‹#›</a:t>
            </a:fld>
            <a:endParaRPr lang="en-US"/>
          </a:p>
        </p:txBody>
      </p:sp>
    </p:spTree>
    <p:extLst>
      <p:ext uri="{BB962C8B-B14F-4D97-AF65-F5344CB8AC3E}">
        <p14:creationId xmlns:p14="http://schemas.microsoft.com/office/powerpoint/2010/main" val="111712288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333974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08120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2631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527581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55359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7673470"/>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149111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8" name="页脚占位符 7"/>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 </a:t>
            </a:r>
          </a:p>
        </p:txBody>
      </p:sp>
    </p:spTree>
    <p:extLst>
      <p:ext uri="{BB962C8B-B14F-4D97-AF65-F5344CB8AC3E}">
        <p14:creationId xmlns:p14="http://schemas.microsoft.com/office/powerpoint/2010/main" val="324193449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255987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73993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20854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4782359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830024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69755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3" name="页脚占位符 2"/>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98587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326882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278178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314794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51241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6336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8" name="页脚占位符 7"/>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 </a:t>
            </a:r>
          </a:p>
        </p:txBody>
      </p:sp>
    </p:spTree>
    <p:extLst>
      <p:ext uri="{BB962C8B-B14F-4D97-AF65-F5344CB8AC3E}">
        <p14:creationId xmlns:p14="http://schemas.microsoft.com/office/powerpoint/2010/main" val="72705145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3390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53504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86319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9803920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483139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770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47337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2022/1/23</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3" name="页脚占位符 2"/>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02343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413131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97610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2734433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7990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3.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103E31E5-9C54-4096-9F33-FBA5205F8935}" type="datetimeFigureOut">
              <a:rPr lang="en-US" smtClean="0"/>
              <a:pPr/>
              <a:t>1/23/2022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i="1">
                <a:solidFill>
                  <a:srgbClr val="7030A0"/>
                </a:solidFill>
              </a:defRPr>
            </a:lvl1pPr>
          </a:lstStyle>
          <a:p>
            <a:r>
              <a:rPr lang="en-US">
                <a:latin typeface="Times New Roman" panose="02020603050405020304" pitchFamily="18" charset="0"/>
              </a:rPr>
              <a:t>Design by: Hương Thảo</a:t>
            </a:r>
            <a:endParaRPr lang="en-US" dirty="0">
              <a:latin typeface="Times New Roman" panose="02020603050405020304" pitchFamily="18" charset="0"/>
            </a:endParaRPr>
          </a:p>
        </p:txBody>
      </p:sp>
    </p:spTree>
    <p:extLst>
      <p:ext uri="{BB962C8B-B14F-4D97-AF65-F5344CB8AC3E}">
        <p14:creationId xmlns:p14="http://schemas.microsoft.com/office/powerpoint/2010/main" val="3008770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736" r:id="rId3"/>
    <p:sldLayoutId id="2147483737" r:id="rId4"/>
    <p:sldLayoutId id="2147483738" r:id="rId5"/>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pPr defTabSz="914377"/>
            <a:fld id="{1FDED92B-7180-4E8E-9FA1-47FFA8006457}" type="datetimeFigureOut">
              <a:rPr lang="zh-CN" altLang="en-US" smtClean="0">
                <a:solidFill>
                  <a:prstClr val="black">
                    <a:tint val="75000"/>
                  </a:prstClr>
                </a:solidFill>
              </a:rPr>
              <a:pPr defTabSz="914377"/>
              <a:t>2022/1/23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latin typeface="Times New Roman" panose="02020603050405020304" pitchFamily="18" charset="0"/>
              </a:rPr>
              <a:t>Design by: </a:t>
            </a:r>
            <a:r>
              <a:rPr lang="en-US" dirty="0" err="1">
                <a:latin typeface="Times New Roman" panose="02020603050405020304" pitchFamily="18" charset="0"/>
              </a:rPr>
              <a:t>Hương</a:t>
            </a:r>
            <a:r>
              <a:rPr lang="en-US" dirty="0">
                <a:latin typeface="Times New Roman" panose="02020603050405020304" pitchFamily="18" charset="0"/>
              </a:rPr>
              <a:t> </a:t>
            </a:r>
            <a:r>
              <a:rPr lang="en-US" dirty="0" err="1">
                <a:latin typeface="Times New Roman" panose="02020603050405020304" pitchFamily="18" charset="0"/>
              </a:rPr>
              <a:t>Thảo</a:t>
            </a:r>
            <a:endParaRPr lang="en-US" dirty="0">
              <a:latin typeface="Times New Roman" panose="02020603050405020304" pitchFamily="18" charset="0"/>
            </a:endParaRPr>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Hương</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Thảo</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tranthao121004@gmail.com</a:t>
            </a:r>
            <a:endParaRPr kumimoji="0" lang="zh-CN" altLang="en-US"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270524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Hương</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Thảo</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tranthao121004@gmail.com</a:t>
            </a:r>
            <a:endParaRPr kumimoji="0" lang="zh-CN" altLang="en-US"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3922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slide" Target="slide2.xml"/><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4.wdp"/><Relationship Id="rId14" Type="http://schemas.microsoft.com/office/2007/relationships/hdphoto" Target="../media/hdphoto6.wdp"/></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40.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1.mp3"/><Relationship Id="rId7" Type="http://schemas.microsoft.com/office/2007/relationships/hdphoto" Target="../media/hdphoto14.wdp"/><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42.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5.xml"/><Relationship Id="rId4" Type="http://schemas.microsoft.com/office/2007/relationships/hdphoto" Target="../media/hdphoto14.wdp"/></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3.xml"/><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44.png"/><Relationship Id="rId5" Type="http://schemas.microsoft.com/office/2007/relationships/hdphoto" Target="../media/hdphoto14.wdp"/><Relationship Id="rId4" Type="http://schemas.openxmlformats.org/officeDocument/2006/relationships/image" Target="../media/image42.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video" Target="../media/media2.mp4"/><Relationship Id="rId7" Type="http://schemas.microsoft.com/office/2007/relationships/hdphoto" Target="../media/hdphoto14.wdp"/><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42.png"/><Relationship Id="rId11" Type="http://schemas.openxmlformats.org/officeDocument/2006/relationships/image" Target="../media/image48.png"/><Relationship Id="rId5" Type="http://schemas.openxmlformats.org/officeDocument/2006/relationships/notesSlide" Target="../notesSlides/notesSlide4.xml"/><Relationship Id="rId10" Type="http://schemas.microsoft.com/office/2007/relationships/hdphoto" Target="../media/hdphoto16.wdp"/><Relationship Id="rId4" Type="http://schemas.openxmlformats.org/officeDocument/2006/relationships/slideLayout" Target="../slideLayouts/slideLayout12.xml"/><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5.xml"/><Relationship Id="rId7" Type="http://schemas.microsoft.com/office/2007/relationships/hdphoto" Target="../media/hdphoto17.wdp"/><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49.png"/><Relationship Id="rId5" Type="http://schemas.microsoft.com/office/2007/relationships/hdphoto" Target="../media/hdphoto15.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9.xml"/><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0.xml"/><Relationship Id="rId5" Type="http://schemas.microsoft.com/office/2007/relationships/hdphoto" Target="../media/hdphoto15.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46.png"/><Relationship Id="rId5" Type="http://schemas.microsoft.com/office/2007/relationships/hdphoto" Target="../media/hdphoto14.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7.wdp"/></Relationships>
</file>

<file path=ppt/slides/_rels/slide2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8.xml"/><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44.png"/><Relationship Id="rId5" Type="http://schemas.microsoft.com/office/2007/relationships/hdphoto" Target="../media/hdphoto14.wdp"/><Relationship Id="rId4" Type="http://schemas.openxmlformats.org/officeDocument/2006/relationships/image" Target="../media/image42.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13.xml"/><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14.xml"/><Relationship Id="rId5" Type="http://schemas.openxmlformats.org/officeDocument/2006/relationships/image" Target="../media/image56.jpe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12.xml"/><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44.png"/><Relationship Id="rId5" Type="http://schemas.microsoft.com/office/2007/relationships/hdphoto" Target="../media/hdphoto14.wdp"/><Relationship Id="rId4" Type="http://schemas.openxmlformats.org/officeDocument/2006/relationships/image" Target="../media/image42.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9.png"/><Relationship Id="rId18" Type="http://schemas.openxmlformats.org/officeDocument/2006/relationships/slide" Target="slide8.xml"/><Relationship Id="rId26" Type="http://schemas.openxmlformats.org/officeDocument/2006/relationships/image" Target="../media/image35.png"/><Relationship Id="rId3" Type="http://schemas.microsoft.com/office/2007/relationships/hdphoto" Target="../media/hdphoto1.wdp"/><Relationship Id="rId21" Type="http://schemas.openxmlformats.org/officeDocument/2006/relationships/image" Target="../media/image32.gif"/><Relationship Id="rId7" Type="http://schemas.openxmlformats.org/officeDocument/2006/relationships/image" Target="../media/image27.png"/><Relationship Id="rId12" Type="http://schemas.openxmlformats.org/officeDocument/2006/relationships/slide" Target="slide6.xml"/><Relationship Id="rId17" Type="http://schemas.microsoft.com/office/2007/relationships/hdphoto" Target="../media/hdphoto11.wdp"/><Relationship Id="rId25" Type="http://schemas.openxmlformats.org/officeDocument/2006/relationships/image" Target="../media/image34.png"/><Relationship Id="rId2" Type="http://schemas.openxmlformats.org/officeDocument/2006/relationships/image" Target="../media/image14.png"/><Relationship Id="rId16" Type="http://schemas.openxmlformats.org/officeDocument/2006/relationships/image" Target="../media/image30.png"/><Relationship Id="rId20"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9.wdp"/><Relationship Id="rId24" Type="http://schemas.openxmlformats.org/officeDocument/2006/relationships/image" Target="../media/image33.png"/><Relationship Id="rId5" Type="http://schemas.microsoft.com/office/2007/relationships/hdphoto" Target="../media/hdphoto2.wdp"/><Relationship Id="rId15" Type="http://schemas.openxmlformats.org/officeDocument/2006/relationships/slide" Target="slide7.xml"/><Relationship Id="rId23" Type="http://schemas.microsoft.com/office/2007/relationships/hdphoto" Target="../media/hdphoto3.wdp"/><Relationship Id="rId28" Type="http://schemas.openxmlformats.org/officeDocument/2006/relationships/image" Target="../media/image36.png"/><Relationship Id="rId10" Type="http://schemas.openxmlformats.org/officeDocument/2006/relationships/image" Target="../media/image28.png"/><Relationship Id="rId19" Type="http://schemas.openxmlformats.org/officeDocument/2006/relationships/image" Target="../media/image31.png"/><Relationship Id="rId4" Type="http://schemas.openxmlformats.org/officeDocument/2006/relationships/image" Target="../media/image15.png"/><Relationship Id="rId9" Type="http://schemas.openxmlformats.org/officeDocument/2006/relationships/slide" Target="slide5.xml"/><Relationship Id="rId14" Type="http://schemas.microsoft.com/office/2007/relationships/hdphoto" Target="../media/hdphoto10.wdp"/><Relationship Id="rId22" Type="http://schemas.openxmlformats.org/officeDocument/2006/relationships/image" Target="../media/image16.png"/><Relationship Id="rId27"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7.jpeg"/><Relationship Id="rId2" Type="http://schemas.openxmlformats.org/officeDocument/2006/relationships/image" Target="../media/image63.png"/><Relationship Id="rId1" Type="http://schemas.openxmlformats.org/officeDocument/2006/relationships/slideLayout" Target="../slideLayouts/slideLayout2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3.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3.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3.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3.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3.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8.jp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BEBA8EAE-BF5A-486C-A8C5-ECC9F3942E4B}">
                  <a14:imgProps xmlns:a14="http://schemas.microsoft.com/office/drawing/2010/main">
                    <a14:imgLayer r:embed="rId9">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hq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CHẮP CÁNH ƯỚC MƠ</a:t>
            </a:r>
          </a:p>
        </p:txBody>
      </p:sp>
      <p:pic>
        <p:nvPicPr>
          <p:cNvPr id="33" name="Picture 32"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spTree>
    <p:extLst>
      <p:ext uri="{BB962C8B-B14F-4D97-AF65-F5344CB8AC3E}">
        <p14:creationId xmlns:p14="http://schemas.microsoft.com/office/powerpoint/2010/main" val="805492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1040" y="784139"/>
            <a:ext cx="572550"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996427" y="736226"/>
            <a:ext cx="10145583" cy="584775"/>
          </a:xfrm>
          <a:prstGeom prst="rect">
            <a:avLst/>
          </a:prstGeom>
          <a:noFill/>
        </p:spPr>
        <p:txBody>
          <a:bodyPr wrap="square" rtlCol="0">
            <a:spAutoFit/>
          </a:bodyPr>
          <a:lstStyle/>
          <a:p>
            <a:pPr defTabSz="1219170">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Hình ảnh trong bức tranh thể hiện mùa nào trong năm?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5763989"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3200" b="1" kern="0">
                <a:ln w="6350">
                  <a:noFill/>
                </a:ln>
                <a:solidFill>
                  <a:schemeClr val="tx1">
                    <a:lumMod val="95000"/>
                    <a:lumOff val="5000"/>
                  </a:schemeClr>
                </a:solidFill>
                <a:latin typeface="Times New Roman" panose="02020603050405020304" pitchFamily="18" charset="0"/>
                <a:cs typeface="Times New Roman" panose="02020603050405020304" pitchFamily="18" charset="0"/>
              </a:rPr>
              <a:t>YÊU CẦU CẦN ĐẠT</a:t>
            </a:r>
            <a:endParaRPr lang="zh-CN" altLang="en-US" sz="3200" b="1" kern="0">
              <a:ln w="6350">
                <a:noFill/>
              </a:ln>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408913"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4565397" y="150379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50000"/>
                  </a:schemeClr>
                </a:solidFill>
                <a:latin typeface="Times New Roman" panose="02020603050405020304" pitchFamily="18" charset="0"/>
                <a:ea typeface="仓耳玄三M W05" panose="02020400000000000000" pitchFamily="18" charset="-122"/>
                <a:cs typeface="Times New Roman" panose="02020603050405020304" pitchFamily="18" charset="0"/>
              </a:rPr>
              <a:t>01 </a:t>
            </a:r>
            <a:endParaRPr lang="zh-CN" altLang="en-US" sz="3200" b="1" dirty="0">
              <a:solidFill>
                <a:schemeClr val="tx1">
                  <a:lumMod val="50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5480323" y="1273199"/>
            <a:ext cx="6491709" cy="1172435"/>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442889" y="3215248"/>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50000"/>
                  </a:schemeClr>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sz="3200" b="1" dirty="0">
              <a:solidFill>
                <a:schemeClr val="tx1">
                  <a:lumMod val="50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308083" y="2804026"/>
            <a:ext cx="6491707" cy="1394327"/>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4505166" y="4870927"/>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50000"/>
                  </a:schemeClr>
                </a:solidFill>
                <a:latin typeface="Times New Roman" panose="02020603050405020304" pitchFamily="18" charset="0"/>
                <a:ea typeface="仓耳玄三M W05" panose="02020400000000000000" pitchFamily="18" charset="-122"/>
                <a:cs typeface="Times New Roman" panose="02020603050405020304" pitchFamily="18" charset="0"/>
              </a:rPr>
              <a:t>03</a:t>
            </a:r>
            <a:endParaRPr lang="zh-CN" altLang="en-US" sz="3200" b="1" dirty="0">
              <a:solidFill>
                <a:schemeClr val="tx1">
                  <a:lumMod val="50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5387708" y="4611845"/>
            <a:ext cx="6491707" cy="1241927"/>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hót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mi.</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89339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27C17A-EBEB-49D6-9734-3DF8D85DAC49}"/>
              </a:ext>
            </a:extLst>
          </p:cNvPr>
          <p:cNvGrpSpPr/>
          <p:nvPr/>
        </p:nvGrpSpPr>
        <p:grpSpPr>
          <a:xfrm>
            <a:off x="361837" y="388430"/>
            <a:ext cx="2484462" cy="740288"/>
            <a:chOff x="1655060" y="1"/>
            <a:chExt cx="2484462" cy="740288"/>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grpSp>
      <p:sp>
        <p:nvSpPr>
          <p:cNvPr id="11" name="TextBox 10">
            <a:extLst>
              <a:ext uri="{FF2B5EF4-FFF2-40B4-BE49-F238E27FC236}">
                <a16:creationId xmlns:a16="http://schemas.microsoft.com/office/drawing/2014/main" id="{83C8FAFC-C1D0-49BB-A45E-D744951A028F}"/>
              </a:ext>
            </a:extLst>
          </p:cNvPr>
          <p:cNvSpPr txBox="1"/>
          <p:nvPr/>
        </p:nvSpPr>
        <p:spPr>
          <a:xfrm>
            <a:off x="4224372" y="222070"/>
            <a:ext cx="3671356" cy="861198"/>
          </a:xfrm>
          <a:prstGeom prst="rect">
            <a:avLst/>
          </a:prstGeom>
          <a:noFill/>
        </p:spPr>
        <p:txBody>
          <a:bodyPr wrap="square" rtlCol="0">
            <a:spAutoFit/>
          </a:bodyPr>
          <a:lstStyle/>
          <a:p>
            <a:pPr algn="ctr" defTabSz="1219170">
              <a:lnSpc>
                <a:spcPct val="150000"/>
              </a:lnSpc>
              <a:buClr>
                <a:srgbClr val="000000"/>
              </a:buClr>
            </a:pPr>
            <a:r>
              <a:rPr lang="en-US" sz="3733"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223983" y="1128718"/>
            <a:ext cx="11968017" cy="5689222"/>
          </a:xfrm>
          <a:prstGeom prst="roundRect">
            <a:avLst>
              <a:gd name="adj" fmla="val 7439"/>
            </a:avLst>
          </a:prstGeom>
          <a:noFill/>
        </p:spPr>
        <p:txBody>
          <a:bodyPr wrap="square" rtlCol="0">
            <a:spAutoFit/>
          </a:bodyPr>
          <a:lstStyle/>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pic>
        <p:nvPicPr>
          <p:cNvPr id="2" name="Audio_ Họa mi hót_HTS">
            <a:hlinkClick r:id="" action="ppaction://media"/>
            <a:extLst>
              <a:ext uri="{FF2B5EF4-FFF2-40B4-BE49-F238E27FC236}">
                <a16:creationId xmlns:a16="http://schemas.microsoft.com/office/drawing/2014/main"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143997" y="4929156"/>
            <a:ext cx="487363" cy="487363"/>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F20F4DAB-3B52-4249-8FB6-15174692A055}"/>
              </a:ext>
            </a:extLst>
          </p:cNvPr>
          <p:cNvSpPr/>
          <p:nvPr/>
        </p:nvSpPr>
        <p:spPr>
          <a:xfrm>
            <a:off x="1743959" y="2045616"/>
            <a:ext cx="8625526" cy="318626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07B3502-F58A-46C0-88F8-3DE26F98CD3F}"/>
              </a:ext>
            </a:extLst>
          </p:cNvPr>
          <p:cNvSpPr txBox="1"/>
          <p:nvPr/>
        </p:nvSpPr>
        <p:spPr>
          <a:xfrm>
            <a:off x="1093306" y="182476"/>
            <a:ext cx="1084780" cy="589072"/>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anose="02020603050405020304" pitchFamily="18" charset="0"/>
                <a:cs typeface="Times New Roman" panose="02020603050405020304" pitchFamily="18" charset="0"/>
              </a:rPr>
              <a:t>ĐỌC</a:t>
            </a:r>
            <a:endParaRPr lang="en-US" sz="2400" b="1" dirty="0">
              <a:solidFill>
                <a:srgbClr val="17479D"/>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16894" y="22253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1334090" y="734735"/>
            <a:ext cx="9035395" cy="1003031"/>
          </a:xfrm>
          <a:prstGeom prst="rect">
            <a:avLst/>
          </a:prstGeom>
          <a:noFill/>
        </p:spPr>
        <p:txBody>
          <a:bodyPr wrap="square" rtlCol="0">
            <a:spAutoFit/>
          </a:bodyPr>
          <a:lstStyle/>
          <a:p>
            <a:pPr algn="ctr">
              <a:lnSpc>
                <a:spcPct val="150000"/>
              </a:lnSpc>
            </a:pPr>
            <a:r>
              <a:rPr lang="en-US" sz="4400" b="1">
                <a:solidFill>
                  <a:schemeClr val="accent6">
                    <a:lumMod val="50000"/>
                  </a:schemeClr>
                </a:solidFill>
                <a:latin typeface="Times New Roman" panose="02020603050405020304" pitchFamily="18" charset="0"/>
                <a:cs typeface="Times New Roman" panose="02020603050405020304" pitchFamily="18" charset="0"/>
              </a:rPr>
              <a:t>GIỌNG ĐỌC</a:t>
            </a:r>
            <a:endParaRPr lang="en-US" sz="4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EF95F1B-E4A1-A64C-B072-6CB8EC6A45EC}"/>
              </a:ext>
            </a:extLst>
          </p:cNvPr>
          <p:cNvSpPr txBox="1"/>
          <p:nvPr/>
        </p:nvSpPr>
        <p:spPr>
          <a:xfrm>
            <a:off x="3010989" y="2706034"/>
            <a:ext cx="6234399" cy="1189493"/>
          </a:xfrm>
          <a:prstGeom prst="rect">
            <a:avLst/>
          </a:prstGeom>
          <a:noFill/>
        </p:spPr>
        <p:txBody>
          <a:bodyPr wrap="none" rtlCol="0">
            <a:spAutoFit/>
          </a:bodyPr>
          <a:lstStyle/>
          <a:p>
            <a:pPr>
              <a:lnSpc>
                <a:spcPct val="150000"/>
              </a:lnSpc>
            </a:pPr>
            <a:r>
              <a:rPr lang="en-US" sz="5400" b="1">
                <a:latin typeface="Times New Roman" panose="02020603050405020304" pitchFamily="18" charset="0"/>
                <a:cs typeface="Times New Roman" panose="02020603050405020304" pitchFamily="18" charset="0"/>
              </a:rPr>
              <a:t> Nhẹ nhàng, vui tươi</a:t>
            </a:r>
            <a:endParaRPr lang="en-VN" sz="54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5819706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338433" y="939181"/>
            <a:ext cx="11515134" cy="5689222"/>
          </a:xfrm>
          <a:prstGeom prst="roundRect">
            <a:avLst>
              <a:gd name="adj" fmla="val 7439"/>
            </a:avLst>
          </a:prstGeom>
          <a:noFill/>
        </p:spPr>
        <p:txBody>
          <a:bodyPr wrap="square" rtlCol="0">
            <a:spAutoFit/>
          </a:bodyPr>
          <a:lstStyle/>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a:t>
            </a:r>
          </a:p>
          <a:p>
            <a:pPr defTabSz="1219170">
              <a:lnSpc>
                <a:spcPct val="110000"/>
              </a:lnSpc>
              <a:buClr>
                <a:srgbClr val="000000"/>
              </a:buClr>
            </a:pPr>
            <a:r>
              <a:rPr lang="vi-VN"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r>
              <a:rPr lang="en-VN"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123" y="1174881"/>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09931" y="2083155"/>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267" y="5171674"/>
            <a:ext cx="413065" cy="413065"/>
          </a:xfrm>
          <a:prstGeom prst="rect">
            <a:avLst/>
          </a:prstGeom>
        </p:spPr>
      </p:pic>
    </p:spTree>
    <p:custDataLst>
      <p:tags r:id="rId1"/>
    </p:custDataLst>
    <p:extLst>
      <p:ext uri="{BB962C8B-B14F-4D97-AF65-F5344CB8AC3E}">
        <p14:creationId xmlns:p14="http://schemas.microsoft.com/office/powerpoint/2010/main" val="24177976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16472" y="474939"/>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928035" y="418143"/>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18143"/>
            <a:ext cx="3671356" cy="905056"/>
          </a:xfrm>
          <a:prstGeom prst="rect">
            <a:avLst/>
          </a:prstGeom>
          <a:noFill/>
        </p:spPr>
        <p:txBody>
          <a:bodyPr wrap="square" rtlCol="0">
            <a:spAutoFit/>
          </a:bodyPr>
          <a:lstStyle/>
          <a:p>
            <a:pPr algn="ctr" defTabSz="1219170">
              <a:lnSpc>
                <a:spcPct val="150000"/>
              </a:lnSpc>
              <a:buClr>
                <a:srgbClr val="000000"/>
              </a:buClr>
            </a:pPr>
            <a:r>
              <a:rPr lang="en-US" sz="40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338433" y="1327442"/>
            <a:ext cx="11515134" cy="1416662"/>
          </a:xfrm>
          <a:prstGeom prst="roundRect">
            <a:avLst>
              <a:gd name="adj" fmla="val 7439"/>
            </a:avLst>
          </a:prstGeom>
          <a:noFill/>
        </p:spPr>
        <p:txBody>
          <a:bodyPr wrap="square" rtlCol="0">
            <a:spAutoFit/>
          </a:bodyPr>
          <a:lstStyle/>
          <a:p>
            <a:pPr defTabSz="1219170">
              <a:lnSpc>
                <a:spcPct val="120000"/>
              </a:lnSpc>
              <a:buClr>
                <a:srgbClr val="000000"/>
              </a:buClr>
            </a:pP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r>
              <a:rPr lang="en-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755" y="1569445"/>
            <a:ext cx="425209" cy="401812"/>
          </a:xfrm>
          <a:prstGeom prst="rect">
            <a:avLst/>
          </a:prstGeom>
        </p:spPr>
      </p:pic>
      <p:cxnSp>
        <p:nvCxnSpPr>
          <p:cNvPr id="7" name="Straight Connector 6">
            <a:extLst>
              <a:ext uri="{FF2B5EF4-FFF2-40B4-BE49-F238E27FC236}">
                <a16:creationId xmlns:a16="http://schemas.microsoft.com/office/drawing/2014/main" id="{571034F2-A705-42F1-A01D-9D89EBC0E796}"/>
              </a:ext>
            </a:extLst>
          </p:cNvPr>
          <p:cNvCxnSpPr/>
          <p:nvPr/>
        </p:nvCxnSpPr>
        <p:spPr>
          <a:xfrm flipV="1">
            <a:off x="5513409" y="1907870"/>
            <a:ext cx="1154207"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4" descr="Họa Mi - Dogily Petshop - Mua Bán Chó Mèo Cảnh &amp;amp; Phụ Kiện Thú Cưng">
            <a:extLst>
              <a:ext uri="{FF2B5EF4-FFF2-40B4-BE49-F238E27FC236}">
                <a16:creationId xmlns:a16="http://schemas.microsoft.com/office/drawing/2014/main" id="{91C11E59-A6A5-4DAF-B2E4-0385A29B960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20312" y="2953966"/>
            <a:ext cx="5213341" cy="3473148"/>
          </a:xfrm>
          <a:prstGeom prst="rect">
            <a:avLst/>
          </a:prstGeom>
          <a:noFill/>
          <a:extLst>
            <a:ext uri="{909E8E84-426E-40DD-AFC4-6F175D3DCCD1}">
              <a14:hiddenFill xmlns:a14="http://schemas.microsoft.com/office/drawing/2010/main">
                <a:solidFill>
                  <a:srgbClr val="FFFFFF"/>
                </a:solidFill>
              </a14:hiddenFill>
            </a:ext>
          </a:extLst>
        </p:spPr>
      </p:pic>
      <p:pic>
        <p:nvPicPr>
          <p:cNvPr id="14"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659A4B10-DB59-4810-B20F-841A2DE4606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6220090" y="2953964"/>
            <a:ext cx="5513563" cy="3344637"/>
          </a:xfrm>
          <a:prstGeom prst="rect">
            <a:avLst/>
          </a:prstGeom>
        </p:spPr>
      </p:pic>
      <p:sp>
        <p:nvSpPr>
          <p:cNvPr id="16" name="Rectangle 15">
            <a:extLst>
              <a:ext uri="{FF2B5EF4-FFF2-40B4-BE49-F238E27FC236}">
                <a16:creationId xmlns:a16="http://schemas.microsoft.com/office/drawing/2014/main" id="{E2BA222F-2554-433E-85AB-9AF403328125}"/>
              </a:ext>
            </a:extLst>
          </p:cNvPr>
          <p:cNvSpPr/>
          <p:nvPr/>
        </p:nvSpPr>
        <p:spPr>
          <a:xfrm>
            <a:off x="419105" y="2759272"/>
            <a:ext cx="1666152" cy="742511"/>
          </a:xfrm>
          <a:prstGeom prst="rect">
            <a:avLst/>
          </a:prstGeom>
        </p:spPr>
        <p:txBody>
          <a:bodyPr wrap="square">
            <a:spAutoFit/>
          </a:bodyPr>
          <a:lstStyle/>
          <a:p>
            <a:pPr defTabSz="1219170">
              <a:lnSpc>
                <a:spcPct val="150000"/>
              </a:lnSpc>
              <a:buClr>
                <a:srgbClr val="000000"/>
              </a:buClr>
            </a:pPr>
            <a:r>
              <a:rPr lang="en-US"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H</a:t>
            </a:r>
            <a:r>
              <a:rPr lang="vi-VN"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oạ mi</a:t>
            </a:r>
            <a:r>
              <a:rPr lang="en-US"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7F951F28-A1D9-4AEE-B222-1551FCDFEF2B}"/>
              </a:ext>
            </a:extLst>
          </p:cNvPr>
          <p:cNvSpPr txBox="1"/>
          <p:nvPr/>
        </p:nvSpPr>
        <p:spPr>
          <a:xfrm>
            <a:off x="1942919" y="2774440"/>
            <a:ext cx="4719730"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loài chim nhỏ có màu </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602BE806-57E5-4654-9406-E100A5D6AF60}"/>
              </a:ext>
            </a:extLst>
          </p:cNvPr>
          <p:cNvSpPr txBox="1"/>
          <p:nvPr/>
        </p:nvSpPr>
        <p:spPr>
          <a:xfrm>
            <a:off x="338433" y="3429000"/>
            <a:ext cx="5513562"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nâu vàng, trên mí</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mắt</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vành</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31ADF065-1F04-43A3-BCD7-CFD4CD6CCB4E}"/>
              </a:ext>
            </a:extLst>
          </p:cNvPr>
          <p:cNvSpPr txBox="1"/>
          <p:nvPr/>
        </p:nvSpPr>
        <p:spPr>
          <a:xfrm>
            <a:off x="338432" y="4121280"/>
            <a:ext cx="5757567" cy="1481175"/>
          </a:xfrm>
          <a:prstGeom prst="rect">
            <a:avLst/>
          </a:prstGeom>
          <a:noFill/>
        </p:spPr>
        <p:txBody>
          <a:bodyPr wrap="square" rtlCol="0">
            <a:spAutoFit/>
          </a:bodyPr>
          <a:lstStyle/>
          <a:p>
            <a:pPr defTabSz="1219170">
              <a:lnSpc>
                <a:spcPct val="150000"/>
              </a:lnSpc>
              <a:buClr>
                <a:srgbClr val="000000"/>
              </a:buClr>
            </a:pPr>
            <a:r>
              <a:rPr lang="vi-VN"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lông trắng. Giọng hót rất trong và cao.</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346015218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4"/>
                                        </p:tgtEl>
                                      </p:cBhvr>
                                    </p:cmd>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video>
              <p:cMediaNode vol="80000">
                <p:cTn id="41" fill="hold" display="0">
                  <p:stCondLst>
                    <p:cond delay="indefinite"/>
                  </p:stCondLst>
                </p:cTn>
                <p:tgtEl>
                  <p:spTgt spid="14"/>
                </p:tgtEl>
              </p:cMediaNode>
            </p:video>
          </p:childTnLst>
        </p:cTn>
      </p:par>
    </p:tnLst>
    <p:bldLst>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527025" y="221880"/>
            <a:ext cx="11137950" cy="3885212"/>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26469" y="455542"/>
            <a:ext cx="421401" cy="421401"/>
          </a:xfrm>
          <a:prstGeom prst="rect">
            <a:avLst/>
          </a:prstGeom>
        </p:spPr>
      </p:pic>
      <p:cxnSp>
        <p:nvCxnSpPr>
          <p:cNvPr id="16" name="Straight Connector 15">
            <a:extLst>
              <a:ext uri="{FF2B5EF4-FFF2-40B4-BE49-F238E27FC236}">
                <a16:creationId xmlns:a16="http://schemas.microsoft.com/office/drawing/2014/main" id="{318BA3A3-986A-45DB-A9D0-712E216E6FA2}"/>
              </a:ext>
            </a:extLst>
          </p:cNvPr>
          <p:cNvCxnSpPr/>
          <p:nvPr/>
        </p:nvCxnSpPr>
        <p:spPr>
          <a:xfrm flipV="1">
            <a:off x="5443922" y="805276"/>
            <a:ext cx="1396591"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0802B92-9024-41F7-9F11-0950FC4B6842}"/>
              </a:ext>
            </a:extLst>
          </p:cNvPr>
          <p:cNvSpPr txBox="1"/>
          <p:nvPr/>
        </p:nvSpPr>
        <p:spPr>
          <a:xfrm>
            <a:off x="2433873" y="4082349"/>
            <a:ext cx="4948130"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ánh sáng di chuyển</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theo</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8" name="Picture 2" descr="Hà Nội đẹp mơ màng trong nắng mùa thu">
            <a:extLst>
              <a:ext uri="{FF2B5EF4-FFF2-40B4-BE49-F238E27FC236}">
                <a16:creationId xmlns:a16="http://schemas.microsoft.com/office/drawing/2014/main" id="{3931E572-683E-43B5-BED0-15C8358CEA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421873" y="4080706"/>
            <a:ext cx="3885751" cy="26242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D4F4A1-2DA7-4858-A66C-48A639FDBBAB}"/>
              </a:ext>
            </a:extLst>
          </p:cNvPr>
          <p:cNvSpPr txBox="1"/>
          <p:nvPr/>
        </p:nvSpPr>
        <p:spPr>
          <a:xfrm>
            <a:off x="420924" y="4062428"/>
            <a:ext cx="2329810" cy="742511"/>
          </a:xfrm>
          <a:prstGeom prst="rect">
            <a:avLst/>
          </a:prstGeom>
          <a:noFill/>
        </p:spPr>
        <p:txBody>
          <a:bodyPr wrap="square" rtlCol="0">
            <a:spAutoFit/>
          </a:bodyPr>
          <a:lstStyle/>
          <a:p>
            <a:pPr defTabSz="1219170">
              <a:lnSpc>
                <a:spcPct val="150000"/>
              </a:lnSpc>
              <a:buClr>
                <a:srgbClr val="000000"/>
              </a:buClr>
            </a:pPr>
            <a:r>
              <a:rPr lang="en-US" sz="32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Luồng</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sáng</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9F98CBF7-6841-4569-A49D-F8020E84E021}"/>
              </a:ext>
            </a:extLst>
          </p:cNvPr>
          <p:cNvSpPr txBox="1"/>
          <p:nvPr/>
        </p:nvSpPr>
        <p:spPr>
          <a:xfrm>
            <a:off x="2727951" y="4649251"/>
            <a:ext cx="3859261"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một chiều</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nhất</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định.</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9" name="Straight Connector 8">
            <a:extLst>
              <a:ext uri="{FF2B5EF4-FFF2-40B4-BE49-F238E27FC236}">
                <a16:creationId xmlns:a16="http://schemas.microsoft.com/office/drawing/2014/main" id="{9F5BF678-9636-440D-A72F-62D145FC5C1C}"/>
              </a:ext>
            </a:extLst>
          </p:cNvPr>
          <p:cNvCxnSpPr/>
          <p:nvPr/>
        </p:nvCxnSpPr>
        <p:spPr>
          <a:xfrm flipV="1">
            <a:off x="10184016" y="805276"/>
            <a:ext cx="404542"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8" descr="Lộc non mùa hạ sau trận mưa rào | Rồi 3 ngày nữa sẽ toi vì b… | Flickr">
            <a:extLst>
              <a:ext uri="{FF2B5EF4-FFF2-40B4-BE49-F238E27FC236}">
                <a16:creationId xmlns:a16="http://schemas.microsoft.com/office/drawing/2014/main" id="{43BB84F5-1827-4D4B-9181-21254F51B9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5293" y="4084981"/>
            <a:ext cx="3859261" cy="261994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79172DA-CD91-496D-B9B7-F869C1E7B032}"/>
              </a:ext>
            </a:extLst>
          </p:cNvPr>
          <p:cNvSpPr/>
          <p:nvPr/>
        </p:nvSpPr>
        <p:spPr>
          <a:xfrm>
            <a:off x="420924" y="4062428"/>
            <a:ext cx="1110789" cy="742511"/>
          </a:xfrm>
          <a:prstGeom prst="rect">
            <a:avLst/>
          </a:prstGeom>
        </p:spPr>
        <p:txBody>
          <a:bodyPr wrap="square">
            <a:spAutoFit/>
          </a:bodyPr>
          <a:lstStyle/>
          <a:p>
            <a:pPr defTabSz="1219170">
              <a:lnSpc>
                <a:spcPct val="150000"/>
              </a:lnSpc>
              <a:buClr>
                <a:srgbClr val="000000"/>
              </a:buClr>
            </a:pP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ộc</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0C16B3DD-4439-409E-9CA5-6372A05E8A40}"/>
              </a:ext>
            </a:extLst>
          </p:cNvPr>
          <p:cNvSpPr txBox="1"/>
          <p:nvPr/>
        </p:nvSpPr>
        <p:spPr>
          <a:xfrm>
            <a:off x="1370827" y="4062426"/>
            <a:ext cx="6257999"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lá mới bắt đầu mọc vào</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mùa</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C09C2CA0-6D04-48E5-9BCA-403C8E57B95D}"/>
              </a:ext>
            </a:extLst>
          </p:cNvPr>
          <p:cNvSpPr txBox="1"/>
          <p:nvPr/>
        </p:nvSpPr>
        <p:spPr>
          <a:xfrm>
            <a:off x="1515180" y="4599389"/>
            <a:ext cx="2071754"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xuân. </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20" name="Straight Connector 19">
            <a:extLst>
              <a:ext uri="{FF2B5EF4-FFF2-40B4-BE49-F238E27FC236}">
                <a16:creationId xmlns:a16="http://schemas.microsoft.com/office/drawing/2014/main" id="{56630B73-6D8A-4E5F-A4BB-6AB651DA1F8B}"/>
              </a:ext>
            </a:extLst>
          </p:cNvPr>
          <p:cNvCxnSpPr/>
          <p:nvPr/>
        </p:nvCxnSpPr>
        <p:spPr>
          <a:xfrm flipV="1">
            <a:off x="5303679" y="3384629"/>
            <a:ext cx="953890"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AB9FF69-2827-4B0D-B7A2-C8115152B159}"/>
              </a:ext>
            </a:extLst>
          </p:cNvPr>
          <p:cNvSpPr/>
          <p:nvPr/>
        </p:nvSpPr>
        <p:spPr>
          <a:xfrm>
            <a:off x="419389" y="4123449"/>
            <a:ext cx="1769248" cy="742511"/>
          </a:xfrm>
          <a:prstGeom prst="rect">
            <a:avLst/>
          </a:prstGeom>
        </p:spPr>
        <p:txBody>
          <a:bodyPr wrap="square">
            <a:spAutoFit/>
          </a:bodyPr>
          <a:lstStyle/>
          <a:p>
            <a:pPr defTabSz="1219170">
              <a:lnSpc>
                <a:spcPct val="150000"/>
              </a:lnSpc>
              <a:buClr>
                <a:srgbClr val="000000"/>
              </a:buClr>
            </a:pP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ìu</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dặt</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327FD14B-5535-48AB-8DE1-DDCF9ED9BC20}"/>
              </a:ext>
            </a:extLst>
          </p:cNvPr>
          <p:cNvSpPr txBox="1"/>
          <p:nvPr/>
        </p:nvSpPr>
        <p:spPr>
          <a:xfrm>
            <a:off x="1906235" y="4125372"/>
            <a:ext cx="9381765" cy="1481175"/>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âm thanh lúc nhanh, lúc chậm một cách</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nhịp nhàng và êm nhẹ.</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11473865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8"/>
                                        </p:tgtEl>
                                        <p:attrNameLst>
                                          <p:attrName>style.visibility</p:attrName>
                                        </p:attrNameLst>
                                      </p:cBhvr>
                                      <p:to>
                                        <p:strVal val="hidden"/>
                                      </p:to>
                                    </p:set>
                                  </p:childTnLst>
                                </p:cTn>
                              </p:par>
                              <p:par>
                                <p:cTn id="30" presetID="5" presetClass="exit" presetSubtype="10" fill="hold" grpId="1" nodeType="withEffect">
                                  <p:stCondLst>
                                    <p:cond delay="0"/>
                                  </p:stCondLst>
                                  <p:childTnLst>
                                    <p:animEffect transition="out" filter="checkerboard(across)">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5" presetClass="exit" presetSubtype="10" fill="hold" grpId="1" nodeType="withEffect">
                                  <p:stCondLst>
                                    <p:cond delay="0"/>
                                  </p:stCondLst>
                                  <p:childTnLst>
                                    <p:animEffect transition="out" filter="checkerboard(across)">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5" presetClass="exit" presetSubtype="10" fill="hold" grpId="1" nodeType="withEffect">
                                  <p:stCondLst>
                                    <p:cond delay="0"/>
                                  </p:stCondLst>
                                  <p:childTnLst>
                                    <p:animEffect transition="out" filter="checkerboard(across)">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22" presetClass="entr" presetSubtype="8"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xit" presetSubtype="10" fill="hold" nodeType="clickEffect">
                                  <p:stCondLst>
                                    <p:cond delay="0"/>
                                  </p:stCondLst>
                                  <p:childTnLst>
                                    <p:animEffect transition="out" filter="checkerboard(across)">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5" presetClass="exit" presetSubtype="10" fill="hold" nodeType="withEffect">
                                  <p:stCondLst>
                                    <p:cond delay="0"/>
                                  </p:stCondLst>
                                  <p:childTnLst>
                                    <p:animEffect transition="out" filter="checkerboard(across)">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5" presetClass="exit" presetSubtype="10" fill="hold" grpId="1" nodeType="withEffect">
                                  <p:stCondLst>
                                    <p:cond delay="0"/>
                                  </p:stCondLst>
                                  <p:childTnLst>
                                    <p:animEffect transition="out" filter="checkerboard(across)">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5" presetClass="exit" presetSubtype="10" fill="hold" grpId="1" nodeType="withEffect">
                                  <p:stCondLst>
                                    <p:cond delay="0"/>
                                  </p:stCondLst>
                                  <p:childTnLst>
                                    <p:animEffect transition="out" filter="checkerboard(across)">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5" presetClass="exit" presetSubtype="10" fill="hold" grpId="1" nodeType="withEffect">
                                  <p:stCondLst>
                                    <p:cond delay="0"/>
                                  </p:stCondLst>
                                  <p:childTnLst>
                                    <p:animEffect transition="out" filter="checkerboard(across)">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left)">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ipe(left)">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7" grpId="0"/>
      <p:bldP spid="7" grpId="1"/>
      <p:bldP spid="8" grpId="0"/>
      <p:bldP spid="8" grpId="1"/>
      <p:bldP spid="13" grpId="0"/>
      <p:bldP spid="13" grpId="1"/>
      <p:bldP spid="15" grpId="0"/>
      <p:bldP spid="15" grpId="1"/>
      <p:bldP spid="19" grpId="0"/>
      <p:bldP spid="19" grpId="1"/>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696057" y="492457"/>
            <a:ext cx="1084780" cy="579518"/>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lang="en-US" sz="24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6" name="Rectangle 5">
            <a:extLst>
              <a:ext uri="{FF2B5EF4-FFF2-40B4-BE49-F238E27FC236}">
                <a16:creationId xmlns:a16="http://schemas.microsoft.com/office/drawing/2014/main" id="{8E52BE51-D649-4526-9277-FF3ADEE969EC}"/>
              </a:ext>
            </a:extLst>
          </p:cNvPr>
          <p:cNvSpPr/>
          <p:nvPr/>
        </p:nvSpPr>
        <p:spPr>
          <a:xfrm>
            <a:off x="346024" y="1512862"/>
            <a:ext cx="11250716" cy="1460849"/>
          </a:xfrm>
          <a:prstGeom prst="rect">
            <a:avLst/>
          </a:prstGeom>
        </p:spPr>
        <p:txBody>
          <a:bodyPr wrap="square">
            <a:spAutoFit/>
          </a:bodyPr>
          <a:lstStyle/>
          <a:p>
            <a:pPr defTabSz="1219170">
              <a:lnSpc>
                <a:spcPct val="13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Da trời bỗng xanh hơn, những làn mây trắng trắng hơn, xốp hơn, trôi nhẹ nhàng hơn.</a:t>
            </a:r>
          </a:p>
        </p:txBody>
      </p:sp>
      <p:grpSp>
        <p:nvGrpSpPr>
          <p:cNvPr id="2" name="Group 1">
            <a:extLst>
              <a:ext uri="{FF2B5EF4-FFF2-40B4-BE49-F238E27FC236}">
                <a16:creationId xmlns:a16="http://schemas.microsoft.com/office/drawing/2014/main" id="{00759FBC-20E1-7046-AEBE-04A4927D0159}"/>
              </a:ext>
            </a:extLst>
          </p:cNvPr>
          <p:cNvGrpSpPr/>
          <p:nvPr/>
        </p:nvGrpSpPr>
        <p:grpSpPr>
          <a:xfrm>
            <a:off x="7074931" y="2495353"/>
            <a:ext cx="104842" cy="387251"/>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F51EBCE0-BD00-4979-95AC-2D41667FE862}"/>
              </a:ext>
            </a:extLst>
          </p:cNvPr>
          <p:cNvSpPr txBox="1"/>
          <p:nvPr/>
        </p:nvSpPr>
        <p:spPr>
          <a:xfrm>
            <a:off x="595260" y="2836598"/>
            <a:ext cx="10851629" cy="2265419"/>
          </a:xfrm>
          <a:prstGeom prst="roundRect">
            <a:avLst>
              <a:gd name="adj" fmla="val 7439"/>
            </a:avLst>
          </a:prstGeom>
          <a:noFill/>
        </p:spPr>
        <p:txBody>
          <a:bodyPr wrap="square" rtlCol="0">
            <a:spAutoFit/>
          </a:bodyPr>
          <a:lstStyle/>
          <a:p>
            <a:pPr defTabSz="1219170">
              <a:lnSpc>
                <a:spcPct val="13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dìu dặt của hoạ mi giục các loài chim dạo lên những khúc nhạc tưng bừng, ngợi ca núi sông </a:t>
            </a:r>
            <a:r>
              <a:rPr lang="en-US" sz="3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        </a:t>
            </a:r>
            <a:r>
              <a:rPr lang="en-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38" name="Straight Connector 37">
            <a:extLst>
              <a:ext uri="{FF2B5EF4-FFF2-40B4-BE49-F238E27FC236}">
                <a16:creationId xmlns:a16="http://schemas.microsoft.com/office/drawing/2014/main" id="{32BE4F4D-9254-4A28-B126-E49DB129F7DB}"/>
              </a:ext>
            </a:extLst>
          </p:cNvPr>
          <p:cNvCxnSpPr>
            <a:cxnSpLocks/>
          </p:cNvCxnSpPr>
          <p:nvPr/>
        </p:nvCxnSpPr>
        <p:spPr>
          <a:xfrm flipH="1">
            <a:off x="5598281" y="1764889"/>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C4F377-3E98-4798-BAA8-1CD7D705D504}"/>
              </a:ext>
            </a:extLst>
          </p:cNvPr>
          <p:cNvCxnSpPr>
            <a:cxnSpLocks/>
          </p:cNvCxnSpPr>
          <p:nvPr/>
        </p:nvCxnSpPr>
        <p:spPr>
          <a:xfrm flipH="1">
            <a:off x="1327712" y="2501442"/>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13354AF-7D6B-445B-90EF-70B140B192FC}"/>
              </a:ext>
            </a:extLst>
          </p:cNvPr>
          <p:cNvCxnSpPr>
            <a:cxnSpLocks/>
          </p:cNvCxnSpPr>
          <p:nvPr/>
        </p:nvCxnSpPr>
        <p:spPr>
          <a:xfrm flipH="1">
            <a:off x="3130008" y="2501442"/>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2F7A4D1-5C05-41DD-8381-DCAF46BCFCBF}"/>
              </a:ext>
            </a:extLst>
          </p:cNvPr>
          <p:cNvCxnSpPr>
            <a:cxnSpLocks/>
          </p:cNvCxnSpPr>
          <p:nvPr/>
        </p:nvCxnSpPr>
        <p:spPr>
          <a:xfrm flipH="1">
            <a:off x="7121707" y="3909347"/>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FF7265D-E96B-4222-B1DE-2085BC923250}"/>
              </a:ext>
            </a:extLst>
          </p:cNvPr>
          <p:cNvGrpSpPr/>
          <p:nvPr/>
        </p:nvGrpSpPr>
        <p:grpSpPr>
          <a:xfrm>
            <a:off x="3422053" y="4585627"/>
            <a:ext cx="104842" cy="387251"/>
            <a:chOff x="8719213" y="2921749"/>
            <a:chExt cx="141062" cy="353729"/>
          </a:xfrm>
        </p:grpSpPr>
        <p:cxnSp>
          <p:nvCxnSpPr>
            <p:cNvPr id="43" name="Straight Connector 42">
              <a:extLst>
                <a:ext uri="{FF2B5EF4-FFF2-40B4-BE49-F238E27FC236}">
                  <a16:creationId xmlns:a16="http://schemas.microsoft.com/office/drawing/2014/main" id="{5D4E53B2-81B2-41C4-952C-FE387BCEF0DF}"/>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679ACB5-81E2-4CED-BD67-80E989A8E3AE}"/>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B6306FE2-4403-4EEF-85EC-885C07D9A36F}"/>
              </a:ext>
            </a:extLst>
          </p:cNvPr>
          <p:cNvCxnSpPr>
            <a:cxnSpLocks/>
          </p:cNvCxnSpPr>
          <p:nvPr/>
        </p:nvCxnSpPr>
        <p:spPr>
          <a:xfrm flipH="1">
            <a:off x="6830297" y="3159331"/>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502A6B3-D271-457C-A778-20772D533CF3}"/>
              </a:ext>
            </a:extLst>
          </p:cNvPr>
          <p:cNvCxnSpPr>
            <a:cxnSpLocks/>
          </p:cNvCxnSpPr>
          <p:nvPr/>
        </p:nvCxnSpPr>
        <p:spPr>
          <a:xfrm flipH="1">
            <a:off x="10427936" y="3159330"/>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23FC85-D1C0-42E6-BAB6-4C6350DD4082}"/>
              </a:ext>
            </a:extLst>
          </p:cNvPr>
          <p:cNvCxnSpPr>
            <a:cxnSpLocks/>
          </p:cNvCxnSpPr>
          <p:nvPr/>
        </p:nvCxnSpPr>
        <p:spPr>
          <a:xfrm flipH="1">
            <a:off x="2461273" y="1781995"/>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500"/>
                                        <p:tgtEl>
                                          <p:spTgt spid="4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nodeType="clickEffect">
                                  <p:stCondLst>
                                    <p:cond delay="0"/>
                                  </p:stCondLst>
                                  <p:childTnLst>
                                    <p:animEffect transition="out" filter="checkerboard(across)">
                                      <p:cBhvr>
                                        <p:cTn id="28" dur="500"/>
                                        <p:tgtEl>
                                          <p:spTgt spid="38"/>
                                        </p:tgtEl>
                                      </p:cBhvr>
                                    </p:animEffect>
                                    <p:set>
                                      <p:cBhvr>
                                        <p:cTn id="29" dur="1" fill="hold">
                                          <p:stCondLst>
                                            <p:cond delay="499"/>
                                          </p:stCondLst>
                                        </p:cTn>
                                        <p:tgtEl>
                                          <p:spTgt spid="38"/>
                                        </p:tgtEl>
                                        <p:attrNameLst>
                                          <p:attrName>style.visibility</p:attrName>
                                        </p:attrNameLst>
                                      </p:cBhvr>
                                      <p:to>
                                        <p:strVal val="hidden"/>
                                      </p:to>
                                    </p:set>
                                  </p:childTnLst>
                                </p:cTn>
                              </p:par>
                              <p:par>
                                <p:cTn id="30" presetID="5" presetClass="exit" presetSubtype="10" fill="hold" nodeType="withEffect">
                                  <p:stCondLst>
                                    <p:cond delay="0"/>
                                  </p:stCondLst>
                                  <p:childTnLst>
                                    <p:animEffect transition="out" filter="checkerboard(across)">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par>
                                <p:cTn id="33" presetID="5" presetClass="exit" presetSubtype="10" fill="hold" nodeType="withEffect">
                                  <p:stCondLst>
                                    <p:cond delay="0"/>
                                  </p:stCondLst>
                                  <p:childTnLst>
                                    <p:animEffect transition="out" filter="checkerboard(across)">
                                      <p:cBhvr>
                                        <p:cTn id="34" dur="500"/>
                                        <p:tgtEl>
                                          <p:spTgt spid="40"/>
                                        </p:tgtEl>
                                      </p:cBhvr>
                                    </p:animEffect>
                                    <p:set>
                                      <p:cBhvr>
                                        <p:cTn id="35" dur="1" fill="hold">
                                          <p:stCondLst>
                                            <p:cond delay="499"/>
                                          </p:stCondLst>
                                        </p:cTn>
                                        <p:tgtEl>
                                          <p:spTgt spid="40"/>
                                        </p:tgtEl>
                                        <p:attrNameLst>
                                          <p:attrName>style.visibility</p:attrName>
                                        </p:attrNameLst>
                                      </p:cBhvr>
                                      <p:to>
                                        <p:strVal val="hidden"/>
                                      </p:to>
                                    </p:set>
                                  </p:childTnLst>
                                </p:cTn>
                              </p:par>
                              <p:par>
                                <p:cTn id="36" presetID="5" presetClass="exit" presetSubtype="10" fill="hold" nodeType="withEffect">
                                  <p:stCondLst>
                                    <p:cond delay="0"/>
                                  </p:stCondLst>
                                  <p:childTnLst>
                                    <p:animEffect transition="out" filter="checkerboard(across)">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5" presetClass="exit" presetSubtype="10" fill="hold" grpId="0" nodeType="withEffect">
                                  <p:stCondLst>
                                    <p:cond delay="0"/>
                                  </p:stCondLst>
                                  <p:childTnLst>
                                    <p:animEffect transition="out" filter="checkerboard(across)">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2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up)">
                                      <p:cBhvr>
                                        <p:cTn id="52" dur="500"/>
                                        <p:tgtEl>
                                          <p:spTgt spid="41"/>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up)">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up)">
                                      <p:cBhvr>
                                        <p:cTn id="61" dur="500"/>
                                        <p:tgtEl>
                                          <p:spTgt spid="45"/>
                                        </p:tgtEl>
                                      </p:cBhvr>
                                    </p:animEffect>
                                  </p:childTnLst>
                                </p:cTn>
                              </p:par>
                            </p:childTnLst>
                          </p:cTn>
                        </p:par>
                        <p:par>
                          <p:cTn id="62" fill="hold">
                            <p:stCondLst>
                              <p:cond delay="500"/>
                            </p:stCondLst>
                            <p:childTnLst>
                              <p:par>
                                <p:cTn id="63" presetID="22" presetClass="entr" presetSubtype="1" fill="hold"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ipe(up)">
                                      <p:cBhvr>
                                        <p:cTn id="6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527025" y="806494"/>
            <a:ext cx="11137950" cy="4952686"/>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26469" y="1040156"/>
            <a:ext cx="421401" cy="421401"/>
          </a:xfrm>
          <a:prstGeom prst="rect">
            <a:avLst/>
          </a:prstGeom>
        </p:spPr>
      </p:pic>
    </p:spTree>
    <p:custDataLst>
      <p:tags r:id="rId1"/>
    </p:custDataLst>
    <p:extLst>
      <p:ext uri="{BB962C8B-B14F-4D97-AF65-F5344CB8AC3E}">
        <p14:creationId xmlns:p14="http://schemas.microsoft.com/office/powerpoint/2010/main" val="215400424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2" name="TextBox 11">
            <a:extLst>
              <a:ext uri="{FF2B5EF4-FFF2-40B4-BE49-F238E27FC236}">
                <a16:creationId xmlns:a16="http://schemas.microsoft.com/office/drawing/2014/main" id="{7BF6BCDF-9F5D-43EF-8D2F-74DA0EBB0C5C}"/>
              </a:ext>
            </a:extLst>
          </p:cNvPr>
          <p:cNvSpPr txBox="1"/>
          <p:nvPr/>
        </p:nvSpPr>
        <p:spPr>
          <a:xfrm>
            <a:off x="421808" y="1044651"/>
            <a:ext cx="11319272" cy="2024391"/>
          </a:xfrm>
          <a:prstGeom prst="roundRect">
            <a:avLst>
              <a:gd name="adj" fmla="val 7439"/>
            </a:avLst>
          </a:prstGeom>
          <a:noFill/>
        </p:spPr>
        <p:txBody>
          <a:bodyPr wrap="square" rtlCol="0">
            <a:spAutoFit/>
          </a:bodyPr>
          <a:lstStyle/>
          <a:p>
            <a:pPr defTabSz="1219170">
              <a:lnSpc>
                <a:spcPct val="13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			</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756" y="1244419"/>
            <a:ext cx="413065" cy="413065"/>
          </a:xfrm>
          <a:prstGeom prst="rect">
            <a:avLst/>
          </a:prstGeom>
        </p:spPr>
      </p:pic>
      <p:sp>
        <p:nvSpPr>
          <p:cNvPr id="6" name="TextBox 5">
            <a:extLst>
              <a:ext uri="{FF2B5EF4-FFF2-40B4-BE49-F238E27FC236}">
                <a16:creationId xmlns:a16="http://schemas.microsoft.com/office/drawing/2014/main" id="{484DA412-A981-48E2-B5E9-C5884AA1DF91}"/>
              </a:ext>
            </a:extLst>
          </p:cNvPr>
          <p:cNvSpPr txBox="1"/>
          <p:nvPr/>
        </p:nvSpPr>
        <p:spPr>
          <a:xfrm>
            <a:off x="369129" y="3337633"/>
            <a:ext cx="11319272" cy="1359451"/>
          </a:xfrm>
          <a:prstGeom prst="roundRect">
            <a:avLst>
              <a:gd name="adj" fmla="val 7439"/>
            </a:avLst>
          </a:prstGeom>
          <a:noFill/>
        </p:spPr>
        <p:txBody>
          <a:bodyPr wrap="square" rtlCol="0">
            <a:spAutoFit/>
          </a:bodyPr>
          <a:lstStyle/>
          <a:p>
            <a:pPr defTabSz="1219170">
              <a:lnSpc>
                <a:spcPct val="13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a:t>
            </a:r>
            <a:endPar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7" name="Straight Connector 6">
            <a:extLst>
              <a:ext uri="{FF2B5EF4-FFF2-40B4-BE49-F238E27FC236}">
                <a16:creationId xmlns:a16="http://schemas.microsoft.com/office/drawing/2014/main" id="{894DF79A-A1CA-4168-9712-C26FD78096A1}"/>
              </a:ext>
            </a:extLst>
          </p:cNvPr>
          <p:cNvCxnSpPr>
            <a:cxnSpLocks/>
          </p:cNvCxnSpPr>
          <p:nvPr/>
        </p:nvCxnSpPr>
        <p:spPr>
          <a:xfrm flipH="1">
            <a:off x="2186130" y="3537401"/>
            <a:ext cx="172279" cy="433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4E9C639-20CB-4321-808F-AEFE26DF9C0C}"/>
              </a:ext>
            </a:extLst>
          </p:cNvPr>
          <p:cNvCxnSpPr>
            <a:cxnSpLocks/>
          </p:cNvCxnSpPr>
          <p:nvPr/>
        </p:nvCxnSpPr>
        <p:spPr>
          <a:xfrm flipH="1">
            <a:off x="3127034" y="3563905"/>
            <a:ext cx="172279" cy="433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2E22879-0BBA-4C97-AF5C-16B49D161EE8}"/>
              </a:ext>
            </a:extLst>
          </p:cNvPr>
          <p:cNvGrpSpPr/>
          <p:nvPr/>
        </p:nvGrpSpPr>
        <p:grpSpPr>
          <a:xfrm>
            <a:off x="7590791" y="4204102"/>
            <a:ext cx="164397" cy="492256"/>
            <a:chOff x="8719213" y="2921749"/>
            <a:chExt cx="141062" cy="353729"/>
          </a:xfrm>
        </p:grpSpPr>
        <p:cxnSp>
          <p:nvCxnSpPr>
            <p:cNvPr id="13" name="Straight Connector 12">
              <a:extLst>
                <a:ext uri="{FF2B5EF4-FFF2-40B4-BE49-F238E27FC236}">
                  <a16:creationId xmlns:a16="http://schemas.microsoft.com/office/drawing/2014/main" id="{58110A18-C374-4259-A54F-29A13FF99DB6}"/>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CB92EE-A1AB-42C2-B49C-26F3C60B216D}"/>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7F62C375-BFA8-4394-A8F9-0FA37E52260F}"/>
              </a:ext>
            </a:extLst>
          </p:cNvPr>
          <p:cNvCxnSpPr>
            <a:cxnSpLocks/>
          </p:cNvCxnSpPr>
          <p:nvPr/>
        </p:nvCxnSpPr>
        <p:spPr>
          <a:xfrm flipH="1">
            <a:off x="5326459" y="3530266"/>
            <a:ext cx="172279" cy="433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4A176A-C162-45CB-8AAE-A7C48EDE4B7A}"/>
              </a:ext>
            </a:extLst>
          </p:cNvPr>
          <p:cNvCxnSpPr>
            <a:cxnSpLocks/>
          </p:cNvCxnSpPr>
          <p:nvPr/>
        </p:nvCxnSpPr>
        <p:spPr>
          <a:xfrm flipH="1">
            <a:off x="7657990" y="3569460"/>
            <a:ext cx="172279" cy="433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C4EB1F-7AE0-4830-B6B4-2466644453A3}"/>
              </a:ext>
            </a:extLst>
          </p:cNvPr>
          <p:cNvCxnSpPr>
            <a:cxnSpLocks/>
          </p:cNvCxnSpPr>
          <p:nvPr/>
        </p:nvCxnSpPr>
        <p:spPr>
          <a:xfrm flipH="1">
            <a:off x="1643284" y="4220252"/>
            <a:ext cx="172279" cy="433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9377775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70578" y="1838247"/>
            <a:ext cx="6238264" cy="2246769"/>
          </a:xfrm>
          <a:prstGeom prst="rect">
            <a:avLst/>
          </a:prstGeom>
          <a:noFill/>
        </p:spPr>
        <p:txBody>
          <a:bodyPr wrap="square" rtlCol="0">
            <a:spAutoFit/>
          </a:bodyPr>
          <a:lstStyle/>
          <a:p>
            <a:pPr algn="ctr"/>
            <a:r>
              <a:rPr lang="en-US" sz="2800"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trận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lũ</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lớn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cuốn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mất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cây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cầu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gỗ</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nên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bạn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nhỏ</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không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thể</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đến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err="1">
                <a:solidFill>
                  <a:schemeClr val="bg2">
                    <a:lumMod val="10000"/>
                  </a:schemeClr>
                </a:solidFill>
                <a:latin typeface="Times New Roman" panose="02020603050405020304" pitchFamily="18" charset="0"/>
                <a:cs typeface="Times New Roman" panose="02020603050405020304" pitchFamily="18" charset="0"/>
              </a:rPr>
              <a:t>trường</a:t>
            </a:r>
            <a:r>
              <a:rPr lang="en-US" sz="2800">
                <a:solidFill>
                  <a:schemeClr val="bg2">
                    <a:lumMod val="10000"/>
                  </a:schemeClr>
                </a:solidFill>
                <a:latin typeface="Times New Roman" panose="02020603050405020304" pitchFamily="18" charset="0"/>
                <a:cs typeface="Times New Roman" panose="02020603050405020304" pitchFamily="18" charset="0"/>
              </a:rPr>
              <a:t>.</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sz="2800" dirty="0" err="1">
                <a:solidFill>
                  <a:schemeClr val="bg2">
                    <a:lumMod val="10000"/>
                  </a:schemeClr>
                </a:solidFill>
                <a:latin typeface="Times New Roman" panose="02020603050405020304" pitchFamily="18" charset="0"/>
                <a:cs typeface="Times New Roman" panose="02020603050405020304" pitchFamily="18" charset="0"/>
              </a:rPr>
              <a:t>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em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hãy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giúp</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mộc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tốt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bụng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xây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cây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cầu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mới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bằng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trả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lời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đúng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câu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hỏi</a:t>
            </a:r>
            <a:r>
              <a:rPr lang="en-US" sz="2800" dirty="0">
                <a:solidFill>
                  <a:schemeClr val="bg2">
                    <a:lumMod val="10000"/>
                  </a:schemeClr>
                </a:solidFill>
                <a:latin typeface="Times New Roman" panose="02020603050405020304" pitchFamily="18" charset="0"/>
                <a:cs typeface="Times New Roman" panose="02020603050405020304" pitchFamily="18" charset="0"/>
              </a:rPr>
              <a:t>.</a:t>
            </a:r>
          </a:p>
        </p:txBody>
      </p:sp>
      <p:pic>
        <p:nvPicPr>
          <p:cNvPr id="30"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7920" y="5878486"/>
            <a:ext cx="1541130" cy="65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7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338433" y="696919"/>
            <a:ext cx="11515134" cy="6864656"/>
          </a:xfrm>
          <a:prstGeom prst="roundRect">
            <a:avLst>
              <a:gd name="adj" fmla="val 7439"/>
            </a:avLst>
          </a:prstGeom>
          <a:noFill/>
        </p:spPr>
        <p:txBody>
          <a:bodyPr wrap="square" rtlCol="0">
            <a:spAutoFit/>
          </a:bodyPr>
          <a:lstStyle/>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a:p>
            <a:pPr defTabSz="1219170">
              <a:lnSpc>
                <a:spcPct val="120000"/>
              </a:lnSpc>
              <a:buClr>
                <a:srgbClr val="000000"/>
              </a:buClr>
            </a:pPr>
            <a:r>
              <a:rPr lang="en-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99" y="984174"/>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1599" y="1939648"/>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87" y="5341491"/>
            <a:ext cx="413065" cy="413065"/>
          </a:xfrm>
          <a:prstGeom prst="rect">
            <a:avLst/>
          </a:prstGeom>
        </p:spPr>
      </p:pic>
    </p:spTree>
    <p:custDataLst>
      <p:tags r:id="rId1"/>
    </p:custDataLst>
    <p:extLst>
      <p:ext uri="{BB962C8B-B14F-4D97-AF65-F5344CB8AC3E}">
        <p14:creationId xmlns:p14="http://schemas.microsoft.com/office/powerpoint/2010/main" val="115285208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257" y="388653"/>
            <a:ext cx="10564531" cy="55752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90" y="4058103"/>
            <a:ext cx="1914751" cy="2651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2834928" y="1849911"/>
            <a:ext cx="7154771" cy="1555234"/>
          </a:xfrm>
          <a:prstGeom prst="rect">
            <a:avLst/>
          </a:prstGeom>
          <a:noFill/>
        </p:spPr>
        <p:txBody>
          <a:bodyPr wrap="square" rtlCol="0">
            <a:spAutoFit/>
          </a:bodyPr>
          <a:lstStyle/>
          <a:p>
            <a:pPr algn="ctr" defTabSz="914377">
              <a:lnSpc>
                <a:spcPct val="150000"/>
              </a:lnSpc>
              <a:defRPr/>
            </a:pP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5465968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333955" y="585409"/>
            <a:ext cx="11100021" cy="1077218"/>
          </a:xfrm>
          <a:prstGeom prst="rect">
            <a:avLst/>
          </a:prstGeom>
          <a:noFill/>
        </p:spPr>
        <p:txBody>
          <a:bodyPr wrap="square" rtlCol="0">
            <a:spAutoFit/>
          </a:bodyPr>
          <a:lstStyle/>
          <a:p>
            <a:pPr defTabSz="1219170">
              <a:buClr>
                <a:srgbClr val="000000"/>
              </a:buClr>
            </a:pPr>
            <a:r>
              <a:rPr lang="vi-VN"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3200" b="1" kern="0" dirty="0">
                <a:solidFill>
                  <a:srgbClr val="00133A"/>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kì diệu của hoạ mi đã làm cho những sự vật trên bầu trời thay đổi như thế nào?</a:t>
            </a:r>
          </a:p>
        </p:txBody>
      </p:sp>
      <p:sp>
        <p:nvSpPr>
          <p:cNvPr id="7" name="TextBox 6">
            <a:extLst>
              <a:ext uri="{FF2B5EF4-FFF2-40B4-BE49-F238E27FC236}">
                <a16:creationId xmlns:a16="http://schemas.microsoft.com/office/drawing/2014/main" id="{25D7664B-A436-46A9-BBBA-C64601BFAB2C}"/>
              </a:ext>
            </a:extLst>
          </p:cNvPr>
          <p:cNvSpPr txBox="1"/>
          <p:nvPr/>
        </p:nvSpPr>
        <p:spPr>
          <a:xfrm>
            <a:off x="527025" y="1615724"/>
            <a:ext cx="11137950" cy="4952686"/>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11" name="Straight Connector 10">
            <a:extLst>
              <a:ext uri="{FF2B5EF4-FFF2-40B4-BE49-F238E27FC236}">
                <a16:creationId xmlns:a16="http://schemas.microsoft.com/office/drawing/2014/main" id="{EA370A19-3765-4F67-A3B1-A73301D42B63}"/>
              </a:ext>
            </a:extLst>
          </p:cNvPr>
          <p:cNvCxnSpPr>
            <a:cxnSpLocks/>
          </p:cNvCxnSpPr>
          <p:nvPr/>
        </p:nvCxnSpPr>
        <p:spPr>
          <a:xfrm flipV="1">
            <a:off x="1477727" y="2226354"/>
            <a:ext cx="974686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F5E8A3-2CCE-476A-B48D-47AF21EFC8DB}"/>
              </a:ext>
            </a:extLst>
          </p:cNvPr>
          <p:cNvCxnSpPr>
            <a:cxnSpLocks/>
          </p:cNvCxnSpPr>
          <p:nvPr/>
        </p:nvCxnSpPr>
        <p:spPr>
          <a:xfrm>
            <a:off x="918450" y="2805073"/>
            <a:ext cx="38277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2FC224-090C-4206-9AEB-05BC7FD4878A}"/>
              </a:ext>
            </a:extLst>
          </p:cNvPr>
          <p:cNvCxnSpPr>
            <a:cxnSpLocks/>
          </p:cNvCxnSpPr>
          <p:nvPr/>
        </p:nvCxnSpPr>
        <p:spPr>
          <a:xfrm>
            <a:off x="7192999" y="3397678"/>
            <a:ext cx="36023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2607FC-ED12-4D74-BE57-D1108EDC7995}"/>
              </a:ext>
            </a:extLst>
          </p:cNvPr>
          <p:cNvCxnSpPr>
            <a:cxnSpLocks/>
          </p:cNvCxnSpPr>
          <p:nvPr/>
        </p:nvCxnSpPr>
        <p:spPr>
          <a:xfrm>
            <a:off x="764498" y="3983636"/>
            <a:ext cx="105799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FFE50EE-7DE5-490B-8DFF-F725C4932841}"/>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28685" y="1871737"/>
            <a:ext cx="477448" cy="477448"/>
          </a:xfrm>
          <a:prstGeom prst="rect">
            <a:avLst/>
          </a:prstGeom>
        </p:spPr>
      </p:pic>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764498" y="312297"/>
            <a:ext cx="10533476" cy="1308820"/>
          </a:xfrm>
          <a:prstGeom prst="rect">
            <a:avLst/>
          </a:prstGeom>
          <a:noFill/>
        </p:spPr>
        <p:txBody>
          <a:bodyPr wrap="square" rtlCol="0">
            <a:spAutoFit/>
          </a:bodyPr>
          <a:lstStyle/>
          <a:p>
            <a:pPr defTabSz="1219170">
              <a:lnSpc>
                <a:spcPct val="13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Những gợn sóng trên hồ có thay đổi gì khi hoà nhịp với tiếng hoạ mi hót?</a:t>
            </a:r>
          </a:p>
        </p:txBody>
      </p:sp>
      <p:sp>
        <p:nvSpPr>
          <p:cNvPr id="4" name="TextBox 3">
            <a:extLst>
              <a:ext uri="{FF2B5EF4-FFF2-40B4-BE49-F238E27FC236}">
                <a16:creationId xmlns:a16="http://schemas.microsoft.com/office/drawing/2014/main" id="{783E8B68-AF3B-447C-8418-E27A4AB3E45D}"/>
              </a:ext>
            </a:extLst>
          </p:cNvPr>
          <p:cNvSpPr txBox="1"/>
          <p:nvPr/>
        </p:nvSpPr>
        <p:spPr>
          <a:xfrm>
            <a:off x="527025" y="1615724"/>
            <a:ext cx="11137950" cy="4952686"/>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5" name="Straight Connector 4">
            <a:extLst>
              <a:ext uri="{FF2B5EF4-FFF2-40B4-BE49-F238E27FC236}">
                <a16:creationId xmlns:a16="http://schemas.microsoft.com/office/drawing/2014/main" id="{E1C68E32-7217-4A84-A26D-C4F4A3836CA1}"/>
              </a:ext>
            </a:extLst>
          </p:cNvPr>
          <p:cNvCxnSpPr>
            <a:cxnSpLocks/>
          </p:cNvCxnSpPr>
          <p:nvPr/>
        </p:nvCxnSpPr>
        <p:spPr>
          <a:xfrm flipV="1">
            <a:off x="5150568" y="2804578"/>
            <a:ext cx="5701209"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CB4624-4910-4DC2-9100-2A616A26D208}"/>
              </a:ext>
            </a:extLst>
          </p:cNvPr>
          <p:cNvCxnSpPr>
            <a:cxnSpLocks/>
          </p:cNvCxnSpPr>
          <p:nvPr/>
        </p:nvCxnSpPr>
        <p:spPr>
          <a:xfrm>
            <a:off x="837052" y="3402106"/>
            <a:ext cx="58461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872741-E6F7-4C56-9645-3B5597A021BD}"/>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28685" y="1871737"/>
            <a:ext cx="477448" cy="477448"/>
          </a:xfrm>
          <a:prstGeom prst="rect">
            <a:avLst/>
          </a:prstGeom>
        </p:spPr>
      </p:pic>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87A9B8-A978-4A44-ACF1-5B7E75F7552D}"/>
              </a:ext>
            </a:extLst>
          </p:cNvPr>
          <p:cNvSpPr txBox="1"/>
          <p:nvPr/>
        </p:nvSpPr>
        <p:spPr>
          <a:xfrm>
            <a:off x="655244" y="624988"/>
            <a:ext cx="10881511" cy="1308820"/>
          </a:xfrm>
          <a:prstGeom prst="rect">
            <a:avLst/>
          </a:prstGeom>
          <a:noFill/>
        </p:spPr>
        <p:txBody>
          <a:bodyPr wrap="square" rtlCol="0">
            <a:spAutoFit/>
          </a:bodyPr>
          <a:lstStyle/>
          <a:p>
            <a:pPr defTabSz="1219170">
              <a:lnSpc>
                <a:spcPct val="13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Nói tiếp sự thay đổi của các sự vật trên mặt đất khi nghe hoạ mi hót.</a:t>
            </a:r>
          </a:p>
        </p:txBody>
      </p:sp>
      <p:sp>
        <p:nvSpPr>
          <p:cNvPr id="5" name="TextBox 4">
            <a:extLst>
              <a:ext uri="{FF2B5EF4-FFF2-40B4-BE49-F238E27FC236}">
                <a16:creationId xmlns:a16="http://schemas.microsoft.com/office/drawing/2014/main" id="{A0343597-5D69-8049-8DFF-2A75E7D0D5C3}"/>
              </a:ext>
            </a:extLst>
          </p:cNvPr>
          <p:cNvSpPr txBox="1"/>
          <p:nvPr/>
        </p:nvSpPr>
        <p:spPr>
          <a:xfrm>
            <a:off x="1399728" y="2033745"/>
            <a:ext cx="10226967" cy="1128386"/>
          </a:xfrm>
          <a:prstGeom prst="rect">
            <a:avLst/>
          </a:prstGeom>
          <a:noFill/>
        </p:spPr>
        <p:txBody>
          <a:bodyPr wrap="square" rtlCol="0">
            <a:spAutoFit/>
          </a:bodyPr>
          <a:lstStyle/>
          <a:p>
            <a:pPr algn="just" defTabSz="1219170">
              <a:lnSpc>
                <a:spcPct val="120000"/>
              </a:lnSpc>
              <a:buClr>
                <a:srgbClr val="000000"/>
              </a:buClr>
            </a:pPr>
            <a:r>
              <a:rPr lang="en-US" sz="2933"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933"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nghe tiếng hót trong suốt của hoạ mi chợt bừng</a:t>
            </a:r>
            <a:r>
              <a:rPr lang="en-US" sz="2933"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933"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giấc, xoè những cánh hoa đẹp, bày đủ các màu sắc xanh tươi.</a:t>
            </a:r>
            <a:endParaRPr lang="vi-VN" sz="2933"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1206965" y="3423432"/>
            <a:ext cx="10080630" cy="1077218"/>
          </a:xfrm>
          <a:prstGeom prst="rect">
            <a:avLst/>
          </a:prstGeom>
          <a:noFill/>
        </p:spPr>
        <p:txBody>
          <a:bodyPr wrap="square" rtlCol="0">
            <a:spAutoFit/>
          </a:bodyPr>
          <a:lstStyle/>
          <a:p>
            <a:pPr algn="just" defTabSz="1219170">
              <a:buClr>
                <a:srgbClr val="000000"/>
              </a:buClr>
            </a:pPr>
            <a:r>
              <a:rPr lang="en-US" sz="3200"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dạo lên những khúc nhạc tưng bừng, ngợi ca</a:t>
            </a:r>
            <a:r>
              <a:rPr lang="en-US" sz="3200"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núi s</a:t>
            </a:r>
            <a:r>
              <a:rPr lang="en-US" sz="3200"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ô</a:t>
            </a:r>
            <a:r>
              <a:rPr lang="vi-VN" sz="3200"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ng</a:t>
            </a:r>
            <a:r>
              <a:rPr lang="en-US" sz="3200"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en-US" sz="3200" b="1" kern="0" dirty="0" err="1">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đang</a:t>
            </a:r>
            <a:r>
              <a:rPr lang="vi-VN" sz="3200"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đổi mới.</a:t>
            </a:r>
            <a:endParaRPr lang="vi-VN" sz="3200"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C0993AB0-FF13-4E77-82CA-525E946E0AC6}"/>
              </a:ext>
            </a:extLst>
          </p:cNvPr>
          <p:cNvSpPr txBox="1"/>
          <p:nvPr/>
        </p:nvSpPr>
        <p:spPr>
          <a:xfrm>
            <a:off x="655244" y="1861681"/>
            <a:ext cx="279379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Các loài hoa</a:t>
            </a:r>
          </a:p>
        </p:txBody>
      </p:sp>
      <p:sp>
        <p:nvSpPr>
          <p:cNvPr id="9" name="TextBox 8">
            <a:extLst>
              <a:ext uri="{FF2B5EF4-FFF2-40B4-BE49-F238E27FC236}">
                <a16:creationId xmlns:a16="http://schemas.microsoft.com/office/drawing/2014/main" id="{625AD32C-AEF4-45AF-BE7C-DBD636D07AE5}"/>
              </a:ext>
            </a:extLst>
          </p:cNvPr>
          <p:cNvSpPr txBox="1"/>
          <p:nvPr/>
        </p:nvSpPr>
        <p:spPr>
          <a:xfrm>
            <a:off x="595651" y="3259738"/>
            <a:ext cx="324058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Các loài chim</a:t>
            </a:r>
          </a:p>
        </p:txBody>
      </p:sp>
    </p:spTree>
    <p:extLst>
      <p:ext uri="{BB962C8B-B14F-4D97-AF65-F5344CB8AC3E}">
        <p14:creationId xmlns:p14="http://schemas.microsoft.com/office/powerpoint/2010/main" val="408189965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uiExpand="1" build="p"/>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829900" y="730325"/>
            <a:ext cx="9811596" cy="3046988"/>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4.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Nếu được đặt tên cho bài đọc, em sẽ chọn tên nào?</a:t>
            </a:r>
          </a:p>
          <a:p>
            <a:pPr algn="just"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Sứ giả của mùa xuân</a:t>
            </a:r>
          </a:p>
          <a:p>
            <a:pPr algn="just"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Hoạ mi và mùa xuân</a:t>
            </a:r>
          </a:p>
          <a:p>
            <a:pPr algn="just"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 Hoạ mi hót</a:t>
            </a: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7938050" y="4252071"/>
            <a:ext cx="3981701" cy="2369346"/>
          </a:xfrm>
          <a:prstGeom prst="round2SameRect">
            <a:avLst>
              <a:gd name="adj1" fmla="val 0"/>
              <a:gd name="adj2" fmla="val 39412"/>
            </a:avLst>
          </a:prstGeom>
        </p:spPr>
      </p:pic>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9F5DEA-A051-4847-A885-ABC763F7504D}"/>
              </a:ext>
            </a:extLst>
          </p:cNvPr>
          <p:cNvSpPr txBox="1"/>
          <p:nvPr/>
        </p:nvSpPr>
        <p:spPr>
          <a:xfrm>
            <a:off x="8922773" y="1"/>
            <a:ext cx="3269227" cy="584775"/>
          </a:xfrm>
          <a:prstGeom prst="rect">
            <a:avLst/>
          </a:prstGeom>
          <a:solidFill>
            <a:schemeClr val="bg1"/>
          </a:solidFill>
        </p:spPr>
        <p:txBody>
          <a:bodyPr wrap="square" rtlCol="0">
            <a:spAutoFit/>
          </a:bodyPr>
          <a:lstStyle/>
          <a:p>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6DC38B6-0FAE-4D9E-99EA-A5F60BE40E35}"/>
              </a:ext>
            </a:extLst>
          </p:cNvPr>
          <p:cNvSpPr txBox="1"/>
          <p:nvPr/>
        </p:nvSpPr>
        <p:spPr>
          <a:xfrm>
            <a:off x="716185" y="396157"/>
            <a:ext cx="2616297" cy="905056"/>
          </a:xfrm>
          <a:prstGeom prst="rect">
            <a:avLst/>
          </a:prstGeom>
          <a:noFill/>
        </p:spPr>
        <p:txBody>
          <a:bodyPr wrap="square" rtlCol="0">
            <a:spAutoFit/>
          </a:bodyPr>
          <a:lstStyle/>
          <a:p>
            <a:pP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Nội</a:t>
            </a:r>
            <a:r>
              <a:rPr lang="en-US" sz="4000" b="1" dirty="0">
                <a:solidFill>
                  <a:srgbClr val="FF0000"/>
                </a:solidFill>
                <a:latin typeface="Times New Roman" panose="02020603050405020304" pitchFamily="18" charset="0"/>
                <a:cs typeface="Times New Roman" panose="02020603050405020304" pitchFamily="18" charset="0"/>
              </a:rPr>
              <a:t> dung:</a:t>
            </a:r>
            <a:endParaRPr lang="vi-VN" sz="4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3208C06-1C16-4634-8A1F-7387EBC9461F}"/>
              </a:ext>
            </a:extLst>
          </p:cNvPr>
          <p:cNvSpPr txBox="1"/>
          <p:nvPr/>
        </p:nvSpPr>
        <p:spPr>
          <a:xfrm>
            <a:off x="573944" y="1271837"/>
            <a:ext cx="11044112" cy="1481175"/>
          </a:xfrm>
          <a:prstGeom prst="rect">
            <a:avLst/>
          </a:prstGeom>
          <a:noFill/>
        </p:spPr>
        <p:txBody>
          <a:bodyPr wrap="square" rtlCol="0">
            <a:spAutoFit/>
          </a:bodyPr>
          <a:lstStyle/>
          <a:p>
            <a:pPr>
              <a:lnSpc>
                <a:spcPct val="150000"/>
              </a:lnSpc>
            </a:pP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thay</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đổi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trên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bầu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trời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mặt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đất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khi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nghe</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hót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họa</a:t>
            </a:r>
            <a:r>
              <a:rPr lang="en-US" sz="3200" b="1" dirty="0">
                <a:solidFill>
                  <a:srgbClr val="000000"/>
                </a:solidFill>
                <a:latin typeface="Times New Roman" panose="02020603050405020304" pitchFamily="18" charset="0"/>
                <a:cs typeface="Times New Roman" panose="02020603050405020304" pitchFamily="18" charset="0"/>
              </a:rPr>
              <a:t> mi.</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6DC38B6-0FAE-4D9E-99EA-A5F60BE40E35}"/>
              </a:ext>
            </a:extLst>
          </p:cNvPr>
          <p:cNvSpPr txBox="1"/>
          <p:nvPr/>
        </p:nvSpPr>
        <p:spPr>
          <a:xfrm>
            <a:off x="573945" y="2638431"/>
            <a:ext cx="2616297" cy="905056"/>
          </a:xfrm>
          <a:prstGeom prst="rect">
            <a:avLst/>
          </a:prstGeom>
          <a:noFill/>
        </p:spPr>
        <p:txBody>
          <a:bodyPr wrap="square" rtlCol="0">
            <a:spAutoFit/>
          </a:bodyPr>
          <a:lstStyle/>
          <a:p>
            <a:pP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16184" y="4334420"/>
            <a:ext cx="6454739" cy="584775"/>
          </a:xfrm>
          <a:prstGeom prst="rect">
            <a:avLst/>
          </a:prstGeom>
          <a:noFill/>
        </p:spPr>
        <p:txBody>
          <a:bodyPr wrap="square" rtlCol="0">
            <a:spAutoFit/>
          </a:bodyPr>
          <a:lstStyle/>
          <a:p>
            <a:pPr defTabSz="1219140"/>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648950" y="3493193"/>
            <a:ext cx="9192111" cy="742511"/>
          </a:xfrm>
          <a:prstGeom prst="rect">
            <a:avLst/>
          </a:prstGeom>
          <a:noFill/>
        </p:spPr>
        <p:txBody>
          <a:bodyPr wrap="square" rtlCol="0">
            <a:spAutoFit/>
          </a:bodyPr>
          <a:lstStyle/>
          <a:p>
            <a:pPr defTabSz="1219140">
              <a:lnSpc>
                <a:spcPct val="150000"/>
              </a:lnSpc>
            </a:pP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735373F9-C728-4C5A-933A-65BEE30BC0FB}"/>
              </a:ext>
            </a:extLst>
          </p:cNvPr>
          <p:cNvGrpSpPr/>
          <p:nvPr/>
        </p:nvGrpSpPr>
        <p:grpSpPr>
          <a:xfrm>
            <a:off x="0" y="2"/>
            <a:ext cx="12192000" cy="396157"/>
            <a:chOff x="0" y="-127508"/>
            <a:chExt cx="12192000" cy="1361811"/>
          </a:xfrm>
        </p:grpSpPr>
        <p:sp>
          <p:nvSpPr>
            <p:cNvPr id="12" name="Rectangle: Top Corners Rounded 17">
              <a:extLst>
                <a:ext uri="{FF2B5EF4-FFF2-40B4-BE49-F238E27FC236}">
                  <a16:creationId xmlns:a16="http://schemas.microsoft.com/office/drawing/2014/main" id="{71F0F2B3-121C-4B03-9A16-F587DC8C665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b="1">
                <a:latin typeface="Times New Roman" panose="02020603050405020304" pitchFamily="18" charset="0"/>
                <a:cs typeface="Times New Roman" panose="02020603050405020304" pitchFamily="18" charset="0"/>
              </a:endParaRPr>
            </a:p>
          </p:txBody>
        </p:sp>
        <p:sp>
          <p:nvSpPr>
            <p:cNvPr id="13" name="Rectangle: Top Corners Rounded 18">
              <a:extLst>
                <a:ext uri="{FF2B5EF4-FFF2-40B4-BE49-F238E27FC236}">
                  <a16:creationId xmlns:a16="http://schemas.microsoft.com/office/drawing/2014/main" id="{F2FF5F90-F3B3-4998-8909-DA10338559EB}"/>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b="1" dirty="0">
                <a:latin typeface="Times New Roman" panose="02020603050405020304" pitchFamily="18" charset="0"/>
                <a:cs typeface="Times New Roman" panose="02020603050405020304" pitchFamily="18" charset="0"/>
              </a:endParaRPr>
            </a:p>
          </p:txBody>
        </p:sp>
      </p:grpSp>
      <p:pic>
        <p:nvPicPr>
          <p:cNvPr id="14" name="图片 6">
            <a:extLst>
              <a:ext uri="{FF2B5EF4-FFF2-40B4-BE49-F238E27FC236}">
                <a16:creationId xmlns:a16="http://schemas.microsoft.com/office/drawing/2014/main" id="{A2D36C94-AB72-42EC-8BD2-2FBEB3F4B30E}"/>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325708"/>
            <a:ext cx="12192000" cy="462977"/>
          </a:xfrm>
          <a:prstGeom prst="rect">
            <a:avLst/>
          </a:prstGeom>
        </p:spPr>
      </p:pic>
      <p:sp>
        <p:nvSpPr>
          <p:cNvPr id="15" name="Rectangle 14">
            <a:extLst>
              <a:ext uri="{FF2B5EF4-FFF2-40B4-BE49-F238E27FC236}">
                <a16:creationId xmlns:a16="http://schemas.microsoft.com/office/drawing/2014/main" id="{06C68E96-814B-4097-9A9D-D2C858427A42}"/>
              </a:ext>
            </a:extLst>
          </p:cNvPr>
          <p:cNvSpPr/>
          <p:nvPr/>
        </p:nvSpPr>
        <p:spPr>
          <a:xfrm>
            <a:off x="716184" y="4918252"/>
            <a:ext cx="9192110" cy="742511"/>
          </a:xfrm>
          <a:prstGeom prst="rect">
            <a:avLst/>
          </a:prstGeom>
        </p:spPr>
        <p:txBody>
          <a:bodyPr wrap="square">
            <a:spAutoFit/>
          </a:bodyPr>
          <a:lstStyle/>
          <a:p>
            <a:pPr>
              <a:lnSpc>
                <a:spcPct val="150000"/>
              </a:lnSpc>
            </a:pP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0392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0"/>
                                        </p:tgtEl>
                                        <p:attrNameLst>
                                          <p:attrName>style.visibility</p:attrName>
                                        </p:attrNameLst>
                                      </p:cBhvr>
                                      <p:to>
                                        <p:strVal val="visible"/>
                                      </p:to>
                                    </p:set>
                                    <p:anim calcmode="discrete" valueType="clr">
                                      <p:cBhvr override="childStyle">
                                        <p:cTn id="20" dur="4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1" dur="40"/>
                                        <p:tgtEl>
                                          <p:spTgt spid="10"/>
                                        </p:tgtEl>
                                        <p:attrNameLst>
                                          <p:attrName>fillcolor</p:attrName>
                                        </p:attrNameLst>
                                      </p:cBhvr>
                                      <p:tavLst>
                                        <p:tav tm="0">
                                          <p:val>
                                            <p:clrVal>
                                              <a:schemeClr val="accent2"/>
                                            </p:clrVal>
                                          </p:val>
                                        </p:tav>
                                        <p:tav tm="50000">
                                          <p:val>
                                            <p:clrVal>
                                              <a:schemeClr val="hlink"/>
                                            </p:clrVal>
                                          </p:val>
                                        </p:tav>
                                      </p:tavLst>
                                    </p:anim>
                                    <p:set>
                                      <p:cBhvr>
                                        <p:cTn id="22" dur="40"/>
                                        <p:tgtEl>
                                          <p:spTgt spid="10"/>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7"/>
                                        </p:tgtEl>
                                        <p:attrNameLst>
                                          <p:attrName>style.visibility</p:attrName>
                                        </p:attrNameLst>
                                      </p:cBhvr>
                                      <p:to>
                                        <p:strVal val="visible"/>
                                      </p:to>
                                    </p:set>
                                    <p:anim calcmode="discrete" valueType="clr">
                                      <p:cBhvr override="childStyle">
                                        <p:cTn id="25" dur="4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6" dur="40"/>
                                        <p:tgtEl>
                                          <p:spTgt spid="7"/>
                                        </p:tgtEl>
                                        <p:attrNameLst>
                                          <p:attrName>fillcolor</p:attrName>
                                        </p:attrNameLst>
                                      </p:cBhvr>
                                      <p:tavLst>
                                        <p:tav tm="0">
                                          <p:val>
                                            <p:clrVal>
                                              <a:schemeClr val="accent2"/>
                                            </p:clrVal>
                                          </p:val>
                                        </p:tav>
                                        <p:tav tm="50000">
                                          <p:val>
                                            <p:clrVal>
                                              <a:schemeClr val="hlink"/>
                                            </p:clrVal>
                                          </p:val>
                                        </p:tav>
                                      </p:tavLst>
                                    </p:anim>
                                    <p:set>
                                      <p:cBhvr>
                                        <p:cTn id="27" dur="40"/>
                                        <p:tgtEl>
                                          <p:spTgt spid="7"/>
                                        </p:tgtEl>
                                        <p:attrNameLst>
                                          <p:attrName>fill.type</p:attrName>
                                        </p:attrNameLst>
                                      </p:cBhvr>
                                      <p:to>
                                        <p:strVal val="solid"/>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 grpId="0"/>
      <p:bldP spid="7" grpId="0"/>
      <p:bldP spid="10"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5D4758-D505-4562-B353-CC387F70A964}"/>
              </a:ext>
            </a:extLst>
          </p:cNvPr>
          <p:cNvSpPr txBox="1"/>
          <p:nvPr/>
        </p:nvSpPr>
        <p:spPr>
          <a:xfrm>
            <a:off x="4269824" y="2074051"/>
            <a:ext cx="6659583" cy="795346"/>
          </a:xfrm>
          <a:prstGeom prst="rect">
            <a:avLst/>
          </a:prstGeom>
          <a:solidFill>
            <a:srgbClr val="FFFFCC"/>
          </a:solidFill>
        </p:spPr>
        <p:txBody>
          <a:bodyPr wrap="square" rtlCol="0">
            <a:spAutoFit/>
          </a:bodyPr>
          <a:lstStyle/>
          <a:p>
            <a:pPr algn="ctr">
              <a:lnSpc>
                <a:spcPct val="150000"/>
              </a:lnSpc>
            </a:pP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Tiêu</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chí</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đánh</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giá</a:t>
            </a:r>
            <a:r>
              <a:rPr lang="en-US" sz="2800" b="1" dirty="0">
                <a:solidFill>
                  <a:srgbClr val="002060"/>
                </a:solidFill>
                <a:latin typeface="UTM Avo" panose="02040603050506020204" pitchFamily="18" charset="0"/>
                <a:ea typeface="Arial-Rounded" panose="020B0500000000000000" pitchFamily="34" charset="0"/>
                <a:cs typeface="Arial-Rounded" panose="020B0500000000000000" pitchFamily="34" charset="0"/>
              </a:rPr>
              <a:t> </a:t>
            </a:r>
          </a:p>
        </p:txBody>
      </p:sp>
      <p:pic>
        <p:nvPicPr>
          <p:cNvPr id="10" name="PA_图片 6">
            <a:extLst>
              <a:ext uri="{FF2B5EF4-FFF2-40B4-BE49-F238E27FC236}">
                <a16:creationId xmlns:a16="http://schemas.microsoft.com/office/drawing/2014/main" id="{6F373F19-DCA0-4AAE-AFE7-71D3147A1354}"/>
              </a:ext>
            </a:extLst>
          </p:cNvPr>
          <p:cNvPicPr>
            <a:picLocks noChangeAspect="1"/>
          </p:cNvPicPr>
          <p:nvPr>
            <p:custDataLst>
              <p:tags r:id="rId1"/>
            </p:custDataLst>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0" y="229377"/>
            <a:ext cx="5718412" cy="3309151"/>
          </a:xfrm>
          <a:prstGeom prst="rect">
            <a:avLst/>
          </a:prstGeom>
        </p:spPr>
      </p:pic>
      <p:sp>
        <p:nvSpPr>
          <p:cNvPr id="12" name="TextBox 11">
            <a:extLst>
              <a:ext uri="{FF2B5EF4-FFF2-40B4-BE49-F238E27FC236}">
                <a16:creationId xmlns:a16="http://schemas.microsoft.com/office/drawing/2014/main" id="{E4C662CF-D089-46D7-8198-35814924D932}"/>
              </a:ext>
            </a:extLst>
          </p:cNvPr>
          <p:cNvSpPr txBox="1"/>
          <p:nvPr/>
        </p:nvSpPr>
        <p:spPr>
          <a:xfrm>
            <a:off x="1018063" y="1138435"/>
            <a:ext cx="3526397" cy="1477328"/>
          </a:xfrm>
          <a:prstGeom prst="rect">
            <a:avLst/>
          </a:prstGeom>
          <a:noFill/>
        </p:spPr>
        <p:txBody>
          <a:bodyPr wrap="square" rtlCol="0">
            <a:spAutoFit/>
          </a:bodyPr>
          <a:lstStyle/>
          <a:p>
            <a:pPr lvl="0" algn="ctr">
              <a:defRPr/>
            </a:pP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a:t>
            </a:r>
            <a:r>
              <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nhóm</a:t>
            </a:r>
            <a:endPar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11266" name="Picture 2" descr="Học Tập, Giáo Dục, Trẻ Em, Học Bài, Tải hình PNG 103 - Free.Vector6.com">
            <a:extLst>
              <a:ext uri="{FF2B5EF4-FFF2-40B4-BE49-F238E27FC236}">
                <a16:creationId xmlns:a16="http://schemas.microsoft.com/office/drawing/2014/main" id="{C77CF7CE-0EB3-4DED-A820-04A977583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04" y="3572795"/>
            <a:ext cx="2822801" cy="27606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0E5A58B-94FF-41EF-B1FB-0A4D9596F847}"/>
              </a:ext>
            </a:extLst>
          </p:cNvPr>
          <p:cNvSpPr txBox="1"/>
          <p:nvPr/>
        </p:nvSpPr>
        <p:spPr>
          <a:xfrm>
            <a:off x="980271" y="1369269"/>
            <a:ext cx="3526397" cy="830997"/>
          </a:xfrm>
          <a:prstGeom prst="rect">
            <a:avLst/>
          </a:prstGeom>
          <a:noFill/>
        </p:spPr>
        <p:txBody>
          <a:bodyPr wrap="square" rtlCol="0">
            <a:spAutoFit/>
          </a:bodyPr>
          <a:lstStyle/>
          <a:p>
            <a:pPr lvl="0" algn="ctr">
              <a:defRPr/>
            </a:pPr>
            <a:r>
              <a:rPr lang="en-US" sz="48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a:t>
            </a:r>
            <a:r>
              <a:rPr lang="en-US" sz="48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endParaRPr lang="en-US" sz="48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7" name="TextBox 6"/>
          <p:cNvSpPr txBox="1"/>
          <p:nvPr/>
        </p:nvSpPr>
        <p:spPr>
          <a:xfrm>
            <a:off x="3740189" y="4005863"/>
            <a:ext cx="6746979" cy="1481175"/>
          </a:xfrm>
          <a:prstGeom prst="rect">
            <a:avLst/>
          </a:prstGeom>
          <a:noFill/>
        </p:spPr>
        <p:txBody>
          <a:bodyPr wrap="square" rtlCol="0">
            <a:spAutoFit/>
          </a:bodyPr>
          <a:lstStyle/>
          <a:p>
            <a:pPr defTabSz="1219140">
              <a:lnSpc>
                <a:spcPct val="150000"/>
              </a:lnSpc>
            </a:pP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lí</a:t>
            </a: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defTabSz="1219140">
              <a:lnSpc>
                <a:spcPct val="150000"/>
              </a:lnSpc>
            </a:pP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3740190" y="3043885"/>
            <a:ext cx="7078831" cy="742511"/>
          </a:xfrm>
          <a:prstGeom prst="rect">
            <a:avLst/>
          </a:prstGeom>
          <a:noFill/>
        </p:spPr>
        <p:txBody>
          <a:bodyPr wrap="square" rtlCol="0">
            <a:spAutoFit/>
          </a:bodyPr>
          <a:lstStyle/>
          <a:p>
            <a:pPr defTabSz="1219140">
              <a:lnSpc>
                <a:spcPct val="150000"/>
              </a:lnSpc>
            </a:pP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3760264" y="4980001"/>
            <a:ext cx="7678705" cy="584775"/>
          </a:xfrm>
          <a:prstGeom prst="rect">
            <a:avLst/>
          </a:prstGeom>
        </p:spPr>
        <p:txBody>
          <a:bodyPr wrap="none">
            <a:spAutoFit/>
          </a:bodyPr>
          <a:lstStyle/>
          <a:p>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đổi</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585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4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40"/>
                                        <p:tgtEl>
                                          <p:spTgt spid="7"/>
                                        </p:tgtEl>
                                        <p:attrNameLst>
                                          <p:attrName>fillcolor</p:attrName>
                                        </p:attrNameLst>
                                      </p:cBhvr>
                                      <p:tavLst>
                                        <p:tav tm="0">
                                          <p:val>
                                            <p:clrVal>
                                              <a:schemeClr val="accent2"/>
                                            </p:clrVal>
                                          </p:val>
                                        </p:tav>
                                        <p:tav tm="50000">
                                          <p:val>
                                            <p:clrVal>
                                              <a:schemeClr val="hlink"/>
                                            </p:clrVal>
                                          </p:val>
                                        </p:tav>
                                      </p:tavLst>
                                    </p:anim>
                                    <p:set>
                                      <p:cBhvr>
                                        <p:cTn id="9" dur="40"/>
                                        <p:tgtEl>
                                          <p:spTgt spid="7"/>
                                        </p:tgtEl>
                                        <p:attrNameLst>
                                          <p:attrName>fill.type</p:attrName>
                                        </p:attrNameLst>
                                      </p:cBhvr>
                                      <p:to>
                                        <p:strVal val="solid"/>
                                      </p:to>
                                    </p:set>
                                  </p:childTnLst>
                                </p:cTn>
                              </p:par>
                            </p:childTnLst>
                          </p:cTn>
                        </p:par>
                        <p:par>
                          <p:cTn id="10" fill="hold">
                            <p:stCondLst>
                              <p:cond delay="5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4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40"/>
                                        <p:tgtEl>
                                          <p:spTgt spid="8"/>
                                        </p:tgtEl>
                                        <p:attrNameLst>
                                          <p:attrName>fillcolor</p:attrName>
                                        </p:attrNameLst>
                                      </p:cBhvr>
                                      <p:tavLst>
                                        <p:tav tm="0">
                                          <p:val>
                                            <p:clrVal>
                                              <a:schemeClr val="accent2"/>
                                            </p:clrVal>
                                          </p:val>
                                        </p:tav>
                                        <p:tav tm="50000">
                                          <p:val>
                                            <p:clrVal>
                                              <a:schemeClr val="hlink"/>
                                            </p:clrVal>
                                          </p:val>
                                        </p:tav>
                                      </p:tavLst>
                                    </p:anim>
                                    <p:set>
                                      <p:cBhvr>
                                        <p:cTn id="15" dur="40"/>
                                        <p:tgtEl>
                                          <p:spTgt spid="8"/>
                                        </p:tgtEl>
                                        <p:attrNameLst>
                                          <p:attrName>fill.type</p:attrName>
                                        </p:attrNameLst>
                                      </p:cBhvr>
                                      <p:to>
                                        <p:strVal val="solid"/>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5"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338433" y="696919"/>
            <a:ext cx="11515134" cy="6864656"/>
          </a:xfrm>
          <a:prstGeom prst="roundRect">
            <a:avLst>
              <a:gd name="adj" fmla="val 7439"/>
            </a:avLst>
          </a:prstGeom>
          <a:noFill/>
        </p:spPr>
        <p:txBody>
          <a:bodyPr wrap="square" rtlCol="0">
            <a:spAutoFit/>
          </a:bodyPr>
          <a:lstStyle/>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DB870B"/>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a:t>
            </a:r>
          </a:p>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a:p>
            <a:pPr defTabSz="1219170">
              <a:lnSpc>
                <a:spcPct val="120000"/>
              </a:lnSpc>
              <a:buClr>
                <a:srgbClr val="000000"/>
              </a:buClr>
            </a:pPr>
            <a:r>
              <a:rPr lang="en-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99" y="984174"/>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1599" y="1939648"/>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87" y="5341491"/>
            <a:ext cx="413065" cy="413065"/>
          </a:xfrm>
          <a:prstGeom prst="rect">
            <a:avLst/>
          </a:prstGeom>
        </p:spPr>
      </p:pic>
    </p:spTree>
    <p:custDataLst>
      <p:tags r:id="rId1"/>
    </p:custDataLst>
    <p:extLst>
      <p:ext uri="{BB962C8B-B14F-4D97-AF65-F5344CB8AC3E}">
        <p14:creationId xmlns:p14="http://schemas.microsoft.com/office/powerpoint/2010/main" val="129890494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257" y="388653"/>
            <a:ext cx="10564531" cy="55752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90" y="4058103"/>
            <a:ext cx="1914751" cy="2651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2883309" y="1191931"/>
            <a:ext cx="7154771" cy="3217227"/>
          </a:xfrm>
          <a:prstGeom prst="rect">
            <a:avLst/>
          </a:prstGeom>
          <a:noFill/>
        </p:spPr>
        <p:txBody>
          <a:bodyPr wrap="square" rtlCol="0">
            <a:spAutoFit/>
          </a:bodyPr>
          <a:lstStyle/>
          <a:p>
            <a:pPr algn="ctr" defTabSz="914377">
              <a:lnSpc>
                <a:spcPct val="150000"/>
              </a:lnSpc>
              <a:defRPr/>
            </a:pP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6639589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Tai nguyen thiet ke tro choi\Bảng gỗ\5.jpg">
            <a:hlinkClick r:id="rId18" action="ppaction://hlinksldjump"/>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952876" y="-15516"/>
            <a:ext cx="813476" cy="871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Times New Roman" panose="02020603050405020304" pitchFamily="18" charset="0"/>
              </a:rPr>
              <a:t>Chúng</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cháu</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cảm</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ơn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bác</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rất</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nhiều</a:t>
            </a:r>
            <a:r>
              <a:rPr lang="en-US" sz="2000" dirty="0">
                <a:solidFill>
                  <a:schemeClr val="tx1"/>
                </a:solidFill>
                <a:latin typeface="Times New Roman" panose="02020603050405020304" pitchFamily="18" charset="0"/>
              </a:rPr>
              <a:t>!</a:t>
            </a:r>
          </a:p>
        </p:txBody>
      </p:sp>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288606" y="5297385"/>
            <a:ext cx="586883" cy="958023"/>
          </a:xfrm>
          <a:prstGeom prst="rect">
            <a:avLst/>
          </a:prstGeom>
        </p:spPr>
      </p:pic>
      <p:pic>
        <p:nvPicPr>
          <p:cNvPr id="32" name="Picture 3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819205" y="5351871"/>
            <a:ext cx="675991" cy="849050"/>
          </a:xfrm>
          <a:prstGeom prst="rect">
            <a:avLst/>
          </a:prstGeom>
        </p:spPr>
      </p:pic>
    </p:spTree>
    <p:extLst>
      <p:ext uri="{BB962C8B-B14F-4D97-AF65-F5344CB8AC3E}">
        <p14:creationId xmlns:p14="http://schemas.microsoft.com/office/powerpoint/2010/main" val="222061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5"/>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3" restart="whenNotActive" fill="hold" evtFilter="cancelBubble" nodeType="interactiveSeq">
                <p:stCondLst>
                  <p:cond evt="onClick" delay="0">
                    <p:tgtEl>
                      <p:spTgt spid="6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8" restart="whenNotActive" fill="hold" evtFilter="cancelBubble" nodeType="interactiveSeq">
                <p:stCondLst>
                  <p:cond evt="onClick" delay="0">
                    <p:tgtEl>
                      <p:spTgt spid="74"/>
                    </p:tgtEl>
                  </p:cond>
                </p:stCondLst>
                <p:endSync evt="end" delay="0">
                  <p:rtn val="all"/>
                </p:endSync>
                <p:childTnLst>
                  <p:par>
                    <p:cTn id="49" fill="hold">
                      <p:stCondLst>
                        <p:cond delay="0"/>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5" presetClass="path" presetSubtype="0" accel="50000" decel="50000" fill="hold" nodeType="afterEffect">
                                  <p:stCondLst>
                                    <p:cond delay="0"/>
                                  </p:stCondLst>
                                  <p:childTnLst>
                                    <p:animMotion origin="layout" path="M 2.70833E-6 4.44444E-6 L -0.09063 0.00162 " pathEditMode="relative" rAng="0" ptsTypes="AA">
                                      <p:cBhvr>
                                        <p:cTn id="58" dur="1000" fill="hold"/>
                                        <p:tgtEl>
                                          <p:spTgt spid="74"/>
                                        </p:tgtEl>
                                        <p:attrNameLst>
                                          <p:attrName>ppt_x</p:attrName>
                                          <p:attrName>ppt_y</p:attrName>
                                        </p:attrNameLst>
                                      </p:cBhvr>
                                      <p:rCtr x="-4531" y="69"/>
                                    </p:animMotion>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35" presetClass="path" presetSubtype="0" accel="50000" decel="50000" fill="hold" nodeType="afterEffect">
                                  <p:stCondLst>
                                    <p:cond delay="0"/>
                                  </p:stCondLst>
                                  <p:childTnLst>
                                    <p:animMotion origin="layout" path="M -0.0882 0.01111 L -0.22778 0.01111 " pathEditMode="relative" rAng="0" ptsTypes="AA">
                                      <p:cBhvr>
                                        <p:cTn id="68" dur="1000" fill="hold"/>
                                        <p:tgtEl>
                                          <p:spTgt spid="74"/>
                                        </p:tgtEl>
                                        <p:attrNameLst>
                                          <p:attrName>ppt_x</p:attrName>
                                          <p:attrName>ppt_y</p:attrName>
                                        </p:attrNameLst>
                                      </p:cBhvr>
                                      <p:rCtr x="-6979" y="0"/>
                                    </p:animMotion>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1000"/>
                                        <p:tgtEl>
                                          <p:spTgt spid="60"/>
                                        </p:tgtEl>
                                      </p:cBhvr>
                                    </p:animEffect>
                                    <p:anim calcmode="lin" valueType="num">
                                      <p:cBhvr>
                                        <p:cTn id="74" dur="1000" fill="hold"/>
                                        <p:tgtEl>
                                          <p:spTgt spid="60"/>
                                        </p:tgtEl>
                                        <p:attrNameLst>
                                          <p:attrName>ppt_x</p:attrName>
                                        </p:attrNameLst>
                                      </p:cBhvr>
                                      <p:tavLst>
                                        <p:tav tm="0">
                                          <p:val>
                                            <p:strVal val="#ppt_x"/>
                                          </p:val>
                                        </p:tav>
                                        <p:tav tm="100000">
                                          <p:val>
                                            <p:strVal val="#ppt_x"/>
                                          </p:val>
                                        </p:tav>
                                      </p:tavLst>
                                    </p:anim>
                                    <p:anim calcmode="lin" valueType="num">
                                      <p:cBhvr>
                                        <p:cTn id="75" dur="1000" fill="hold"/>
                                        <p:tgtEl>
                                          <p:spTgt spid="60"/>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35" presetClass="path" presetSubtype="0" accel="50000" decel="50000" fill="hold" nodeType="afterEffect">
                                  <p:stCondLst>
                                    <p:cond delay="0"/>
                                  </p:stCondLst>
                                  <p:childTnLst>
                                    <p:animMotion origin="layout" path="M -0.22778 2.96296E-6 L -0.33386 2.96296E-6 " pathEditMode="relative" rAng="0" ptsTypes="AA">
                                      <p:cBhvr>
                                        <p:cTn id="78" dur="1000" fill="hold"/>
                                        <p:tgtEl>
                                          <p:spTgt spid="74"/>
                                        </p:tgtEl>
                                        <p:attrNameLst>
                                          <p:attrName>ppt_x</p:attrName>
                                          <p:attrName>ppt_y</p:attrName>
                                        </p:attrNameLst>
                                      </p:cBhvr>
                                      <p:rCtr x="-5313" y="0"/>
                                    </p:animMotion>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1000"/>
                                        <p:tgtEl>
                                          <p:spTgt spid="68"/>
                                        </p:tgtEl>
                                      </p:cBhvr>
                                    </p:animEffect>
                                    <p:anim calcmode="lin" valueType="num">
                                      <p:cBhvr>
                                        <p:cTn id="84" dur="1000" fill="hold"/>
                                        <p:tgtEl>
                                          <p:spTgt spid="68"/>
                                        </p:tgtEl>
                                        <p:attrNameLst>
                                          <p:attrName>ppt_x</p:attrName>
                                        </p:attrNameLst>
                                      </p:cBhvr>
                                      <p:tavLst>
                                        <p:tav tm="0">
                                          <p:val>
                                            <p:strVal val="#ppt_x"/>
                                          </p:val>
                                        </p:tav>
                                        <p:tav tm="100000">
                                          <p:val>
                                            <p:strVal val="#ppt_x"/>
                                          </p:val>
                                        </p:tav>
                                      </p:tavLst>
                                    </p:anim>
                                    <p:anim calcmode="lin" valueType="num">
                                      <p:cBhvr>
                                        <p:cTn id="85" dur="1000" fill="hold"/>
                                        <p:tgtEl>
                                          <p:spTgt spid="68"/>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35" presetClass="path" presetSubtype="0" accel="50000" decel="50000" fill="hold" nodeType="afterEffect">
                                  <p:stCondLst>
                                    <p:cond delay="0"/>
                                  </p:stCondLst>
                                  <p:childTnLst>
                                    <p:animMotion origin="layout" path="M -0.33941 2.96296E-6 L -0.4592 0.01527 " pathEditMode="relative" rAng="0" ptsTypes="AA">
                                      <p:cBhvr>
                                        <p:cTn id="88" dur="1000" fill="hold"/>
                                        <p:tgtEl>
                                          <p:spTgt spid="74"/>
                                        </p:tgtEl>
                                        <p:attrNameLst>
                                          <p:attrName>ppt_x</p:attrName>
                                          <p:attrName>ppt_y</p:attrName>
                                        </p:attrNameLst>
                                      </p:cBhvr>
                                      <p:rCtr x="-5990" y="764"/>
                                    </p:animMotion>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1000"/>
                                        <p:tgtEl>
                                          <p:spTgt spid="71"/>
                                        </p:tgtEl>
                                      </p:cBhvr>
                                    </p:animEffect>
                                    <p:anim calcmode="lin" valueType="num">
                                      <p:cBhvr>
                                        <p:cTn id="94" dur="1000" fill="hold"/>
                                        <p:tgtEl>
                                          <p:spTgt spid="71"/>
                                        </p:tgtEl>
                                        <p:attrNameLst>
                                          <p:attrName>ppt_x</p:attrName>
                                        </p:attrNameLst>
                                      </p:cBhvr>
                                      <p:tavLst>
                                        <p:tav tm="0">
                                          <p:val>
                                            <p:strVal val="#ppt_x"/>
                                          </p:val>
                                        </p:tav>
                                        <p:tav tm="100000">
                                          <p:val>
                                            <p:strVal val="#ppt_x"/>
                                          </p:val>
                                        </p:tav>
                                      </p:tavLst>
                                    </p:anim>
                                    <p:anim calcmode="lin" valueType="num">
                                      <p:cBhvr>
                                        <p:cTn id="95" dur="1000" fill="hold"/>
                                        <p:tgtEl>
                                          <p:spTgt spid="71"/>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35" presetClass="path" presetSubtype="0" accel="50000" decel="50000" fill="hold" nodeType="afterEffect">
                                  <p:stCondLst>
                                    <p:cond delay="0"/>
                                  </p:stCondLst>
                                  <p:childTnLst>
                                    <p:animMotion origin="layout" path="M -0.4592 0.01528 L -0.58819 0.02408 " pathEditMode="relative" rAng="0" ptsTypes="AA">
                                      <p:cBhvr>
                                        <p:cTn id="98" dur="1000" fill="hold"/>
                                        <p:tgtEl>
                                          <p:spTgt spid="74"/>
                                        </p:tgtEl>
                                        <p:attrNameLst>
                                          <p:attrName>ppt_x</p:attrName>
                                          <p:attrName>ppt_y</p:attrName>
                                        </p:attrNameLst>
                                      </p:cBhvr>
                                      <p:rCtr x="-6458" y="440"/>
                                    </p:animMotion>
                                  </p:childTnLst>
                                </p:cTn>
                              </p:par>
                            </p:childTnLst>
                          </p:cTn>
                        </p:par>
                        <p:par>
                          <p:cTn id="99" fill="hold">
                            <p:stCondLst>
                              <p:cond delay="2000"/>
                            </p:stCondLst>
                            <p:childTnLst>
                              <p:par>
                                <p:cTn id="100" presetID="35" presetClass="path" presetSubtype="0" accel="50000" decel="50000" fill="hold" nodeType="afterEffect">
                                  <p:stCondLst>
                                    <p:cond delay="0"/>
                                  </p:stCondLst>
                                  <p:childTnLst>
                                    <p:animMotion origin="layout" path="M -0.5882 0.02408 L -0.74774 -0.02685 " pathEditMode="relative" rAng="0" ptsTypes="AA">
                                      <p:cBhvr>
                                        <p:cTn id="101" dur="1000" fill="hold"/>
                                        <p:tgtEl>
                                          <p:spTgt spid="74"/>
                                        </p:tgtEl>
                                        <p:attrNameLst>
                                          <p:attrName>ppt_x</p:attrName>
                                          <p:attrName>ppt_y</p:attrName>
                                        </p:attrNameLst>
                                      </p:cBhvr>
                                      <p:rCtr x="-7986" y="-2546"/>
                                    </p:animMotion>
                                  </p:childTnLst>
                                </p:cTn>
                              </p:par>
                            </p:childTnLst>
                          </p:cTn>
                        </p:par>
                        <p:par>
                          <p:cTn id="102" fill="hold">
                            <p:stCondLst>
                              <p:cond delay="3000"/>
                            </p:stCondLst>
                            <p:childTnLst>
                              <p:par>
                                <p:cTn id="103" presetID="35" presetClass="path" presetSubtype="0" accel="50000" decel="50000" fill="hold" nodeType="afterEffect">
                                  <p:stCondLst>
                                    <p:cond delay="0"/>
                                  </p:stCondLst>
                                  <p:childTnLst>
                                    <p:animMotion origin="layout" path="M 0 3.7037E-7 L -0.78472 0.0037 " pathEditMode="relative" rAng="0" ptsTypes="AA">
                                      <p:cBhvr>
                                        <p:cTn id="104" dur="5000" fill="hold"/>
                                        <p:tgtEl>
                                          <p:spTgt spid="31"/>
                                        </p:tgtEl>
                                        <p:attrNameLst>
                                          <p:attrName>ppt_x</p:attrName>
                                          <p:attrName>ppt_y</p:attrName>
                                        </p:attrNameLst>
                                      </p:cBhvr>
                                      <p:rCtr x="-39236" y="185"/>
                                    </p:animMotion>
                                  </p:childTnLst>
                                </p:cTn>
                              </p:par>
                              <p:par>
                                <p:cTn id="105" presetID="35" presetClass="path" presetSubtype="0" accel="50000" decel="50000" fill="hold" nodeType="withEffect">
                                  <p:stCondLst>
                                    <p:cond delay="0"/>
                                  </p:stCondLst>
                                  <p:childTnLst>
                                    <p:animMotion origin="layout" path="M 2.77778E-6 3.7037E-7 L -0.79549 0.00903 " pathEditMode="relative" rAng="0" ptsTypes="AA">
                                      <p:cBhvr>
                                        <p:cTn id="106" dur="5000" fill="hold"/>
                                        <p:tgtEl>
                                          <p:spTgt spid="32"/>
                                        </p:tgtEl>
                                        <p:attrNameLst>
                                          <p:attrName>ppt_x</p:attrName>
                                          <p:attrName>ppt_y</p:attrName>
                                        </p:attrNameLst>
                                      </p:cBhvr>
                                      <p:rCtr x="-39774" y="440"/>
                                    </p:animMotion>
                                  </p:childTnLst>
                                </p:cTn>
                              </p:par>
                            </p:childTnLst>
                          </p:cTn>
                        </p:par>
                        <p:par>
                          <p:cTn id="107" fill="hold">
                            <p:stCondLst>
                              <p:cond delay="8000"/>
                            </p:stCondLst>
                            <p:childTnLst>
                              <p:par>
                                <p:cTn id="108" presetID="1" presetClass="entr" presetSubtype="0" fill="hold" grpId="0" nodeType="afterEffect">
                                  <p:stCondLst>
                                    <p:cond delay="0"/>
                                  </p:stCondLst>
                                  <p:childTnLst>
                                    <p:set>
                                      <p:cBhvr>
                                        <p:cTn id="109"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6AEC66-3A59-4AF4-A214-F3C14198B9C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17652" y="979283"/>
            <a:ext cx="866623" cy="799385"/>
          </a:xfrm>
          <a:prstGeom prst="rect">
            <a:avLst/>
          </a:prstGeom>
        </p:spPr>
      </p:pic>
      <p:sp>
        <p:nvSpPr>
          <p:cNvPr id="7" name="TextBox 6">
            <a:extLst>
              <a:ext uri="{FF2B5EF4-FFF2-40B4-BE49-F238E27FC236}">
                <a16:creationId xmlns:a16="http://schemas.microsoft.com/office/drawing/2014/main" id="{C76384EE-D2F3-4594-9863-542E9D202EE1}"/>
              </a:ext>
            </a:extLst>
          </p:cNvPr>
          <p:cNvSpPr txBox="1"/>
          <p:nvPr/>
        </p:nvSpPr>
        <p:spPr>
          <a:xfrm>
            <a:off x="872155" y="854522"/>
            <a:ext cx="10447690" cy="823752"/>
          </a:xfrm>
          <a:prstGeom prst="rect">
            <a:avLst/>
          </a:prstGeom>
          <a:noFill/>
        </p:spPr>
        <p:txBody>
          <a:bodyPr wrap="square" rtlCol="0">
            <a:spAutoFit/>
          </a:bodyPr>
          <a:lstStyle/>
          <a:p>
            <a:pPr>
              <a:lnSpc>
                <a:spcPct val="150000"/>
              </a:lnSpc>
            </a:pPr>
            <a:r>
              <a:rPr lang="vi-VN" sz="3600" b="1" dirty="0">
                <a:solidFill>
                  <a:srgbClr val="FF0000"/>
                </a:solidFill>
                <a:latin typeface="Times New Roman" panose="02020603050405020304" pitchFamily="18" charset="0"/>
                <a:cs typeface="Times New Roman" panose="02020603050405020304" pitchFamily="18" charset="0"/>
              </a:rPr>
              <a:t>1. </a:t>
            </a:r>
            <a:r>
              <a:rPr lang="vi-VN" sz="3600" b="1" dirty="0">
                <a:latin typeface="Times New Roman" panose="02020603050405020304" pitchFamily="18" charset="0"/>
                <a:cs typeface="Times New Roman" panose="02020603050405020304" pitchFamily="18" charset="0"/>
              </a:rPr>
              <a:t>T</a:t>
            </a:r>
            <a:r>
              <a:rPr lang="en-US" sz="3600" b="1" dirty="0" err="1">
                <a:latin typeface="Times New Roman" panose="02020603050405020304" pitchFamily="18" charset="0"/>
                <a:cs typeface="Times New Roman" panose="02020603050405020304" pitchFamily="18" charset="0"/>
              </a:rPr>
              <a: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tả</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tiếng</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hót</a:t>
            </a:r>
            <a:r>
              <a:rPr lang="en-US" sz="3600" b="1" u="sng"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của </a:t>
            </a:r>
            <a:r>
              <a:rPr lang="en-US" sz="3600" b="1" dirty="0" err="1">
                <a:latin typeface="Times New Roman" panose="02020603050405020304" pitchFamily="18" charset="0"/>
                <a:cs typeface="Times New Roman" panose="02020603050405020304" pitchFamily="18" charset="0"/>
              </a:rPr>
              <a:t>họa</a:t>
            </a:r>
            <a:r>
              <a:rPr lang="en-US" sz="3600" b="1" dirty="0">
                <a:latin typeface="Times New Roman" panose="02020603050405020304" pitchFamily="18" charset="0"/>
                <a:cs typeface="Times New Roman" panose="02020603050405020304" pitchFamily="18" charset="0"/>
              </a:rPr>
              <a:t> mi</a:t>
            </a:r>
            <a:r>
              <a:rPr lang="vi-VN" sz="3600" b="1"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F325B661-B6C2-4E1B-B105-80CAF45B7A04}"/>
              </a:ext>
            </a:extLst>
          </p:cNvPr>
          <p:cNvSpPr txBox="1"/>
          <p:nvPr/>
        </p:nvSpPr>
        <p:spPr>
          <a:xfrm>
            <a:off x="872155" y="1612351"/>
            <a:ext cx="9247498" cy="823752"/>
          </a:xfrm>
          <a:prstGeom prst="rect">
            <a:avLst/>
          </a:prstGeom>
          <a:noFill/>
        </p:spPr>
        <p:txBody>
          <a:bodyPr wrap="square" rtlCol="0">
            <a:spAutoFit/>
          </a:bodyPr>
          <a:lstStyle/>
          <a:p>
            <a:pPr>
              <a:lnSpc>
                <a:spcPct val="150000"/>
              </a:lnSpc>
            </a:pP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Vang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lừng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trong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suốt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dìu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dặt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kì</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diệu</a:t>
            </a:r>
            <a:endParaRPr lang="vi-VN" sz="36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9A4AEF5-061E-4F02-8781-87B63119BF80}"/>
              </a:ext>
            </a:extLst>
          </p:cNvPr>
          <p:cNvSpPr txBox="1"/>
          <p:nvPr/>
        </p:nvSpPr>
        <p:spPr>
          <a:xfrm>
            <a:off x="884275" y="2593492"/>
            <a:ext cx="8805492" cy="823752"/>
          </a:xfrm>
          <a:prstGeom prst="rect">
            <a:avLst/>
          </a:prstGeom>
          <a:noFill/>
        </p:spPr>
        <p:txBody>
          <a:bodyPr wrap="square" rtlCol="0">
            <a:spAutoFit/>
          </a:bodyPr>
          <a:lstStyle/>
          <a:p>
            <a:pP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2</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Đặt</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một</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câu</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với</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từ</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ngữ</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vừa</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tìm</a:t>
            </a:r>
            <a:r>
              <a:rPr lang="en-US" sz="3600" b="1" dirty="0">
                <a:solidFill>
                  <a:schemeClr val="accent4">
                    <a:lumMod val="10000"/>
                  </a:schemeClr>
                </a:solidFill>
                <a:latin typeface="Times New Roman" panose="02020603050405020304" pitchFamily="18" charset="0"/>
                <a:cs typeface="Times New Roman" panose="02020603050405020304" pitchFamily="18" charset="0"/>
              </a:rPr>
              <a:t> đ</a:t>
            </a:r>
            <a:r>
              <a:rPr lang="vi-VN" sz="3600" b="1" dirty="0">
                <a:solidFill>
                  <a:schemeClr val="accent4">
                    <a:lumMod val="10000"/>
                  </a:schemeClr>
                </a:solidFill>
                <a:latin typeface="Times New Roman" panose="02020603050405020304" pitchFamily="18" charset="0"/>
                <a:cs typeface="Times New Roman" panose="02020603050405020304" pitchFamily="18" charset="0"/>
              </a:rPr>
              <a:t>ư</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ợc</a:t>
            </a:r>
            <a:r>
              <a:rPr lang="en-US" sz="3600" b="1" dirty="0">
                <a:solidFill>
                  <a:schemeClr val="accent4">
                    <a:lumMod val="10000"/>
                  </a:schemeClr>
                </a:solidFill>
                <a:latin typeface="Times New Roman" panose="02020603050405020304" pitchFamily="18" charset="0"/>
                <a:cs typeface="Times New Roman" panose="02020603050405020304" pitchFamily="18" charset="0"/>
              </a:rPr>
              <a:t>.</a:t>
            </a:r>
            <a:endParaRPr lang="vi-VN" sz="3600" b="1"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5C5A44C5-E780-465D-8EF8-50FC0956328C}"/>
              </a:ext>
            </a:extLst>
          </p:cNvPr>
          <p:cNvSpPr txBox="1">
            <a:spLocks/>
          </p:cNvSpPr>
          <p:nvPr/>
        </p:nvSpPr>
        <p:spPr>
          <a:xfrm>
            <a:off x="1290093" y="3797986"/>
            <a:ext cx="9628919" cy="661208"/>
          </a:xfrm>
          <a:prstGeom prst="rect">
            <a:avLst/>
          </a:prstGeom>
        </p:spPr>
        <p:txBody>
          <a:bodyPr vert="horz" lIns="76809" tIns="38405" rIns="76809" bIns="3840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7030A0"/>
                </a:solidFill>
                <a:latin typeface="Times New Roman" panose="02020603050405020304" pitchFamily="18" charset="0"/>
                <a:cs typeface="Times New Roman" panose="02020603050405020304" pitchFamily="18" charset="0"/>
              </a:rPr>
              <a:t>Tiếng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hót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của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họa</a:t>
            </a:r>
            <a:r>
              <a:rPr lang="en-US" sz="3600" b="1" dirty="0">
                <a:solidFill>
                  <a:srgbClr val="7030A0"/>
                </a:solidFill>
                <a:latin typeface="Times New Roman" panose="02020603050405020304" pitchFamily="18" charset="0"/>
                <a:cs typeface="Times New Roman" panose="02020603050405020304" pitchFamily="18" charset="0"/>
              </a:rPr>
              <a:t> mi </a:t>
            </a:r>
            <a:r>
              <a:rPr lang="en-US" sz="3600" b="1" dirty="0" err="1">
                <a:solidFill>
                  <a:srgbClr val="7030A0"/>
                </a:solidFill>
                <a:latin typeface="Times New Roman" panose="02020603050405020304" pitchFamily="18" charset="0"/>
                <a:cs typeface="Times New Roman" panose="02020603050405020304" pitchFamily="18" charset="0"/>
              </a:rPr>
              <a:t>vang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lừng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khắp</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núi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rừng</a:t>
            </a:r>
            <a:r>
              <a:rPr lang="en-US" sz="3600" b="1" dirty="0">
                <a:solidFill>
                  <a:srgbClr val="7030A0"/>
                </a:solidFill>
                <a:latin typeface="Times New Roman" panose="02020603050405020304" pitchFamily="18" charset="0"/>
                <a:cs typeface="Times New Roman" panose="02020603050405020304" pitchFamily="18" charset="0"/>
              </a:rPr>
              <a:t>.</a:t>
            </a:r>
            <a:endParaRPr lang="vi-VN" sz="36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74921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65" y="0"/>
            <a:ext cx="11806517"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5846993" y="274982"/>
            <a:ext cx="4442813"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3200" b="1" kern="0" dirty="0">
                <a:ln w="6350">
                  <a:noFill/>
                </a:ln>
                <a:solidFill>
                  <a:schemeClr val="accent4">
                    <a:lumMod val="10000"/>
                  </a:schemeClr>
                </a:solidFill>
                <a:latin typeface="Times New Roman" panose="02020603050405020304" pitchFamily="18" charset="0"/>
                <a:cs typeface="Times New Roman" panose="02020603050405020304" pitchFamily="18" charset="0"/>
              </a:rPr>
              <a:t>YÊU CẦU CẦN ĐẠT</a:t>
            </a:r>
            <a:endParaRPr lang="zh-CN" altLang="en-US" sz="3200" b="1" kern="0" dirty="0">
              <a:ln w="6350">
                <a:noFill/>
              </a:ln>
              <a:solidFill>
                <a:schemeClr val="accent4">
                  <a:lumMod val="10000"/>
                </a:schemeClr>
              </a:solidFill>
              <a:latin typeface="Times New Roman" panose="02020603050405020304" pitchFamily="18" charset="0"/>
              <a:cs typeface="Times New Roman" panose="02020603050405020304"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830686" y="2664067"/>
            <a:ext cx="5490657"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4662347" y="1503796"/>
            <a:ext cx="947608" cy="573560"/>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accent4">
                    <a:lumMod val="10000"/>
                  </a:schemeClr>
                </a:solidFill>
                <a:latin typeface="Times New Roman" panose="02020603050405020304" pitchFamily="18" charset="0"/>
                <a:ea typeface="仓耳玄三M W05" panose="02020400000000000000" pitchFamily="18" charset="-122"/>
                <a:cs typeface="Times New Roman" panose="02020603050405020304" pitchFamily="18" charset="0"/>
              </a:rPr>
              <a:t>01 </a:t>
            </a:r>
            <a:endParaRPr lang="zh-CN" altLang="en-US" sz="2400" b="1" dirty="0">
              <a:solidFill>
                <a:schemeClr val="accent4">
                  <a:lumMod val="10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5679415" y="1273200"/>
            <a:ext cx="5885055" cy="1172435"/>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570466" y="3215250"/>
            <a:ext cx="947608" cy="655229"/>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accent4">
                    <a:lumMod val="10000"/>
                  </a:schemeClr>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sz="2400" b="1" dirty="0">
              <a:solidFill>
                <a:schemeClr val="accent4">
                  <a:lumMod val="10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550236" y="2804028"/>
            <a:ext cx="6014234" cy="1394327"/>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4617174" y="4870929"/>
            <a:ext cx="947608" cy="655229"/>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accent4">
                    <a:lumMod val="10000"/>
                  </a:schemeClr>
                </a:solidFill>
                <a:latin typeface="Times New Roman" panose="02020603050405020304" pitchFamily="18" charset="0"/>
                <a:ea typeface="仓耳玄三M W05" panose="02020400000000000000" pitchFamily="18" charset="-122"/>
                <a:cs typeface="Times New Roman" panose="02020603050405020304" pitchFamily="18" charset="0"/>
              </a:rPr>
              <a:t>03</a:t>
            </a:r>
            <a:endParaRPr lang="zh-CN" altLang="en-US" sz="2400" b="1" dirty="0">
              <a:solidFill>
                <a:schemeClr val="accent4">
                  <a:lumMod val="10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5564781" y="4611847"/>
            <a:ext cx="5905559" cy="1241927"/>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hót</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mi.</a:t>
            </a:r>
            <a:endParaRPr lang="zh-CN" altLang="en-US"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755460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311684"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ea"/>
              <a:sym typeface="+mn-lt"/>
            </a:endParaRPr>
          </a:p>
        </p:txBody>
      </p:sp>
      <p:sp>
        <p:nvSpPr>
          <p:cNvPr id="12" name="TextBox 11"/>
          <p:cNvSpPr txBox="1"/>
          <p:nvPr/>
        </p:nvSpPr>
        <p:spPr>
          <a:xfrm>
            <a:off x="3042378" y="2437471"/>
            <a:ext cx="6009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Củng</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cố</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dặn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dò</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endParaRPr>
          </a:p>
        </p:txBody>
      </p:sp>
    </p:spTree>
    <p:extLst>
      <p:ext uri="{BB962C8B-B14F-4D97-AF65-F5344CB8AC3E}">
        <p14:creationId xmlns:p14="http://schemas.microsoft.com/office/powerpoint/2010/main" val="408293804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376742" y="2727900"/>
            <a:ext cx="7633146" cy="1569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Tạm</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biệt</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và</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hẹn</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gặp</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lại</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các</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con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vào</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những</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tiết</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học</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sau</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a:t>
            </a:r>
          </a:p>
        </p:txBody>
      </p:sp>
      <p:pic>
        <p:nvPicPr>
          <p:cNvPr id="12" name="图片 14340" descr="28"/>
          <p:cNvPicPr>
            <a:picLocks noChangeAspect="1"/>
          </p:cNvPicPr>
          <p:nvPr/>
        </p:nvPicPr>
        <p:blipFill>
          <a:blip r:embed="rId5"/>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150839"/>
      </p:ext>
    </p:extLst>
  </p:cSld>
  <p:clrMapOvr>
    <a:masterClrMapping/>
  </p:clrMapOvr>
  <mc:AlternateContent xmlns:mc="http://schemas.openxmlformats.org/markup-compatibility/2006" xmlns:p14="http://schemas.microsoft.com/office/powerpoint/2010/main">
    <mc:Choice Requires="p14">
      <p:transition p14:dur="10">
        <p:randomBar dir="vert"/>
      </p:transition>
    </mc:Choice>
    <mc:Fallback xmlns="">
      <p:transition>
        <p:randomBar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0" y="31861"/>
            <a:ext cx="12291799" cy="6824110"/>
          </a:xfrm>
          <a:prstGeom prst="rect">
            <a:avLst/>
          </a:prstGeom>
        </p:spPr>
      </p:pic>
      <p:sp>
        <p:nvSpPr>
          <p:cNvPr id="5" name="TextBox 4"/>
          <p:cNvSpPr txBox="1"/>
          <p:nvPr/>
        </p:nvSpPr>
        <p:spPr>
          <a:xfrm>
            <a:off x="1014587" y="1001409"/>
            <a:ext cx="7816030" cy="581885"/>
          </a:xfrm>
          <a:prstGeom prst="rect">
            <a:avLst/>
          </a:prstGeom>
          <a:no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Thứ </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a:t>
            </a: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ngày </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a:t>
            </a: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tháng </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cs typeface="Arial"/>
                <a:sym typeface="Arial"/>
              </a:rPr>
              <a:t>..</a:t>
            </a: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năm</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2022</a:t>
            </a:r>
            <a:endParaRPr kumimoji="0" lang="en-US" sz="3184" b="1" i="0" u="none" strike="noStrike" kern="1200" cap="none" spc="0" normalizeH="0" baseline="0" noProof="0" dirty="0">
              <a:ln>
                <a:noFill/>
              </a:ln>
              <a:solidFill>
                <a:prstClr val="white"/>
              </a:solidFill>
              <a:effectLst/>
              <a:uLnTx/>
              <a:uFillTx/>
              <a:latin typeface="HP001 5 hàng" panose="020B0603050302020204" pitchFamily="34" charset="0"/>
              <a:ea typeface="+mn-ea"/>
              <a:cs typeface="Arial"/>
              <a:sym typeface="Arial"/>
            </a:endParaRPr>
          </a:p>
        </p:txBody>
      </p:sp>
      <p:sp>
        <p:nvSpPr>
          <p:cNvPr id="6" name="TextBox 5"/>
          <p:cNvSpPr txBox="1"/>
          <p:nvPr/>
        </p:nvSpPr>
        <p:spPr>
          <a:xfrm>
            <a:off x="3053796" y="1673187"/>
            <a:ext cx="7816030" cy="581885"/>
          </a:xfrm>
          <a:prstGeom prst="rect">
            <a:avLst/>
          </a:prstGeom>
          <a:no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Tiếng Việt</a:t>
            </a:r>
            <a:endParaRPr kumimoji="0" lang="en-US" sz="3184" b="1" i="0" u="none" strike="noStrike" kern="1200" cap="none" spc="0" normalizeH="0" baseline="0" noProof="0" dirty="0">
              <a:ln>
                <a:noFill/>
              </a:ln>
              <a:solidFill>
                <a:prstClr val="white"/>
              </a:solidFill>
              <a:effectLst/>
              <a:uLnTx/>
              <a:uFillTx/>
              <a:latin typeface="HP001 5 hàng" panose="020B0603050302020204" pitchFamily="34" charset="0"/>
              <a:ea typeface="+mn-ea"/>
              <a:cs typeface="Arial"/>
              <a:sym typeface="Arial"/>
            </a:endParaRPr>
          </a:p>
        </p:txBody>
      </p:sp>
      <p:sp>
        <p:nvSpPr>
          <p:cNvPr id="7" name="TextBox 6"/>
          <p:cNvSpPr txBox="1"/>
          <p:nvPr/>
        </p:nvSpPr>
        <p:spPr>
          <a:xfrm>
            <a:off x="2366627" y="2333479"/>
            <a:ext cx="7816030" cy="581885"/>
          </a:xfrm>
          <a:prstGeom prst="rect">
            <a:avLst/>
          </a:prstGeom>
          <a:no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Đọc: …</a:t>
            </a:r>
            <a:endParaRPr kumimoji="0" lang="en-US" sz="3184" b="1" i="0" u="none" strike="noStrike" kern="1200" cap="none" spc="0" normalizeH="0" baseline="0" noProof="0" dirty="0">
              <a:ln>
                <a:noFill/>
              </a:ln>
              <a:solidFill>
                <a:prstClr val="white"/>
              </a:solidFill>
              <a:effectLst/>
              <a:uLnTx/>
              <a:uFillTx/>
              <a:latin typeface="HP001 5 hàng" panose="020B0603050302020204" pitchFamily="34" charset="0"/>
              <a:ea typeface="+mn-ea"/>
              <a:cs typeface="Arial"/>
              <a:sym typeface="Arial"/>
            </a:endParaRPr>
          </a:p>
        </p:txBody>
      </p:sp>
      <p:sp>
        <p:nvSpPr>
          <p:cNvPr id="8" name="TextBox 7"/>
          <p:cNvSpPr txBox="1"/>
          <p:nvPr/>
        </p:nvSpPr>
        <p:spPr>
          <a:xfrm>
            <a:off x="250778" y="4475554"/>
            <a:ext cx="12055883" cy="1072345"/>
          </a:xfrm>
          <a:prstGeom prst="rect">
            <a:avLst/>
          </a:prstGeom>
          <a:solidFill>
            <a:srgbClr val="FFC000"/>
          </a:solid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Dặn dò: Đọc và trả lời lại các câu hỏi cuối bài.</a:t>
            </a:r>
          </a:p>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Chuẩn bị bài sau.</a:t>
            </a:r>
            <a:endParaRPr kumimoji="0" lang="en-US" sz="318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54075923"/>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66"/>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Buổi trước các em học bài gì?</a:t>
            </a:r>
          </a:p>
        </p:txBody>
      </p:sp>
      <p:sp>
        <p:nvSpPr>
          <p:cNvPr id="29" name="TextBox 28"/>
          <p:cNvSpPr txBox="1"/>
          <p:nvPr/>
        </p:nvSpPr>
        <p:spPr>
          <a:xfrm>
            <a:off x="4494728" y="4735662"/>
            <a:ext cx="3429000"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Mùa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nước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nổi</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442301"/>
            <a:ext cx="6382844" cy="584775"/>
          </a:xfrm>
          <a:prstGeom prst="rect">
            <a:avLst/>
          </a:prstGeom>
          <a:noFill/>
        </p:spPr>
        <p:txBody>
          <a:bodyPr wrap="square" rtlCol="0">
            <a:spAutoFit/>
          </a:bodyPr>
          <a:lstStyle/>
          <a:p>
            <a:pPr algn="ctr"/>
            <a:r>
              <a:rPr lang="pt-BR" sz="3200">
                <a:latin typeface="Times New Roman" panose="02020603050405020304" pitchFamily="18" charset="0"/>
                <a:cs typeface="Times New Roman" panose="02020603050405020304" pitchFamily="18" charset="0"/>
              </a:rPr>
              <a:t>Cá ròng ròng là cá gì?</a:t>
            </a:r>
            <a:endParaRPr lang="pt-BR" sz="3200" dirty="0" err="1">
              <a:latin typeface="Times New Roman" panose="02020603050405020304" pitchFamily="18" charset="0"/>
              <a:cs typeface="Times New Roman" panose="02020603050405020304" pitchFamily="18" charset="0"/>
            </a:endParaRPr>
          </a:p>
        </p:txBody>
      </p:sp>
      <p:sp>
        <p:nvSpPr>
          <p:cNvPr id="29" name="TextBox 28"/>
          <p:cNvSpPr txBox="1"/>
          <p:nvPr/>
        </p:nvSpPr>
        <p:spPr>
          <a:xfrm>
            <a:off x="3941233" y="4500678"/>
            <a:ext cx="4660901" cy="954107"/>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Loài cá lóc nhỏ, thường bơi theo từng đàn ở mùa nước nổi</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52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242245"/>
            <a:ext cx="6382844" cy="1077218"/>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Vì sao người ta gọi là mùa nước nổi mà không gọi là mùa nước lũ? </a:t>
            </a:r>
          </a:p>
        </p:txBody>
      </p:sp>
      <p:sp>
        <p:nvSpPr>
          <p:cNvPr id="29" name="TextBox 28"/>
          <p:cNvSpPr txBox="1"/>
          <p:nvPr/>
        </p:nvSpPr>
        <p:spPr>
          <a:xfrm>
            <a:off x="4146368" y="4599941"/>
            <a:ext cx="4187734" cy="646331"/>
          </a:xfrm>
          <a:prstGeom prst="rect">
            <a:avLst/>
          </a:prstGeom>
          <a:noFill/>
        </p:spPr>
        <p:txBody>
          <a:bodyPr wrap="square" rtlCol="0">
            <a:spAutoFit/>
          </a:bodyPr>
          <a:lstStyle/>
          <a:p>
            <a:pPr algn="ctr"/>
            <a:r>
              <a:rPr lang="vi-VN" sz="3600" dirty="0">
                <a:solidFill>
                  <a:srgbClr val="FF0000"/>
                </a:solidFill>
                <a:latin typeface="Times New Roman" panose="02020603050405020304" pitchFamily="18" charset="0"/>
                <a:cs typeface="Times New Roman" panose="02020603050405020304" pitchFamily="18" charset="0"/>
              </a:rPr>
              <a:t>Vì nước lên hiền hòa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00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Sông Cửu Long ở đâu?</a:t>
            </a:r>
            <a:endParaRPr lang="en-US" sz="3200" dirty="0" err="1">
              <a:latin typeface="Times New Roman" panose="02020603050405020304" pitchFamily="18" charset="0"/>
              <a:cs typeface="Times New Roman" panose="02020603050405020304" pitchFamily="18" charset="0"/>
            </a:endParaRPr>
          </a:p>
        </p:txBody>
      </p:sp>
      <p:sp>
        <p:nvSpPr>
          <p:cNvPr id="29" name="TextBox 28"/>
          <p:cNvSpPr txBox="1"/>
          <p:nvPr/>
        </p:nvSpPr>
        <p:spPr>
          <a:xfrm>
            <a:off x="4272658" y="4718033"/>
            <a:ext cx="3996129" cy="584775"/>
          </a:xfrm>
          <a:prstGeom prst="rect">
            <a:avLst/>
          </a:prstGeom>
          <a:noFill/>
        </p:spPr>
        <p:txBody>
          <a:bodyPr wrap="square" rtlCol="0">
            <a:spAutoFit/>
          </a:bodyPr>
          <a:lstStyle/>
          <a:p>
            <a:pPr algn="ctr"/>
            <a:r>
              <a:rPr lang="pl-PL" sz="3200" dirty="0">
                <a:solidFill>
                  <a:srgbClr val="FF0000"/>
                </a:solidFill>
                <a:latin typeface="Times New Roman" panose="02020603050405020304" pitchFamily="18" charset="0"/>
                <a:cs typeface="Times New Roman" panose="02020603050405020304" pitchFamily="18" charset="0"/>
              </a:rPr>
              <a:t>Ở miền Nam nước ta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07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617107" y="150920"/>
            <a:ext cx="8847711" cy="3849071"/>
            <a:chOff x="1617107" y="150920"/>
            <a:chExt cx="8847711" cy="3849071"/>
          </a:xfrm>
        </p:grpSpPr>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0658E8-22B4-405F-B6DE-B6D55EC3241E}"/>
                </a:ext>
              </a:extLst>
            </p:cNvPr>
            <p:cNvPicPr>
              <a:picLocks noChangeAspect="1"/>
            </p:cNvPicPr>
            <p:nvPr/>
          </p:nvPicPr>
          <p:blipFill>
            <a:blip r:embed="rId7"/>
            <a:stretch>
              <a:fillRect/>
            </a:stretch>
          </p:blipFill>
          <p:spPr>
            <a:xfrm>
              <a:off x="3395662" y="150920"/>
              <a:ext cx="5400675" cy="3057525"/>
            </a:xfrm>
            <a:prstGeom prst="rect">
              <a:avLst/>
            </a:prstGeom>
          </p:spPr>
        </p:pic>
        <p:sp>
          <p:nvSpPr>
            <p:cNvPr id="5" name="Rectangle: Rounded Corners 4">
              <a:extLst>
                <a:ext uri="{FF2B5EF4-FFF2-40B4-BE49-F238E27FC236}">
                  <a16:creationId xmlns:a16="http://schemas.microsoft.com/office/drawing/2014/main" id="{BDBA8B98-62AB-43C9-80A8-DCE16964A247}"/>
                </a:ext>
              </a:extLst>
            </p:cNvPr>
            <p:cNvSpPr/>
            <p:nvPr/>
          </p:nvSpPr>
          <p:spPr>
            <a:xfrm>
              <a:off x="4030462" y="3036163"/>
              <a:ext cx="3648723" cy="61339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Times New Roman" panose="02020603050405020304" pitchFamily="18" charset="0"/>
                </a:rPr>
                <a:t>Đây</a:t>
              </a:r>
              <a:r>
                <a:rPr lang="en-US" sz="2800" dirty="0">
                  <a:latin typeface="Times New Roman" panose="02020603050405020304" pitchFamily="18" charset="0"/>
                </a:rPr>
                <a:t> </a:t>
              </a:r>
              <a:r>
                <a:rPr lang="en-US" sz="2800" dirty="0" err="1">
                  <a:latin typeface="Times New Roman" panose="02020603050405020304" pitchFamily="18" charset="0"/>
                </a:rPr>
                <a:t>là</a:t>
              </a:r>
              <a:r>
                <a:rPr lang="en-US" sz="2800" dirty="0">
                  <a:latin typeface="Times New Roman" panose="02020603050405020304" pitchFamily="18" charset="0"/>
                </a:rPr>
                <a:t> </a:t>
              </a:r>
              <a:r>
                <a:rPr lang="en-US" sz="2800" dirty="0" err="1">
                  <a:latin typeface="Times New Roman" panose="02020603050405020304" pitchFamily="18" charset="0"/>
                </a:rPr>
                <a:t>chim</a:t>
              </a:r>
              <a:r>
                <a:rPr lang="en-US" sz="2800" dirty="0">
                  <a:latin typeface="Times New Roman" panose="02020603050405020304" pitchFamily="18" charset="0"/>
                </a:rPr>
                <a:t> </a:t>
              </a:r>
              <a:r>
                <a:rPr lang="en-US" sz="2800" dirty="0" err="1">
                  <a:latin typeface="Times New Roman" panose="02020603050405020304" pitchFamily="18" charset="0"/>
                </a:rPr>
                <a:t>gì</a:t>
              </a:r>
              <a:r>
                <a:rPr lang="en-US" sz="2800" dirty="0">
                  <a:latin typeface="Times New Roman" panose="02020603050405020304" pitchFamily="18" charset="0"/>
                </a:rPr>
                <a:t>?</a:t>
              </a:r>
            </a:p>
          </p:txBody>
        </p:sp>
      </p:grpSp>
      <p:sp>
        <p:nvSpPr>
          <p:cNvPr id="6" name="TextBox 5">
            <a:extLst>
              <a:ext uri="{FF2B5EF4-FFF2-40B4-BE49-F238E27FC236}">
                <a16:creationId xmlns:a16="http://schemas.microsoft.com/office/drawing/2014/main" id="{5AA34012-62F1-4BC5-97FE-57CA1EBE47B9}"/>
              </a:ext>
            </a:extLst>
          </p:cNvPr>
          <p:cNvSpPr txBox="1"/>
          <p:nvPr/>
        </p:nvSpPr>
        <p:spPr>
          <a:xfrm>
            <a:off x="4492101" y="4564335"/>
            <a:ext cx="3666478" cy="769441"/>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rPr>
              <a:t>Chim</a:t>
            </a:r>
            <a:r>
              <a:rPr lang="en-US" sz="4400" dirty="0">
                <a:solidFill>
                  <a:srgbClr val="FF0000"/>
                </a:solidFill>
                <a:latin typeface="Times New Roman" panose="02020603050405020304" pitchFamily="18" charset="0"/>
              </a:rPr>
              <a:t> </a:t>
            </a:r>
            <a:r>
              <a:rPr lang="en-US" sz="4400" dirty="0" err="1">
                <a:solidFill>
                  <a:srgbClr val="FF0000"/>
                </a:solidFill>
                <a:latin typeface="Times New Roman" panose="02020603050405020304" pitchFamily="18" charset="0"/>
              </a:rPr>
              <a:t>họa</a:t>
            </a:r>
            <a:r>
              <a:rPr lang="en-US" sz="4400" dirty="0">
                <a:solidFill>
                  <a:srgbClr val="FF0000"/>
                </a:solidFill>
                <a:latin typeface="Times New Roman" panose="02020603050405020304" pitchFamily="18" charset="0"/>
              </a:rPr>
              <a:t> mi</a:t>
            </a:r>
          </a:p>
        </p:txBody>
      </p:sp>
    </p:spTree>
    <p:extLst>
      <p:ext uri="{BB962C8B-B14F-4D97-AF65-F5344CB8AC3E}">
        <p14:creationId xmlns:p14="http://schemas.microsoft.com/office/powerpoint/2010/main" val="1054986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Bài</a:t>
            </a:r>
            <a:r>
              <a:rPr lang="en-US" altLang="zh-CN" sz="6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3: </a:t>
            </a:r>
            <a:r>
              <a:rPr lang="en-US" altLang="zh-CN" sz="6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Họa</a:t>
            </a:r>
            <a:r>
              <a:rPr lang="en-US" altLang="zh-CN" sz="6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mi </a:t>
            </a:r>
            <a:r>
              <a:rPr lang="en-US" altLang="zh-CN" sz="6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hót</a:t>
            </a:r>
            <a:endParaRPr lang="en-US" altLang="zh-CN" sz="6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6" name="18">
            <a:extLst>
              <a:ext uri="{FF2B5EF4-FFF2-40B4-BE49-F238E27FC236}">
                <a16:creationId xmlns:a16="http://schemas.microsoft.com/office/drawing/2014/main" id="{24BDCB22-0369-40F5-AECC-34886F39ACD2}"/>
              </a:ext>
            </a:extLst>
          </p:cNvPr>
          <p:cNvSpPr>
            <a:spLocks noChangeArrowheads="1"/>
          </p:cNvSpPr>
          <p:nvPr>
            <p:custDataLst>
              <p:tags r:id="rId2"/>
            </p:custDataLst>
          </p:nvPr>
        </p:nvSpPr>
        <p:spPr bwMode="auto">
          <a:xfrm>
            <a:off x="3818215" y="3251656"/>
            <a:ext cx="7361235" cy="61555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40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(Trang 16)</a:t>
            </a:r>
            <a:endParaRPr lang="en-US" altLang="zh-CN" sz="4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2126</Words>
  <Application>Microsoft Office PowerPoint</Application>
  <PresentationFormat>Widescreen</PresentationFormat>
  <Paragraphs>129</Paragraphs>
  <Slides>34</Slides>
  <Notes>14</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34</vt:i4>
      </vt:variant>
    </vt:vector>
  </HeadingPairs>
  <TitlesOfParts>
    <vt:vector size="50" baseType="lpstr">
      <vt:lpstr>等线</vt:lpstr>
      <vt:lpstr>微软雅黑</vt:lpstr>
      <vt:lpstr>Arial</vt:lpstr>
      <vt:lpstr>Arial-Rounded</vt:lpstr>
      <vt:lpstr>Calibri</vt:lpstr>
      <vt:lpstr>HP001 4 hàng</vt:lpstr>
      <vt:lpstr>HP001 5 hàng</vt:lpstr>
      <vt:lpstr>Kalam</vt:lpstr>
      <vt:lpstr>Montserrat</vt:lpstr>
      <vt:lpstr>Times New Roman</vt:lpstr>
      <vt:lpstr>UTM Avo</vt:lpstr>
      <vt:lpstr>1_Office Theme</vt:lpstr>
      <vt:lpstr>1_Doodle Sketchbook by Slidesgo</vt:lpstr>
      <vt:lpstr>3_Office 主题​​</vt:lpstr>
      <vt:lpstr>1_https://www.freeppt7.com</vt:lpstr>
      <vt:lpstr>2_https://www.freeppt7.com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Hello</cp:lastModifiedBy>
  <cp:revision>90</cp:revision>
  <dcterms:created xsi:type="dcterms:W3CDTF">2021-07-31T14:28:31Z</dcterms:created>
  <dcterms:modified xsi:type="dcterms:W3CDTF">2022-01-23T12:17:43Z</dcterms:modified>
</cp:coreProperties>
</file>