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725" r:id="rId2"/>
  </p:sldMasterIdLst>
  <p:notesMasterIdLst>
    <p:notesMasterId r:id="rId32"/>
  </p:notesMasterIdLst>
  <p:sldIdLst>
    <p:sldId id="478" r:id="rId3"/>
    <p:sldId id="291" r:id="rId4"/>
    <p:sldId id="257" r:id="rId5"/>
    <p:sldId id="287" r:id="rId6"/>
    <p:sldId id="258" r:id="rId7"/>
    <p:sldId id="274" r:id="rId8"/>
    <p:sldId id="273" r:id="rId9"/>
    <p:sldId id="275" r:id="rId10"/>
    <p:sldId id="294" r:id="rId11"/>
    <p:sldId id="482" r:id="rId12"/>
    <p:sldId id="297" r:id="rId13"/>
    <p:sldId id="295" r:id="rId14"/>
    <p:sldId id="303" r:id="rId15"/>
    <p:sldId id="264" r:id="rId16"/>
    <p:sldId id="288" r:id="rId17"/>
    <p:sldId id="282" r:id="rId18"/>
    <p:sldId id="279" r:id="rId19"/>
    <p:sldId id="278" r:id="rId20"/>
    <p:sldId id="280" r:id="rId21"/>
    <p:sldId id="283" r:id="rId22"/>
    <p:sldId id="281" r:id="rId23"/>
    <p:sldId id="299" r:id="rId24"/>
    <p:sldId id="298" r:id="rId25"/>
    <p:sldId id="256" r:id="rId26"/>
    <p:sldId id="268" r:id="rId27"/>
    <p:sldId id="284" r:id="rId28"/>
    <p:sldId id="270" r:id="rId29"/>
    <p:sldId id="480" r:id="rId30"/>
    <p:sldId id="28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91" autoAdjust="0"/>
    <p:restoredTop sz="94660"/>
  </p:normalViewPr>
  <p:slideViewPr>
    <p:cSldViewPr snapToGrid="0">
      <p:cViewPr varScale="1">
        <p:scale>
          <a:sx n="72" d="100"/>
          <a:sy n="72" d="100"/>
        </p:scale>
        <p:origin x="33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4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21845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28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964850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51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6/10/2022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51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51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829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51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6/10/2022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51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51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844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51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6/10/2022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51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51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419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13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817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103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320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164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5023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9230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037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51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6/10/2022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51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51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552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7750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3498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713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055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68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25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516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777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703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629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555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480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406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51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6/10/2022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51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51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2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51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6/10/2022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51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51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884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258" indent="0">
              <a:buNone/>
              <a:defRPr sz="2667" b="1"/>
            </a:lvl2pPr>
            <a:lvl3pPr marL="1218516" indent="0">
              <a:buNone/>
              <a:defRPr sz="2400" b="1"/>
            </a:lvl3pPr>
            <a:lvl4pPr marL="1827774" indent="0">
              <a:buNone/>
              <a:defRPr sz="2133" b="1"/>
            </a:lvl4pPr>
            <a:lvl5pPr marL="2437034" indent="0">
              <a:buNone/>
              <a:defRPr sz="2133" b="1"/>
            </a:lvl5pPr>
            <a:lvl6pPr marL="3046292" indent="0">
              <a:buNone/>
              <a:defRPr sz="2133" b="1"/>
            </a:lvl6pPr>
            <a:lvl7pPr marL="3655550" indent="0">
              <a:buNone/>
              <a:defRPr sz="2133" b="1"/>
            </a:lvl7pPr>
            <a:lvl8pPr marL="4264808" indent="0">
              <a:buNone/>
              <a:defRPr sz="2133" b="1"/>
            </a:lvl8pPr>
            <a:lvl9pPr marL="4874066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4"/>
            <a:ext cx="4041775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258" indent="0">
              <a:buNone/>
              <a:defRPr sz="2667" b="1"/>
            </a:lvl2pPr>
            <a:lvl3pPr marL="1218516" indent="0">
              <a:buNone/>
              <a:defRPr sz="2400" b="1"/>
            </a:lvl3pPr>
            <a:lvl4pPr marL="1827774" indent="0">
              <a:buNone/>
              <a:defRPr sz="2133" b="1"/>
            </a:lvl4pPr>
            <a:lvl5pPr marL="2437034" indent="0">
              <a:buNone/>
              <a:defRPr sz="2133" b="1"/>
            </a:lvl5pPr>
            <a:lvl6pPr marL="3046292" indent="0">
              <a:buNone/>
              <a:defRPr sz="2133" b="1"/>
            </a:lvl6pPr>
            <a:lvl7pPr marL="3655550" indent="0">
              <a:buNone/>
              <a:defRPr sz="2133" b="1"/>
            </a:lvl7pPr>
            <a:lvl8pPr marL="4264808" indent="0">
              <a:buNone/>
              <a:defRPr sz="2133" b="1"/>
            </a:lvl8pPr>
            <a:lvl9pPr marL="4874066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51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6/10/2022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51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51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754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51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6/10/2022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51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51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673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51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6/10/2022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51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51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914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258" indent="0">
              <a:buNone/>
              <a:defRPr sz="1600"/>
            </a:lvl2pPr>
            <a:lvl3pPr marL="1218516" indent="0">
              <a:buNone/>
              <a:defRPr sz="1333"/>
            </a:lvl3pPr>
            <a:lvl4pPr marL="1827774" indent="0">
              <a:buNone/>
              <a:defRPr sz="1200"/>
            </a:lvl4pPr>
            <a:lvl5pPr marL="2437034" indent="0">
              <a:buNone/>
              <a:defRPr sz="1200"/>
            </a:lvl5pPr>
            <a:lvl6pPr marL="3046292" indent="0">
              <a:buNone/>
              <a:defRPr sz="1200"/>
            </a:lvl6pPr>
            <a:lvl7pPr marL="3655550" indent="0">
              <a:buNone/>
              <a:defRPr sz="1200"/>
            </a:lvl7pPr>
            <a:lvl8pPr marL="4264808" indent="0">
              <a:buNone/>
              <a:defRPr sz="1200"/>
            </a:lvl8pPr>
            <a:lvl9pPr marL="487406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51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6/10/2022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51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51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409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258" indent="0">
              <a:buNone/>
              <a:defRPr sz="3733"/>
            </a:lvl2pPr>
            <a:lvl3pPr marL="1218516" indent="0">
              <a:buNone/>
              <a:defRPr sz="3200"/>
            </a:lvl3pPr>
            <a:lvl4pPr marL="1827774" indent="0">
              <a:buNone/>
              <a:defRPr sz="2667"/>
            </a:lvl4pPr>
            <a:lvl5pPr marL="2437034" indent="0">
              <a:buNone/>
              <a:defRPr sz="2667"/>
            </a:lvl5pPr>
            <a:lvl6pPr marL="3046292" indent="0">
              <a:buNone/>
              <a:defRPr sz="2667"/>
            </a:lvl6pPr>
            <a:lvl7pPr marL="3655550" indent="0">
              <a:buNone/>
              <a:defRPr sz="2667"/>
            </a:lvl7pPr>
            <a:lvl8pPr marL="4264808" indent="0">
              <a:buNone/>
              <a:defRPr sz="2667"/>
            </a:lvl8pPr>
            <a:lvl9pPr marL="4874066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258" indent="0">
              <a:buNone/>
              <a:defRPr sz="1600"/>
            </a:lvl2pPr>
            <a:lvl3pPr marL="1218516" indent="0">
              <a:buNone/>
              <a:defRPr sz="1333"/>
            </a:lvl3pPr>
            <a:lvl4pPr marL="1827774" indent="0">
              <a:buNone/>
              <a:defRPr sz="1200"/>
            </a:lvl4pPr>
            <a:lvl5pPr marL="2437034" indent="0">
              <a:buNone/>
              <a:defRPr sz="1200"/>
            </a:lvl5pPr>
            <a:lvl6pPr marL="3046292" indent="0">
              <a:buNone/>
              <a:defRPr sz="1200"/>
            </a:lvl6pPr>
            <a:lvl7pPr marL="3655550" indent="0">
              <a:buNone/>
              <a:defRPr sz="1200"/>
            </a:lvl7pPr>
            <a:lvl8pPr marL="4264808" indent="0">
              <a:buNone/>
              <a:defRPr sz="1200"/>
            </a:lvl8pPr>
            <a:lvl9pPr marL="487406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51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6/10/2022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51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51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824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391" tIns="45696" rIns="91391" bIns="4569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391" tIns="45696" rIns="91391" bIns="4569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1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6/10/2022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1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1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212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1218516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943" indent="-456943" algn="l" defTabSz="1218516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045" indent="-380786" algn="l" defTabSz="1218516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146" indent="-304630" algn="l" defTabSz="121851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404" indent="-304630" algn="l" defTabSz="1218516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1662" indent="-304630" algn="l" defTabSz="1218516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0920" indent="-304630" algn="l" defTabSz="1218516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0178" indent="-304630" algn="l" defTabSz="1218516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69438" indent="-304630" algn="l" defTabSz="1218516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78696" indent="-304630" algn="l" defTabSz="1218516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258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516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774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034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292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550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808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066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395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9.png"/><Relationship Id="rId5" Type="http://schemas.microsoft.com/office/2007/relationships/hdphoto" Target="../media/hdphoto5.wdp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12" Type="http://schemas.microsoft.com/office/2007/relationships/hdphoto" Target="../media/hdphoto9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6.wdp"/><Relationship Id="rId11" Type="http://schemas.openxmlformats.org/officeDocument/2006/relationships/image" Target="../media/image33.png"/><Relationship Id="rId5" Type="http://schemas.openxmlformats.org/officeDocument/2006/relationships/image" Target="../media/image29.png"/><Relationship Id="rId10" Type="http://schemas.microsoft.com/office/2007/relationships/hdphoto" Target="../media/hdphoto8.wdp"/><Relationship Id="rId4" Type="http://schemas.microsoft.com/office/2007/relationships/hdphoto" Target="../media/hdphoto5.wdp"/><Relationship Id="rId9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12" Type="http://schemas.microsoft.com/office/2007/relationships/hdphoto" Target="../media/hdphoto9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6.wdp"/><Relationship Id="rId11" Type="http://schemas.openxmlformats.org/officeDocument/2006/relationships/image" Target="../media/image33.png"/><Relationship Id="rId5" Type="http://schemas.openxmlformats.org/officeDocument/2006/relationships/image" Target="../media/image29.png"/><Relationship Id="rId10" Type="http://schemas.microsoft.com/office/2007/relationships/hdphoto" Target="../media/hdphoto8.wdp"/><Relationship Id="rId4" Type="http://schemas.microsoft.com/office/2007/relationships/hdphoto" Target="../media/hdphoto5.wdp"/><Relationship Id="rId9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13" Type="http://schemas.openxmlformats.org/officeDocument/2006/relationships/image" Target="../media/image37.png"/><Relationship Id="rId3" Type="http://schemas.openxmlformats.org/officeDocument/2006/relationships/image" Target="../media/image28.png"/><Relationship Id="rId7" Type="http://schemas.openxmlformats.org/officeDocument/2006/relationships/image" Target="../media/image35.png"/><Relationship Id="rId12" Type="http://schemas.microsoft.com/office/2007/relationships/hdphoto" Target="../media/hdphoto9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10.wdp"/><Relationship Id="rId11" Type="http://schemas.openxmlformats.org/officeDocument/2006/relationships/image" Target="../media/image33.png"/><Relationship Id="rId5" Type="http://schemas.openxmlformats.org/officeDocument/2006/relationships/image" Target="../media/image34.png"/><Relationship Id="rId10" Type="http://schemas.microsoft.com/office/2007/relationships/hdphoto" Target="../media/hdphoto12.wdp"/><Relationship Id="rId4" Type="http://schemas.microsoft.com/office/2007/relationships/hdphoto" Target="../media/hdphoto5.wdp"/><Relationship Id="rId9" Type="http://schemas.openxmlformats.org/officeDocument/2006/relationships/image" Target="../media/image36.png"/><Relationship Id="rId14" Type="http://schemas.microsoft.com/office/2007/relationships/hdphoto" Target="../media/hdphoto13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13" Type="http://schemas.openxmlformats.org/officeDocument/2006/relationships/image" Target="../media/image29.png"/><Relationship Id="rId3" Type="http://schemas.openxmlformats.org/officeDocument/2006/relationships/image" Target="../media/image28.png"/><Relationship Id="rId7" Type="http://schemas.openxmlformats.org/officeDocument/2006/relationships/image" Target="../media/image35.png"/><Relationship Id="rId12" Type="http://schemas.microsoft.com/office/2007/relationships/hdphoto" Target="../media/hdphoto9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10.wdp"/><Relationship Id="rId11" Type="http://schemas.openxmlformats.org/officeDocument/2006/relationships/image" Target="../media/image33.png"/><Relationship Id="rId5" Type="http://schemas.openxmlformats.org/officeDocument/2006/relationships/image" Target="../media/image34.png"/><Relationship Id="rId10" Type="http://schemas.microsoft.com/office/2007/relationships/hdphoto" Target="../media/hdphoto12.wdp"/><Relationship Id="rId4" Type="http://schemas.microsoft.com/office/2007/relationships/hdphoto" Target="../media/hdphoto5.wdp"/><Relationship Id="rId9" Type="http://schemas.openxmlformats.org/officeDocument/2006/relationships/image" Target="../media/image36.png"/><Relationship Id="rId14" Type="http://schemas.microsoft.com/office/2007/relationships/hdphoto" Target="../media/hdphoto6.wdp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28.png"/><Relationship Id="rId7" Type="http://schemas.openxmlformats.org/officeDocument/2006/relationships/image" Target="../media/image35.png"/><Relationship Id="rId12" Type="http://schemas.microsoft.com/office/2007/relationships/hdphoto" Target="../media/hdphoto9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10.wdp"/><Relationship Id="rId11" Type="http://schemas.openxmlformats.org/officeDocument/2006/relationships/image" Target="../media/image33.png"/><Relationship Id="rId5" Type="http://schemas.openxmlformats.org/officeDocument/2006/relationships/image" Target="../media/image34.png"/><Relationship Id="rId10" Type="http://schemas.microsoft.com/office/2007/relationships/hdphoto" Target="../media/hdphoto12.wdp"/><Relationship Id="rId4" Type="http://schemas.microsoft.com/office/2007/relationships/hdphoto" Target="../media/hdphoto5.wdp"/><Relationship Id="rId9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14.wdp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17.wdp"/><Relationship Id="rId13" Type="http://schemas.microsoft.com/office/2007/relationships/hdphoto" Target="../media/hdphoto2.wdp"/><Relationship Id="rId3" Type="http://schemas.openxmlformats.org/officeDocument/2006/relationships/image" Target="../media/image48.png"/><Relationship Id="rId7" Type="http://schemas.openxmlformats.org/officeDocument/2006/relationships/image" Target="../media/image50.png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microsoft.com/office/2007/relationships/hdphoto" Target="../media/hdphoto16.wdp"/><Relationship Id="rId11" Type="http://schemas.microsoft.com/office/2007/relationships/hdphoto" Target="../media/hdphoto18.wdp"/><Relationship Id="rId5" Type="http://schemas.openxmlformats.org/officeDocument/2006/relationships/image" Target="../media/image49.png"/><Relationship Id="rId10" Type="http://schemas.openxmlformats.org/officeDocument/2006/relationships/image" Target="../media/image52.png"/><Relationship Id="rId4" Type="http://schemas.microsoft.com/office/2007/relationships/hdphoto" Target="../media/hdphoto15.wdp"/><Relationship Id="rId9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1.png"/><Relationship Id="rId7" Type="http://schemas.openxmlformats.org/officeDocument/2006/relationships/image" Target="../media/image5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4.png"/><Relationship Id="rId5" Type="http://schemas.openxmlformats.org/officeDocument/2006/relationships/image" Target="../media/image53.jpeg"/><Relationship Id="rId4" Type="http://schemas.microsoft.com/office/2007/relationships/hdphoto" Target="../media/hdphoto2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11.png"/><Relationship Id="rId7" Type="http://schemas.openxmlformats.org/officeDocument/2006/relationships/image" Target="../media/image2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77" y="1441867"/>
            <a:ext cx="6992912" cy="3617757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673" y="901801"/>
            <a:ext cx="730336" cy="728362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1" y="4973118"/>
            <a:ext cx="9143999" cy="102763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13" name="Google Shape;88;p1">
            <a:extLst>
              <a:ext uri="{FF2B5EF4-FFF2-40B4-BE49-F238E27FC236}">
                <a16:creationId xmlns:a16="http://schemas.microsoft.com/office/drawing/2014/main" id="{DEF46A61-0850-4CD2-AE18-BD71CF02B2B2}"/>
              </a:ext>
            </a:extLst>
          </p:cNvPr>
          <p:cNvSpPr txBox="1"/>
          <p:nvPr/>
        </p:nvSpPr>
        <p:spPr>
          <a:xfrm>
            <a:off x="1733704" y="2426515"/>
            <a:ext cx="5671368" cy="1159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6" tIns="25706" rIns="51426" bIns="25706" anchor="t" anchorCtr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CHÀO MỪNG CÁC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ĐẾN VỚI TIẾT HỌC</a:t>
            </a:r>
            <a:endParaRPr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95047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8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1" y="1"/>
            <a:ext cx="9144000" cy="312858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1716"/>
              <a:endParaRPr lang="en-US" sz="1814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1716"/>
              <a:endParaRPr lang="en-US" sz="1814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875" y="6072115"/>
            <a:ext cx="1012125" cy="7858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6111" y="820914"/>
            <a:ext cx="8945112" cy="381638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463550"/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mặc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khen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Ở nhà, voi em luôn hỏi anh: “Em có xinh không?”.   Voi anh bao giờ cũng khen: “Em xinh lắm!”.</a:t>
            </a:r>
          </a:p>
          <a:p>
            <a:pPr indent="463550"/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gặp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hươu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/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- Em có xinh không?</a:t>
            </a:r>
          </a:p>
          <a:p>
            <a:pPr indent="463550"/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Hươu ngắm voi rồi lắc đầu: </a:t>
            </a:r>
          </a:p>
          <a:p>
            <a:pPr indent="463550"/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Chưa xinh lắm vì em không có đôi sừng giống anh.</a:t>
            </a:r>
          </a:p>
          <a:p>
            <a:pPr indent="463550"/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 vậy, voi nhặt vài cành cây khô, gài lên đầu rồi đi tiếp.</a:t>
            </a:r>
          </a:p>
          <a:p>
            <a:pPr indent="463550"/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Gặp dê, voi hỏi: </a:t>
            </a:r>
          </a:p>
          <a:p>
            <a:pPr indent="463550"/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Em có xinh không? </a:t>
            </a:r>
          </a:p>
          <a:p>
            <a:pPr indent="463550"/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Không, vì cậu không có bộ râu giống tôi.</a:t>
            </a:r>
          </a:p>
          <a:p>
            <a:pPr marL="342900" indent="-342900"/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Voi liền nhổ một khóm cỏ dại bên đường, gắn vào cằm rồi về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21389" y="371321"/>
            <a:ext cx="4042482" cy="5077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r>
              <a:rPr lang="en-US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EM CÓ XINH KHÔNG?</a:t>
            </a:r>
          </a:p>
        </p:txBody>
      </p:sp>
      <p:sp>
        <p:nvSpPr>
          <p:cNvPr id="11" name="Oval 10"/>
          <p:cNvSpPr/>
          <p:nvPr/>
        </p:nvSpPr>
        <p:spPr>
          <a:xfrm>
            <a:off x="403583" y="875099"/>
            <a:ext cx="401601" cy="336497"/>
          </a:xfrm>
          <a:prstGeom prst="ellipse">
            <a:avLst/>
          </a:prstGeom>
          <a:solidFill>
            <a:schemeClr val="accent6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b="1" kern="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737157" y="2832290"/>
            <a:ext cx="733208" cy="474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77569DB-0DB5-443F-B42D-9B51D3708200}"/>
              </a:ext>
            </a:extLst>
          </p:cNvPr>
          <p:cNvCxnSpPr/>
          <p:nvPr/>
        </p:nvCxnSpPr>
        <p:spPr>
          <a:xfrm>
            <a:off x="3902418" y="4176995"/>
            <a:ext cx="605957" cy="474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424813B0-B5BE-46AB-B9BB-36E9AA5441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375" y="4794257"/>
            <a:ext cx="2724044" cy="192499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4E26B61-3F15-4668-80AB-1F3BADDAC0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516" y="4778375"/>
            <a:ext cx="2724044" cy="1924991"/>
          </a:xfrm>
          <a:prstGeom prst="rect">
            <a:avLst/>
          </a:prstGeom>
        </p:spPr>
      </p:pic>
      <p:sp>
        <p:nvSpPr>
          <p:cNvPr id="19" name="文本框 6">
            <a:extLst>
              <a:ext uri="{FF2B5EF4-FFF2-40B4-BE49-F238E27FC236}">
                <a16:creationId xmlns:a16="http://schemas.microsoft.com/office/drawing/2014/main" id="{016139D6-6079-4C11-B584-092AEEA0E543}"/>
              </a:ext>
            </a:extLst>
          </p:cNvPr>
          <p:cNvSpPr txBox="1"/>
          <p:nvPr/>
        </p:nvSpPr>
        <p:spPr>
          <a:xfrm>
            <a:off x="1325790" y="4765354"/>
            <a:ext cx="972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sừng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193E8A28-A3C6-4AF6-89D1-632689E4C957}"/>
              </a:ext>
            </a:extLst>
          </p:cNvPr>
          <p:cNvSpPr/>
          <p:nvPr/>
        </p:nvSpPr>
        <p:spPr>
          <a:xfrm rot="5931370">
            <a:off x="2493843" y="4818317"/>
            <a:ext cx="429391" cy="223430"/>
          </a:xfrm>
          <a:prstGeom prst="righ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文本框 6">
            <a:extLst>
              <a:ext uri="{FF2B5EF4-FFF2-40B4-BE49-F238E27FC236}">
                <a16:creationId xmlns:a16="http://schemas.microsoft.com/office/drawing/2014/main" id="{AD077277-8D23-4F85-8B8B-7B9055C70479}"/>
              </a:ext>
            </a:extLst>
          </p:cNvPr>
          <p:cNvSpPr txBox="1"/>
          <p:nvPr/>
        </p:nvSpPr>
        <p:spPr>
          <a:xfrm>
            <a:off x="4535269" y="5594821"/>
            <a:ext cx="972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râu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D14178FD-277B-4FED-87E0-847AB511FFF6}"/>
              </a:ext>
            </a:extLst>
          </p:cNvPr>
          <p:cNvSpPr/>
          <p:nvPr/>
        </p:nvSpPr>
        <p:spPr>
          <a:xfrm rot="21276457">
            <a:off x="4497267" y="5485451"/>
            <a:ext cx="444010" cy="215509"/>
          </a:xfrm>
          <a:prstGeom prst="righ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083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 animBg="1"/>
      <p:bldP spid="25" grpId="1" animBg="1"/>
      <p:bldP spid="26" grpId="0"/>
      <p:bldP spid="27" grpId="0" animBg="1"/>
      <p:bldP spid="2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933" y="678979"/>
            <a:ext cx="8943832" cy="1325563"/>
          </a:xfrm>
        </p:spPr>
        <p:txBody>
          <a:bodyPr>
            <a:normAutofit/>
          </a:bodyPr>
          <a:lstStyle/>
          <a:p>
            <a:r>
              <a:rPr lang="en-US" sz="34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 em thích mặc đẹp và thích được khen xinh.</a:t>
            </a:r>
            <a:endParaRPr lang="en-US" sz="3400" b="1" dirty="0"/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 flipH="1">
            <a:off x="4188290" y="1097890"/>
            <a:ext cx="101322" cy="4761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DCB0226-81F9-4DA3-8C31-819D71E24611}"/>
              </a:ext>
            </a:extLst>
          </p:cNvPr>
          <p:cNvGrpSpPr/>
          <p:nvPr/>
        </p:nvGrpSpPr>
        <p:grpSpPr>
          <a:xfrm>
            <a:off x="8825359" y="1035426"/>
            <a:ext cx="165461" cy="498250"/>
            <a:chOff x="8892595" y="1474507"/>
            <a:chExt cx="138568" cy="610496"/>
          </a:xfrm>
        </p:grpSpPr>
        <p:cxnSp>
          <p:nvCxnSpPr>
            <p:cNvPr id="6" name="Straight Connector 5"/>
            <p:cNvCxnSpPr>
              <a:cxnSpLocks/>
            </p:cNvCxnSpPr>
            <p:nvPr/>
          </p:nvCxnSpPr>
          <p:spPr>
            <a:xfrm flipH="1">
              <a:off x="8892595" y="1474507"/>
              <a:ext cx="103369" cy="59588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cxnSpLocks/>
            </p:cNvCxnSpPr>
            <p:nvPr/>
          </p:nvCxnSpPr>
          <p:spPr>
            <a:xfrm flipH="1">
              <a:off x="8927794" y="1489121"/>
              <a:ext cx="103369" cy="59588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8">
            <a:extLst>
              <a:ext uri="{FF2B5EF4-FFF2-40B4-BE49-F238E27FC236}">
                <a16:creationId xmlns:a16="http://schemas.microsoft.com/office/drawing/2014/main" id="{BA5353E3-1F54-42D1-A74E-104298A4CF97}"/>
              </a:ext>
            </a:extLst>
          </p:cNvPr>
          <p:cNvGrpSpPr/>
          <p:nvPr/>
        </p:nvGrpSpPr>
        <p:grpSpPr>
          <a:xfrm>
            <a:off x="1" y="1"/>
            <a:ext cx="9144000" cy="394274"/>
            <a:chOff x="0" y="-127508"/>
            <a:chExt cx="12192000" cy="1361811"/>
          </a:xfrm>
        </p:grpSpPr>
        <p:sp>
          <p:nvSpPr>
            <p:cNvPr id="15" name="Rectangle: Top Corners Rounded 17">
              <a:extLst>
                <a:ext uri="{FF2B5EF4-FFF2-40B4-BE49-F238E27FC236}">
                  <a16:creationId xmlns:a16="http://schemas.microsoft.com/office/drawing/2014/main" id="{57645123-B78F-4439-9252-59FD251C7B7B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1716"/>
              <a:endParaRPr lang="en-US" sz="1814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" name="Rectangle: Top Corners Rounded 18">
              <a:extLst>
                <a:ext uri="{FF2B5EF4-FFF2-40B4-BE49-F238E27FC236}">
                  <a16:creationId xmlns:a16="http://schemas.microsoft.com/office/drawing/2014/main" id="{628BE08C-2F55-41C2-AC0A-A41F45DAC724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1716"/>
              <a:endParaRPr lang="en-US" sz="1814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17" name="图片 6">
            <a:extLst>
              <a:ext uri="{FF2B5EF4-FFF2-40B4-BE49-F238E27FC236}">
                <a16:creationId xmlns:a16="http://schemas.microsoft.com/office/drawing/2014/main" id="{6D3D4754-2DBE-42C5-8DEB-2B1DBB24D4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427314"/>
            <a:ext cx="9144000" cy="430688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86EEC666-9DAF-4B87-B18C-8B7A0AF7E749}"/>
              </a:ext>
            </a:extLst>
          </p:cNvPr>
          <p:cNvSpPr txBox="1">
            <a:spLocks/>
          </p:cNvSpPr>
          <p:nvPr/>
        </p:nvSpPr>
        <p:spPr>
          <a:xfrm>
            <a:off x="132933" y="1990620"/>
            <a:ext cx="89438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34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Chưa</a:t>
            </a:r>
            <a:r>
              <a:rPr lang="en-US" sz="34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xinh</a:t>
            </a:r>
            <a:r>
              <a:rPr lang="en-US" sz="34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lắm</a:t>
            </a:r>
            <a:r>
              <a:rPr lang="en-US" sz="34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vì</a:t>
            </a:r>
            <a:r>
              <a:rPr lang="en-US" sz="34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4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lang="en-US" sz="34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4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đôi</a:t>
            </a:r>
            <a:r>
              <a:rPr lang="en-US" sz="34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sừng</a:t>
            </a:r>
            <a:r>
              <a:rPr lang="en-US" sz="34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giống</a:t>
            </a:r>
            <a:r>
              <a:rPr lang="en-US" sz="34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anh</a:t>
            </a:r>
            <a:r>
              <a:rPr lang="en-US" sz="34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22F1940-3EED-4983-9D63-D42904C868D2}"/>
              </a:ext>
            </a:extLst>
          </p:cNvPr>
          <p:cNvCxnSpPr>
            <a:cxnSpLocks/>
          </p:cNvCxnSpPr>
          <p:nvPr/>
        </p:nvCxnSpPr>
        <p:spPr>
          <a:xfrm flipH="1">
            <a:off x="2978055" y="2177512"/>
            <a:ext cx="101322" cy="4761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7C0D382-65FF-4F79-AC71-898DA1426915}"/>
              </a:ext>
            </a:extLst>
          </p:cNvPr>
          <p:cNvGrpSpPr/>
          <p:nvPr/>
        </p:nvGrpSpPr>
        <p:grpSpPr>
          <a:xfrm>
            <a:off x="1012618" y="2762842"/>
            <a:ext cx="165461" cy="498250"/>
            <a:chOff x="8892595" y="1474507"/>
            <a:chExt cx="138568" cy="610496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5D6193F-4C1E-4829-B899-B276A47520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92595" y="1474507"/>
              <a:ext cx="103369" cy="59588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5E8EAEF-E505-4271-8B8B-C1B45A09C2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27794" y="1489121"/>
              <a:ext cx="103369" cy="59588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414247"/>
            <a:ext cx="9144000" cy="443755"/>
          </a:xfrm>
          <a:prstGeom prst="rect">
            <a:avLst/>
          </a:prstGeom>
        </p:spPr>
      </p:pic>
      <p:grpSp>
        <p:nvGrpSpPr>
          <p:cNvPr id="3" name="Group 18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-1" y="1"/>
            <a:ext cx="9144001" cy="394274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1716"/>
              <a:endParaRPr lang="en-US" sz="1814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1716"/>
              <a:endParaRPr lang="en-US" sz="1814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4" name="Oval 13"/>
          <p:cNvSpPr/>
          <p:nvPr/>
        </p:nvSpPr>
        <p:spPr>
          <a:xfrm>
            <a:off x="125122" y="730530"/>
            <a:ext cx="451091" cy="428112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875" y="5628362"/>
            <a:ext cx="1012125" cy="7858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8856" y="657313"/>
            <a:ext cx="9144000" cy="362555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463550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 nhà với đôi sừng và bộ râu giả, voi em hớn hở hỏi anh:</a:t>
            </a:r>
          </a:p>
          <a:p>
            <a:pPr indent="463550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Em có xinh không?</a:t>
            </a:r>
          </a:p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Voi anh nói:</a:t>
            </a:r>
          </a:p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- Trời ơi, sao em lại thêm sừng và râu thế này?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Xấu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</a:p>
          <a:p>
            <a:pPr indent="395288"/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gương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xấu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sừng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râu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hẳn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rằng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347663">
              <a:lnSpc>
                <a:spcPct val="120000"/>
              </a:lnSpc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990058" y="1496478"/>
            <a:ext cx="2415235" cy="2959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3" name="Straight Connector 12"/>
          <p:cNvCxnSpPr/>
          <p:nvPr/>
        </p:nvCxnSpPr>
        <p:spPr>
          <a:xfrm flipV="1">
            <a:off x="882743" y="2357728"/>
            <a:ext cx="7738968" cy="5269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3C3FAD41-A3FD-4D74-84D9-ACF6005D67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875" y="5628362"/>
            <a:ext cx="1012125" cy="78588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EFAD174-5396-4FC5-B20B-8B4C803A33A4}"/>
              </a:ext>
            </a:extLst>
          </p:cNvPr>
          <p:cNvSpPr txBox="1"/>
          <p:nvPr/>
        </p:nvSpPr>
        <p:spPr>
          <a:xfrm>
            <a:off x="98856" y="4031307"/>
            <a:ext cx="9144000" cy="148112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463550">
              <a:lnSpc>
                <a:spcPct val="150000"/>
              </a:lnSpc>
            </a:pP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Giờ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đây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voi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hiểu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rằng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xinh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đẹp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đúng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voi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CD57549-AAD5-4AF3-ADE0-C4FDCAA21195}"/>
              </a:ext>
            </a:extLst>
          </p:cNvPr>
          <p:cNvCxnSpPr>
            <a:cxnSpLocks/>
          </p:cNvCxnSpPr>
          <p:nvPr/>
        </p:nvCxnSpPr>
        <p:spPr>
          <a:xfrm flipH="1">
            <a:off x="2105361" y="4297407"/>
            <a:ext cx="101322" cy="4761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BCFCC1E-E8AB-4B07-B2B9-2B54CD76A1F8}"/>
              </a:ext>
            </a:extLst>
          </p:cNvPr>
          <p:cNvGrpSpPr/>
          <p:nvPr/>
        </p:nvGrpSpPr>
        <p:grpSpPr>
          <a:xfrm>
            <a:off x="2205948" y="5047072"/>
            <a:ext cx="165461" cy="498250"/>
            <a:chOff x="8892595" y="1474507"/>
            <a:chExt cx="138568" cy="610496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639B0A4-63EC-42A4-8136-CD07F3F1AD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92595" y="1474507"/>
              <a:ext cx="103369" cy="59588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2E0B306-46C1-4428-9CBA-DFE84664DB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27794" y="1489121"/>
              <a:ext cx="103369" cy="59588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91C3195-87CD-4483-B509-C8FCF7FE8B49}"/>
              </a:ext>
            </a:extLst>
          </p:cNvPr>
          <p:cNvCxnSpPr>
            <a:cxnSpLocks/>
          </p:cNvCxnSpPr>
          <p:nvPr/>
        </p:nvCxnSpPr>
        <p:spPr>
          <a:xfrm flipH="1">
            <a:off x="5120864" y="4297407"/>
            <a:ext cx="101322" cy="4761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8631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607969" y="148511"/>
            <a:ext cx="4320886" cy="5077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EM CÓ XINH KHÔNG?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4512" y="656294"/>
            <a:ext cx="8674976" cy="655713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463550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mặc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khen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Ở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luôn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?”.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bao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khen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!”.</a:t>
            </a:r>
          </a:p>
          <a:p>
            <a:pPr indent="463550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gặp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hươu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 indent="463550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Hươu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lắc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Chưa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sừng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giống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nhặt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Gặp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dê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bộ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râu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giống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liền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nhổ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dại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gắn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cằm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sừng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bộ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râu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hớn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hở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thêm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sừng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râu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Xấu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</a:p>
          <a:p>
            <a:pPr indent="395288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gương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xấu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thật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bỏ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sừng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râu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hẳn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rằng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347663">
              <a:lnSpc>
                <a:spcPct val="120000"/>
              </a:lnSpc>
            </a:pPr>
            <a:endParaRPr lang="en-US" sz="2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34512" y="656294"/>
            <a:ext cx="392824" cy="419814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242048" y="4326999"/>
            <a:ext cx="392824" cy="419813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58111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id="{1C3256A2-416D-4670-AD10-0133FCC14D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0" r="14625"/>
          <a:stretch/>
        </p:blipFill>
        <p:spPr>
          <a:xfrm>
            <a:off x="29558" y="1133827"/>
            <a:ext cx="9616949" cy="6310334"/>
          </a:xfrm>
          <a:prstGeom prst="rect">
            <a:avLst/>
          </a:prstGeom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C04F87AB-AAFA-44C4-B254-9DC0BD1EF5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>
            <a:off x="6829321" y="4729960"/>
            <a:ext cx="2630134" cy="21784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5273" y="583567"/>
            <a:ext cx="2734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*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0120" y="1541074"/>
            <a:ext cx="81511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rõ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Hươu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Dê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047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73732" descr="PPT素材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47" y="113324"/>
            <a:ext cx="9276948" cy="596984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-1067634" y="3200683"/>
            <a:ext cx="11203016" cy="111690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49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 đọc </a:t>
            </a:r>
            <a:endParaRPr lang="zh-CN" altLang="en-US" sz="495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7898669" y="0"/>
            <a:ext cx="1285680" cy="1909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815" y="245542"/>
            <a:ext cx="3261485" cy="2424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图片 10">
            <a:extLst>
              <a:ext uri="{FF2B5EF4-FFF2-40B4-BE49-F238E27FC236}">
                <a16:creationId xmlns:a16="http://schemas.microsoft.com/office/drawing/2014/main" id="{3629FE9C-960A-473B-B9F3-6E7B8AB1A3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83" r="63070"/>
          <a:stretch/>
        </p:blipFill>
        <p:spPr>
          <a:xfrm>
            <a:off x="938529" y="5795015"/>
            <a:ext cx="8396048" cy="94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49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34" b="89844" l="2837" r="980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35" r="2994" b="10837"/>
          <a:stretch/>
        </p:blipFill>
        <p:spPr>
          <a:xfrm>
            <a:off x="-843716" y="-238451"/>
            <a:ext cx="10479312" cy="70964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1724" y1="46394" x2="41724" y2="46394"/>
                        <a14:foregroundMark x1="41034" y1="47356" x2="44138" y2="485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14257" y="2780692"/>
            <a:ext cx="3361410" cy="49427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17068" y="3521540"/>
            <a:ext cx="3787161" cy="3888420"/>
          </a:xfrm>
          <a:prstGeom prst="rect">
            <a:avLst/>
          </a:prstGeom>
        </p:spPr>
      </p:pic>
      <p:sp>
        <p:nvSpPr>
          <p:cNvPr id="7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6448" y="1635969"/>
            <a:ext cx="641860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5400" b="1" spc="800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altLang="zh-CN" sz="5400" b="1" spc="800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lang="en-US" altLang="zh-CN" sz="5400" b="1" spc="800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zh-CN" altLang="en-US" sz="5400" b="1" spc="800" dirty="0">
              <a:solidFill>
                <a:srgbClr val="FF0000"/>
              </a:solidFill>
              <a:latin typeface="iCiel Nabila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340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1724" y1="46394" x2="41724" y2="46394"/>
                        <a14:foregroundMark x1="41034" y1="47356" x2="44138" y2="485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45199" y="1198869"/>
            <a:ext cx="2630877" cy="38685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57600" y="1198870"/>
            <a:ext cx="3781622" cy="38827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807" l="0" r="987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500" y="4619533"/>
            <a:ext cx="1992623" cy="22384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3333" l="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93901" y="3357927"/>
            <a:ext cx="2520242" cy="3888374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323757" y="-527617"/>
            <a:ext cx="6265301" cy="2254102"/>
            <a:chOff x="-148855" y="-98244"/>
            <a:chExt cx="5629712" cy="225410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32414" l="0" r="98936">
                          <a14:foregroundMark x1="41135" y1="5172" x2="41135" y2="5172"/>
                          <a14:foregroundMark x1="34397" y1="8391" x2="49468" y2="1149"/>
                          <a14:foregroundMark x1="49468" y1="1379" x2="65957" y2="8276"/>
                          <a14:foregroundMark x1="50887" y1="1149" x2="65957" y2="87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37" b="67794"/>
            <a:stretch/>
          </p:blipFill>
          <p:spPr>
            <a:xfrm>
              <a:off x="-148855" y="-98244"/>
              <a:ext cx="5629712" cy="2254102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381767" y="679658"/>
              <a:ext cx="497541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1.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hỏi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anh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hươu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dê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điều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?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21257" y="1651283"/>
            <a:ext cx="3884122" cy="1249608"/>
            <a:chOff x="6315616" y="244128"/>
            <a:chExt cx="4323507" cy="1249608"/>
          </a:xfrm>
        </p:grpSpPr>
        <p:sp>
          <p:nvSpPr>
            <p:cNvPr id="18" name="Oval Callout 17"/>
            <p:cNvSpPr/>
            <p:nvPr/>
          </p:nvSpPr>
          <p:spPr>
            <a:xfrm>
              <a:off x="6429711" y="244128"/>
              <a:ext cx="4209412" cy="1249608"/>
            </a:xfrm>
            <a:prstGeom prst="wedgeEllipseCallout">
              <a:avLst>
                <a:gd name="adj1" fmla="val 52505"/>
                <a:gd name="adj2" fmla="val 27994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315616" y="472354"/>
              <a:ext cx="4138241" cy="6588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 </a:t>
              </a:r>
              <a:r>
                <a:rPr lang="en-US" sz="28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8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xinh</a:t>
              </a:r>
              <a:r>
                <a:rPr lang="en-US" sz="28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lang="en-US" sz="28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9075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1724" y1="46394" x2="41724" y2="46394"/>
                        <a14:foregroundMark x1="41034" y1="47356" x2="44138" y2="485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45199" y="1198869"/>
            <a:ext cx="2630877" cy="38685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57600" y="1198870"/>
            <a:ext cx="3781622" cy="38827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807" l="0" r="987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925" y="4468762"/>
            <a:ext cx="2636872" cy="23892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3333" l="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63657" y="3097228"/>
            <a:ext cx="2630876" cy="4059067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-132797" y="-212119"/>
            <a:ext cx="6528391" cy="2254102"/>
            <a:chOff x="-148856" y="-98244"/>
            <a:chExt cx="6528391" cy="225410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32414" l="0" r="98936">
                          <a14:foregroundMark x1="41135" y1="5172" x2="41135" y2="5172"/>
                          <a14:foregroundMark x1="34397" y1="8391" x2="49468" y2="1149"/>
                          <a14:foregroundMark x1="49468" y1="1379" x2="65957" y2="8276"/>
                          <a14:foregroundMark x1="50887" y1="1149" x2="65957" y2="87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37" b="67794"/>
            <a:stretch/>
          </p:blipFill>
          <p:spPr>
            <a:xfrm>
              <a:off x="-148856" y="-98244"/>
              <a:ext cx="6528391" cy="2254102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461375" y="826221"/>
              <a:ext cx="54416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2. </a:t>
              </a:r>
              <a:r>
                <a:rPr lang="en-US" sz="28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en-US" sz="28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lang="en-US" sz="28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nhận</a:t>
              </a:r>
              <a:r>
                <a:rPr lang="en-US" sz="28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8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28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8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trả</a:t>
              </a:r>
              <a:r>
                <a:rPr lang="en-US" sz="28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lang="en-US" sz="28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như</a:t>
              </a:r>
              <a:r>
                <a:rPr lang="en-US" sz="28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thế</a:t>
              </a:r>
              <a:r>
                <a:rPr lang="en-US" sz="28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lang="en-US" sz="28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843465" y="499247"/>
            <a:ext cx="3179511" cy="1154363"/>
            <a:chOff x="6232939" y="244128"/>
            <a:chExt cx="4406184" cy="1249608"/>
          </a:xfrm>
        </p:grpSpPr>
        <p:sp>
          <p:nvSpPr>
            <p:cNvPr id="18" name="Oval Callout 17"/>
            <p:cNvSpPr/>
            <p:nvPr/>
          </p:nvSpPr>
          <p:spPr>
            <a:xfrm>
              <a:off x="6429711" y="244128"/>
              <a:ext cx="4209412" cy="1249608"/>
            </a:xfrm>
            <a:prstGeom prst="wedgeEllipseCallout">
              <a:avLst>
                <a:gd name="adj1" fmla="val -40294"/>
                <a:gd name="adj2" fmla="val 88078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232939" y="462363"/>
              <a:ext cx="3656952" cy="7131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 </a:t>
              </a:r>
              <a:r>
                <a:rPr lang="en-US" sz="28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xinh</a:t>
              </a:r>
              <a:r>
                <a:rPr lang="en-US" sz="28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lắm</a:t>
              </a:r>
              <a:r>
                <a:rPr lang="en-US" sz="28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!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23154" y="941826"/>
            <a:ext cx="4301495" cy="1584631"/>
            <a:chOff x="6429711" y="265336"/>
            <a:chExt cx="4275407" cy="1249608"/>
          </a:xfrm>
        </p:grpSpPr>
        <p:sp>
          <p:nvSpPr>
            <p:cNvPr id="23" name="Oval Callout 22"/>
            <p:cNvSpPr/>
            <p:nvPr/>
          </p:nvSpPr>
          <p:spPr>
            <a:xfrm>
              <a:off x="6429711" y="265336"/>
              <a:ext cx="4209412" cy="1249608"/>
            </a:xfrm>
            <a:prstGeom prst="wedgeEllipseCallout">
              <a:avLst>
                <a:gd name="adj1" fmla="val -19314"/>
                <a:gd name="adj2" fmla="val 136942"/>
              </a:avLst>
            </a:prstGeom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777151" y="407673"/>
              <a:ext cx="3927967" cy="9465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 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Chưa xinh lắm vì em không có đôi sừng giống anh.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 flipH="1">
            <a:off x="2651009" y="4290128"/>
            <a:ext cx="4018217" cy="1249608"/>
            <a:chOff x="6429711" y="244128"/>
            <a:chExt cx="4209412" cy="1249608"/>
          </a:xfrm>
        </p:grpSpPr>
        <p:sp>
          <p:nvSpPr>
            <p:cNvPr id="26" name="Oval Callout 25"/>
            <p:cNvSpPr/>
            <p:nvPr/>
          </p:nvSpPr>
          <p:spPr>
            <a:xfrm>
              <a:off x="6429711" y="244128"/>
              <a:ext cx="4209412" cy="1249608"/>
            </a:xfrm>
            <a:prstGeom prst="wedgeEllipseCallout">
              <a:avLst>
                <a:gd name="adj1" fmla="val -58985"/>
                <a:gd name="adj2" fmla="val -22583"/>
              </a:avLst>
            </a:prstGeom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584727" y="422762"/>
              <a:ext cx="356412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vì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cậu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bộ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râu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giống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tôi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3900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1724" y1="46394" x2="41724" y2="46394"/>
                        <a14:foregroundMark x1="41034" y1="47356" x2="44138" y2="485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7573" y="727689"/>
            <a:ext cx="4103121" cy="60334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012" b="95340" l="5060" r="470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93" t="42553" r="49596" b="11162"/>
          <a:stretch/>
        </p:blipFill>
        <p:spPr>
          <a:xfrm>
            <a:off x="1617936" y="2116547"/>
            <a:ext cx="1395906" cy="10448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012" b="95340" l="5060" r="470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93" t="42553" r="49596" b="11162"/>
          <a:stretch/>
        </p:blipFill>
        <p:spPr>
          <a:xfrm rot="19160451" flipH="1">
            <a:off x="2298250" y="1848821"/>
            <a:ext cx="1412725" cy="10574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0000" b="90000" l="20000" r="72353"/>
                    </a14:imgEffect>
                    <a14:imgEffect>
                      <a14:colorTemperature colorTemp="6941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19364">
            <a:off x="2742745" y="4421448"/>
            <a:ext cx="1122827" cy="1342115"/>
          </a:xfrm>
          <a:prstGeom prst="flowChartExtra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615609" y="-360076"/>
            <a:ext cx="6528391" cy="2254102"/>
            <a:chOff x="-148856" y="-98244"/>
            <a:chExt cx="6528391" cy="225410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32414" l="0" r="98936">
                          <a14:foregroundMark x1="41135" y1="5172" x2="41135" y2="5172"/>
                          <a14:foregroundMark x1="34397" y1="8391" x2="49468" y2="1149"/>
                          <a14:foregroundMark x1="49468" y1="1379" x2="65957" y2="8276"/>
                          <a14:foregroundMark x1="50887" y1="1149" x2="65957" y2="87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37" b="67794"/>
            <a:stretch/>
          </p:blipFill>
          <p:spPr>
            <a:xfrm>
              <a:off x="-148856" y="-98244"/>
              <a:ext cx="6528391" cy="2254102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785051" y="579338"/>
              <a:ext cx="509250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3. Sau khi nghe hươu và dê nói, voi em đã làm gì cho mình xinh hơn ?</a:t>
              </a: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backgroundMark x1="17200" y1="43909" x2="75600" y2="416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921" r="8314" b="10351"/>
          <a:stretch/>
        </p:blipFill>
        <p:spPr>
          <a:xfrm>
            <a:off x="3073445" y="2233444"/>
            <a:ext cx="6254598" cy="358789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391288" y="2644629"/>
            <a:ext cx="46993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Nghe hươu nói, voi em nhặt cành cây khô gài lên đầu.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91288" y="3956603"/>
            <a:ext cx="46993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Nghe dê nói, voi em nhổ một khóm cỏ dại bên đường và gắn vào cằm.</a:t>
            </a:r>
          </a:p>
        </p:txBody>
      </p:sp>
    </p:spTree>
    <p:extLst>
      <p:ext uri="{BB962C8B-B14F-4D97-AF65-F5344CB8AC3E}">
        <p14:creationId xmlns:p14="http://schemas.microsoft.com/office/powerpoint/2010/main" val="1060717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V="1">
            <a:off x="0" y="6534603"/>
            <a:ext cx="9144000" cy="21064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5" tIns="60928" rIns="121855" bIns="60928" spcCol="0" rtlCol="0" anchor="ctr"/>
          <a:lstStyle/>
          <a:p>
            <a:pPr algn="ctr" defTabSz="1218516"/>
            <a:endParaRPr lang="en-US" sz="2400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1903"/>
            <a:ext cx="9144000" cy="26334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5" tIns="60928" rIns="121855" bIns="60928" spcCol="0" rtlCol="0" anchor="ctr"/>
          <a:lstStyle/>
          <a:p>
            <a:pPr algn="ctr" defTabSz="1218516"/>
            <a:endParaRPr lang="en-US" sz="2400">
              <a:solidFill>
                <a:srgbClr val="0070C0"/>
              </a:solidFill>
              <a:latin typeface="Calibri"/>
            </a:endParaRPr>
          </a:p>
        </p:txBody>
      </p:sp>
      <p:grpSp>
        <p:nvGrpSpPr>
          <p:cNvPr id="12" name="组合 43"/>
          <p:cNvGrpSpPr/>
          <p:nvPr/>
        </p:nvGrpSpPr>
        <p:grpSpPr>
          <a:xfrm>
            <a:off x="2582379" y="1746564"/>
            <a:ext cx="418183" cy="275899"/>
            <a:chOff x="1421109" y="2518338"/>
            <a:chExt cx="156021" cy="187275"/>
          </a:xfrm>
        </p:grpSpPr>
        <p:sp>
          <p:nvSpPr>
            <p:cNvPr id="30" name="弧形 4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1218516">
                <a:lnSpc>
                  <a:spcPct val="150000"/>
                </a:lnSpc>
              </a:pPr>
              <a:endParaRPr lang="zh-CN" altLang="en-US" sz="3733" b="1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31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algn="just" defTabSz="1218516">
                <a:lnSpc>
                  <a:spcPct val="150000"/>
                </a:lnSpc>
              </a:pPr>
              <a:endParaRPr lang="zh-CN" altLang="en-US" sz="3733" b="1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13" name="文本框 6"/>
          <p:cNvSpPr txBox="1">
            <a:spLocks noChangeArrowheads="1"/>
          </p:cNvSpPr>
          <p:nvPr/>
        </p:nvSpPr>
        <p:spPr bwMode="auto">
          <a:xfrm>
            <a:off x="1002048" y="2219874"/>
            <a:ext cx="7765434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600" b="1" dirty="0" err="1"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Đọc</a:t>
            </a:r>
            <a:r>
              <a:rPr lang="en-US" altLang="zh-CN" sz="3600" b="1" dirty="0"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b="1" dirty="0" err="1"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đoạn</a:t>
            </a:r>
            <a:r>
              <a:rPr lang="en-US" altLang="zh-CN" sz="3600" b="1" dirty="0"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3 </a:t>
            </a:r>
            <a:r>
              <a:rPr lang="en-US" altLang="zh-CN" sz="3600" b="1" dirty="0" err="1"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bài</a:t>
            </a:r>
            <a:r>
              <a:rPr lang="en-US" altLang="zh-CN" sz="3600" b="1" dirty="0"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“</a:t>
            </a:r>
            <a:r>
              <a:rPr lang="en-US" altLang="zh-CN" sz="3600" b="1" dirty="0" err="1"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Làm</a:t>
            </a:r>
            <a:r>
              <a:rPr lang="en-US" altLang="zh-CN" sz="3600" b="1" dirty="0"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b="1" dirty="0" err="1"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việc</a:t>
            </a:r>
            <a:r>
              <a:rPr lang="en-US" altLang="zh-CN" sz="3600" b="1" dirty="0"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b="1" dirty="0" err="1"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thật</a:t>
            </a:r>
            <a:r>
              <a:rPr lang="en-US" altLang="zh-CN" sz="3600" b="1" dirty="0"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b="1" dirty="0" err="1"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là</a:t>
            </a:r>
            <a:r>
              <a:rPr lang="en-US" altLang="zh-CN" sz="3600" b="1" dirty="0"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b="1" dirty="0" err="1"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vui</a:t>
            </a:r>
            <a:r>
              <a:rPr lang="en-US" altLang="zh-CN" sz="3600" b="1" dirty="0"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”.</a:t>
            </a:r>
            <a:endParaRPr lang="zh-CN" altLang="en-US" sz="3600" b="1" dirty="0">
              <a:latin typeface="iCiel Cadena" panose="02000503000000020004" pitchFamily="2" charset="0"/>
              <a:ea typeface="字魂59号-创粗黑" panose="00000500000000000000" pitchFamily="2" charset="-122"/>
              <a:cs typeface="Arial" pitchFamily="34" charset="0"/>
              <a:sym typeface="字魂59号-创粗黑" panose="00000500000000000000" pitchFamily="2" charset="-122"/>
            </a:endParaRPr>
          </a:p>
        </p:txBody>
      </p:sp>
      <p:grpSp>
        <p:nvGrpSpPr>
          <p:cNvPr id="14" name="组合 756"/>
          <p:cNvGrpSpPr/>
          <p:nvPr/>
        </p:nvGrpSpPr>
        <p:grpSpPr>
          <a:xfrm>
            <a:off x="2582379" y="2943686"/>
            <a:ext cx="418183" cy="275899"/>
            <a:chOff x="1421109" y="2518338"/>
            <a:chExt cx="156021" cy="187275"/>
          </a:xfrm>
        </p:grpSpPr>
        <p:sp>
          <p:nvSpPr>
            <p:cNvPr id="28" name="弧形 760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1218516">
                <a:lnSpc>
                  <a:spcPct val="150000"/>
                </a:lnSpc>
              </a:pPr>
              <a:endParaRPr lang="zh-CN" altLang="en-US" sz="3733" b="1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9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algn="just" defTabSz="1218516">
                <a:lnSpc>
                  <a:spcPct val="150000"/>
                </a:lnSpc>
              </a:pPr>
              <a:endParaRPr lang="zh-CN" altLang="en-US" sz="3733" b="1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0" name="文本框 6"/>
          <p:cNvSpPr txBox="1">
            <a:spLocks noChangeArrowheads="1"/>
          </p:cNvSpPr>
          <p:nvPr/>
        </p:nvSpPr>
        <p:spPr bwMode="auto">
          <a:xfrm>
            <a:off x="911651" y="3219585"/>
            <a:ext cx="7535849" cy="124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600" b="1" dirty="0"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Theo </a:t>
            </a:r>
            <a:r>
              <a:rPr lang="en-US" altLang="zh-CN" sz="3600" b="1" dirty="0" err="1"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em</a:t>
            </a:r>
            <a:r>
              <a:rPr lang="en-US" altLang="zh-CN" sz="3600" b="1" dirty="0"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, </a:t>
            </a:r>
            <a:r>
              <a:rPr lang="en-US" altLang="zh-CN" sz="3600" b="1" dirty="0" err="1"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mọi</a:t>
            </a:r>
            <a:r>
              <a:rPr lang="en-US" altLang="zh-CN" sz="3600" b="1" dirty="0"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b="1" dirty="0" err="1"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người</a:t>
            </a:r>
            <a:r>
              <a:rPr lang="en-US" altLang="zh-CN" sz="3600" b="1" dirty="0"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, </a:t>
            </a:r>
            <a:r>
              <a:rPr lang="en-US" altLang="zh-CN" sz="3600" b="1" dirty="0" err="1"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mọi</a:t>
            </a:r>
            <a:r>
              <a:rPr lang="en-US" altLang="zh-CN" sz="3600" b="1" dirty="0"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b="1" dirty="0" err="1"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vật</a:t>
            </a:r>
            <a:r>
              <a:rPr lang="en-US" altLang="zh-CN" sz="3600" b="1" dirty="0"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b="1" dirty="0" err="1"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làm</a:t>
            </a:r>
            <a:r>
              <a:rPr lang="en-US" altLang="zh-CN" sz="3600" b="1" dirty="0"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b="1" dirty="0" err="1"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việc</a:t>
            </a:r>
            <a:r>
              <a:rPr lang="en-US" altLang="zh-CN" sz="3600" b="1" dirty="0"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b="1" dirty="0" err="1"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như</a:t>
            </a:r>
            <a:r>
              <a:rPr lang="en-US" altLang="zh-CN" sz="3600" b="1" dirty="0"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b="1" dirty="0" err="1"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thế</a:t>
            </a:r>
            <a:r>
              <a:rPr lang="en-US" altLang="zh-CN" sz="3600" b="1" dirty="0"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b="1" dirty="0" err="1"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nào</a:t>
            </a:r>
            <a:r>
              <a:rPr lang="en-US" altLang="zh-CN" sz="3600" b="1" dirty="0"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?</a:t>
            </a:r>
            <a:endParaRPr lang="zh-CN" altLang="en-US" sz="3600" b="1" dirty="0">
              <a:latin typeface="iCiel Cadena" panose="02000503000000020004" pitchFamily="2" charset="0"/>
              <a:ea typeface="字魂59号-创粗黑" panose="00000500000000000000" pitchFamily="2" charset="-122"/>
              <a:cs typeface="Arial" pitchFamily="34" charset="0"/>
              <a:sym typeface="字魂59号-创粗黑" panose="00000500000000000000" pitchFamily="2" charset="-122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230" r="89549">
                        <a14:foregroundMark x1="20902" y1="23925" x2="9836" y2="45968"/>
                        <a14:foregroundMark x1="10861" y1="46774" x2="12705" y2="69892"/>
                        <a14:foregroundMark x1="16189" y1="36290" x2="23361" y2="69086"/>
                        <a14:foregroundMark x1="13934" y1="40860" x2="13320" y2="75538"/>
                        <a14:foregroundMark x1="15779" y1="69892" x2="29918" y2="87634"/>
                        <a14:foregroundMark x1="22336" y1="70699" x2="37500" y2="82527"/>
                        <a14:foregroundMark x1="18033" y1="37097" x2="40164" y2="23387"/>
                        <a14:foregroundMark x1="17418" y1="32796" x2="37705" y2="21774"/>
                        <a14:foregroundMark x1="22131" y1="24194" x2="37500" y2="18548"/>
                        <a14:foregroundMark x1="42828" y1="23118" x2="52869" y2="36290"/>
                        <a14:foregroundMark x1="41189" y1="45699" x2="33402" y2="66129"/>
                        <a14:foregroundMark x1="34631" y1="41667" x2="31762" y2="62097"/>
                        <a14:foregroundMark x1="68443" y1="9140" x2="65984" y2="13172"/>
                        <a14:foregroundMark x1="69467" y1="9409" x2="62090" y2="20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30" y="2270131"/>
            <a:ext cx="732340" cy="55834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230" r="89549">
                        <a14:foregroundMark x1="20902" y1="23925" x2="9836" y2="45968"/>
                        <a14:foregroundMark x1="10861" y1="46774" x2="12705" y2="69892"/>
                        <a14:foregroundMark x1="16189" y1="36290" x2="23361" y2="69086"/>
                        <a14:foregroundMark x1="13934" y1="40860" x2="13320" y2="75538"/>
                        <a14:foregroundMark x1="15779" y1="69892" x2="29918" y2="87634"/>
                        <a14:foregroundMark x1="22336" y1="70699" x2="37500" y2="82527"/>
                        <a14:foregroundMark x1="18033" y1="37097" x2="40164" y2="23387"/>
                        <a14:foregroundMark x1="17418" y1="32796" x2="37705" y2="21774"/>
                        <a14:foregroundMark x1="22131" y1="24194" x2="37500" y2="18548"/>
                        <a14:foregroundMark x1="42828" y1="23118" x2="52869" y2="36290"/>
                        <a14:foregroundMark x1="41189" y1="45699" x2="33402" y2="66129"/>
                        <a14:foregroundMark x1="34631" y1="41667" x2="31762" y2="62097"/>
                        <a14:foregroundMark x1="68443" y1="9140" x2="65984" y2="13172"/>
                        <a14:foregroundMark x1="69467" y1="9409" x2="62090" y2="20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30" y="3191723"/>
            <a:ext cx="787470" cy="60037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80C0CA5-9452-47D5-BDCD-47942BCF6936}"/>
              </a:ext>
            </a:extLst>
          </p:cNvPr>
          <p:cNvSpPr txBox="1"/>
          <p:nvPr/>
        </p:nvSpPr>
        <p:spPr>
          <a:xfrm>
            <a:off x="3278323" y="255760"/>
            <a:ext cx="2587352" cy="125694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ÔN BÀI</a:t>
            </a:r>
            <a:endParaRPr lang="zh-CN" alt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方正粗圆_GBK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90011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1724" y1="46394" x2="41724" y2="46394"/>
                        <a14:foregroundMark x1="41034" y1="47356" x2="44138" y2="485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1113" y="1831707"/>
            <a:ext cx="3540969" cy="52068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012" b="95340" l="5060" r="470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93" t="42553" r="49596" b="11162"/>
          <a:stretch/>
        </p:blipFill>
        <p:spPr>
          <a:xfrm>
            <a:off x="1652627" y="2817771"/>
            <a:ext cx="1395906" cy="10448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012" b="95340" l="5060" r="470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93" t="42553" r="49596" b="11162"/>
          <a:stretch/>
        </p:blipFill>
        <p:spPr>
          <a:xfrm rot="19160451" flipH="1">
            <a:off x="2342172" y="2582939"/>
            <a:ext cx="1412725" cy="10574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0000" b="90000" l="20000" r="72353"/>
                    </a14:imgEffect>
                    <a14:imgEffect>
                      <a14:colorTemperature colorTemp="6941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18270">
            <a:off x="2815938" y="4873049"/>
            <a:ext cx="1122827" cy="1342115"/>
          </a:xfrm>
          <a:prstGeom prst="flowChartExtra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-136179" y="-119200"/>
            <a:ext cx="5931857" cy="2254102"/>
            <a:chOff x="-148856" y="-98244"/>
            <a:chExt cx="6528391" cy="225410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32414" l="0" r="98936">
                          <a14:foregroundMark x1="41135" y1="5172" x2="41135" y2="5172"/>
                          <a14:foregroundMark x1="34397" y1="8391" x2="49468" y2="1149"/>
                          <a14:foregroundMark x1="49468" y1="1379" x2="65957" y2="8276"/>
                          <a14:foregroundMark x1="50887" y1="1149" x2="65957" y2="87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37" b="67794"/>
            <a:stretch/>
          </p:blipFill>
          <p:spPr>
            <a:xfrm>
              <a:off x="-148856" y="-98244"/>
              <a:ext cx="6528391" cy="2254102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620312" y="700954"/>
              <a:ext cx="513446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4.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Trước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sự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thay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đổi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anh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?</a:t>
              </a: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64102" y="2732822"/>
            <a:ext cx="4883367" cy="4885886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5011920" y="1820542"/>
            <a:ext cx="4508598" cy="1608457"/>
            <a:chOff x="6429712" y="232963"/>
            <a:chExt cx="4592977" cy="1608457"/>
          </a:xfrm>
        </p:grpSpPr>
        <p:sp>
          <p:nvSpPr>
            <p:cNvPr id="21" name="Oval Callout 20"/>
            <p:cNvSpPr/>
            <p:nvPr/>
          </p:nvSpPr>
          <p:spPr>
            <a:xfrm>
              <a:off x="6429712" y="232963"/>
              <a:ext cx="4592977" cy="1608457"/>
            </a:xfrm>
            <a:prstGeom prst="wedgeEllipseCallout">
              <a:avLst>
                <a:gd name="adj1" fmla="val -11113"/>
                <a:gd name="adj2" fmla="val 7776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Trời ơi, sao em lại thêm sừng và râu thế này?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Xấu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lắm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!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442050" y="499248"/>
              <a:ext cx="184731" cy="6588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US" sz="28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156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1721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1724" y1="46394" x2="41724" y2="46394"/>
                        <a14:foregroundMark x1="41034" y1="47356" x2="44138" y2="485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8186" y="499058"/>
            <a:ext cx="4103121" cy="60334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012" b="95340" l="5060" r="470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93" t="42553" r="49596" b="11162"/>
          <a:stretch/>
        </p:blipFill>
        <p:spPr>
          <a:xfrm>
            <a:off x="1359700" y="1908327"/>
            <a:ext cx="1395906" cy="10448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012" b="95340" l="5060" r="470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93" t="42553" r="49596" b="11162"/>
          <a:stretch/>
        </p:blipFill>
        <p:spPr>
          <a:xfrm rot="19160451" flipH="1">
            <a:off x="2049245" y="1673495"/>
            <a:ext cx="1412725" cy="10574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0000" b="90000" l="20000" r="72353"/>
                    </a14:imgEffect>
                    <a14:imgEffect>
                      <a14:colorTemperature colorTemp="6941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18270">
            <a:off x="2686703" y="4154576"/>
            <a:ext cx="1122827" cy="1342115"/>
          </a:xfrm>
          <a:prstGeom prst="flowChartExtra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714193" y="-449397"/>
            <a:ext cx="6528391" cy="2254102"/>
            <a:chOff x="-148856" y="-98244"/>
            <a:chExt cx="6528391" cy="225410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32414" l="0" r="98936">
                          <a14:foregroundMark x1="41135" y1="5172" x2="41135" y2="5172"/>
                          <a14:foregroundMark x1="34397" y1="8391" x2="49468" y2="1149"/>
                          <a14:foregroundMark x1="49468" y1="1379" x2="65957" y2="8276"/>
                          <a14:foregroundMark x1="50887" y1="1149" x2="65957" y2="87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37" b="67794"/>
            <a:stretch/>
          </p:blipFill>
          <p:spPr>
            <a:xfrm>
              <a:off x="-148856" y="-98244"/>
              <a:ext cx="6528391" cy="225410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42651" y="807198"/>
              <a:ext cx="509250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Sau khi nghe voi anh nói, voi em nhận ra điều gì?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873684" y="2804196"/>
            <a:ext cx="5288037" cy="2033618"/>
            <a:chOff x="6429710" y="244128"/>
            <a:chExt cx="5288037" cy="2033618"/>
          </a:xfrm>
        </p:grpSpPr>
        <p:sp>
          <p:nvSpPr>
            <p:cNvPr id="13" name="Oval Callout 12"/>
            <p:cNvSpPr/>
            <p:nvPr/>
          </p:nvSpPr>
          <p:spPr>
            <a:xfrm>
              <a:off x="6429710" y="244128"/>
              <a:ext cx="5288037" cy="2033618"/>
            </a:xfrm>
            <a:prstGeom prst="wedgeEllipseCallout">
              <a:avLst>
                <a:gd name="adj1" fmla="val -22012"/>
                <a:gd name="adj2" fmla="val 42759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hiểu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rằng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: </a:t>
              </a:r>
              <a:r>
                <a:rPr lang="en-US" sz="3200" i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Mình</a:t>
              </a:r>
              <a:r>
                <a:rPr lang="en-US" sz="32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chỉ</a:t>
              </a:r>
              <a:r>
                <a:rPr lang="en-US" sz="32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xinh</a:t>
              </a:r>
              <a:r>
                <a:rPr lang="en-US" sz="32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đẹp</a:t>
              </a:r>
              <a:r>
                <a:rPr lang="en-US" sz="32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</a:t>
              </a:r>
              <a:r>
                <a:rPr lang="en-US" sz="32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mình</a:t>
              </a:r>
              <a:r>
                <a:rPr lang="en-US" sz="32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32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en-US" sz="32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442050" y="499248"/>
              <a:ext cx="184731" cy="6588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US" sz="28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08366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8579" y="187874"/>
            <a:ext cx="10041157" cy="56508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9955" y="2192840"/>
            <a:ext cx="7994045" cy="1640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Em học được điều gì từ câu chuyện của voi con?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室内, 物体&#10;&#10;描述已自动生成">
            <a:extLst>
              <a:ext uri="{FF2B5EF4-FFF2-40B4-BE49-F238E27FC236}">
                <a16:creationId xmlns:a16="http://schemas.microsoft.com/office/drawing/2014/main" id="{76DE78DD-ADEF-4012-809E-66E68885B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3451" y="-286573"/>
            <a:ext cx="12058747" cy="7144573"/>
          </a:xfrm>
          <a:prstGeom prst="rect">
            <a:avLst/>
          </a:prstGeom>
        </p:spPr>
      </p:pic>
      <p:pic>
        <p:nvPicPr>
          <p:cNvPr id="5" name="PA_图片 3">
            <a:extLst>
              <a:ext uri="{FF2B5EF4-FFF2-40B4-BE49-F238E27FC236}">
                <a16:creationId xmlns:a16="http://schemas.microsoft.com/office/drawing/2014/main" id="{5B74BE9E-C78D-4DEC-B03F-FC27DD50910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0726" y="4329953"/>
            <a:ext cx="3112730" cy="3112730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716" y="3056709"/>
            <a:ext cx="2282413" cy="402183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94525" y="1623666"/>
            <a:ext cx="7202794" cy="248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Mỗi người có vẻ đẹp khác nhau, mình chỉ đẹp khi là chính mình, cần tự tin vào vẻ đẹp đó.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F8F573-E656-4C32-B5AF-1CA71976E678}"/>
              </a:ext>
            </a:extLst>
          </p:cNvPr>
          <p:cNvSpPr txBox="1"/>
          <p:nvPr/>
        </p:nvSpPr>
        <p:spPr>
          <a:xfrm>
            <a:off x="2812190" y="966355"/>
            <a:ext cx="238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dung:</a:t>
            </a:r>
          </a:p>
        </p:txBody>
      </p:sp>
    </p:spTree>
    <p:extLst>
      <p:ext uri="{BB962C8B-B14F-4D97-AF65-F5344CB8AC3E}">
        <p14:creationId xmlns:p14="http://schemas.microsoft.com/office/powerpoint/2010/main" val="742726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-54737" y="3693724"/>
            <a:ext cx="2365852" cy="3164276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290" y="5481052"/>
            <a:ext cx="1670475" cy="1670475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6285" y="-969078"/>
            <a:ext cx="10502665" cy="6540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7890358" y="3780518"/>
            <a:ext cx="1253642" cy="3164276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760497" y="2493806"/>
            <a:ext cx="8383503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Luyện đọc phân vai</a:t>
            </a:r>
            <a:endParaRPr lang="zh-CN" alt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153764" y="114686"/>
            <a:ext cx="1101764" cy="110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1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82234"/>
            <a:ext cx="9144000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2133826" y="1706903"/>
            <a:ext cx="54822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 err="1">
                <a:solidFill>
                  <a:srgbClr val="FF0000"/>
                </a:solidFill>
                <a:cs typeface="+mn-ea"/>
                <a:sym typeface="+mn-lt"/>
              </a:rPr>
              <a:t>Luyện</a:t>
            </a:r>
            <a:r>
              <a:rPr lang="en-US" altLang="zh-CN" sz="36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cs typeface="+mn-ea"/>
                <a:sym typeface="+mn-lt"/>
              </a:rPr>
              <a:t>tập</a:t>
            </a:r>
            <a:r>
              <a:rPr lang="en-US" altLang="zh-CN" sz="36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cs typeface="+mn-ea"/>
                <a:sym typeface="+mn-lt"/>
              </a:rPr>
              <a:t>theo</a:t>
            </a:r>
            <a:r>
              <a:rPr lang="en-US" altLang="zh-CN" sz="36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cs typeface="+mn-ea"/>
                <a:sym typeface="+mn-lt"/>
              </a:rPr>
              <a:t>văn</a:t>
            </a:r>
            <a:r>
              <a:rPr lang="en-US" altLang="zh-CN" sz="36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cs typeface="+mn-ea"/>
                <a:sym typeface="+mn-lt"/>
              </a:rPr>
              <a:t>bản</a:t>
            </a:r>
            <a:r>
              <a:rPr lang="en-US" altLang="zh-CN" sz="36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cs typeface="+mn-ea"/>
                <a:sym typeface="+mn-lt"/>
              </a:rPr>
              <a:t>đọc</a:t>
            </a:r>
            <a:endParaRPr lang="en-US" sz="36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advTm="3000">
        <p15:prstTrans prst="peelOff"/>
      </p:transition>
    </mc:Choice>
    <mc:Fallback xmlns="">
      <p:transition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4969" y="511821"/>
            <a:ext cx="8642837" cy="1180067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19700" y="2578937"/>
            <a:ext cx="2509283" cy="1020725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541101" y="2575734"/>
            <a:ext cx="2886864" cy="1020725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Nhổ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dại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223734" y="2575733"/>
            <a:ext cx="1704071" cy="1020726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051917" y="4922913"/>
            <a:ext cx="2509283" cy="1020725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gương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329046" y="4933307"/>
            <a:ext cx="1711795" cy="1020725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050" name="Picture 2" descr="Tranh tô màu con cá, con chim, con ong, con bướm | Trường Mầm Non Hạnh Phú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7" b="100000" l="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0" y="1724467"/>
            <a:ext cx="815945" cy="105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ọ Ong Mật Côn Trùng Phim Hoạt Hình Nhiếp Ảnh - hạnh phúc bee png tải về -  Miễn phí trong suốt Nghệ Thuật png Tải về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77" b="100000" l="8111" r="90556">
                        <a14:foregroundMark x1="35889" y1="55192" x2="39333" y2="77115"/>
                        <a14:foregroundMark x1="38000" y1="59423" x2="42556" y2="73077"/>
                        <a14:foregroundMark x1="36000" y1="66346" x2="35000" y2="80577"/>
                        <a14:foregroundMark x1="62444" y1="19423" x2="73222" y2="19231"/>
                        <a14:foregroundMark x1="60556" y1="20000" x2="71000" y2="30385"/>
                        <a14:foregroundMark x1="73222" y1="20385" x2="65333" y2="33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246" y="4587298"/>
            <a:ext cx="1766642" cy="102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ector Cartoon Butterfly, Butterfly Clipart, Cartoon Vector, Butterfly  Vector PNG Transparent Clipart Image and PSD File for Free Download |  Cartoon butterfly, Butterfly clip art, Cartoon clip ar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31" b="100000" l="0" r="100000">
                        <a14:foregroundMark x1="98000" y1="44125" x2="93077" y2="44386"/>
                        <a14:foregroundMark x1="98154" y1="42298" x2="97385" y2="47911"/>
                        <a14:foregroundMark x1="94615" y1="45692" x2="98154" y2="47389"/>
                        <a14:foregroundMark x1="78769" y1="63316" x2="97077" y2="55483"/>
                        <a14:foregroundMark x1="76000" y1="63316" x2="99231" y2="44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6509">
            <a:off x="427130" y="4490796"/>
            <a:ext cx="731122" cy="86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-13684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8" name="Picture 6" descr="Linh Ruby (chipchip261841991) - Hồ sơ | Pinteres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632" y="1616487"/>
            <a:ext cx="971692" cy="95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953" y="2442447"/>
            <a:ext cx="666488" cy="66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092" y="2389106"/>
            <a:ext cx="716626" cy="71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906" y="4922913"/>
            <a:ext cx="744471" cy="74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336812"/>
            <a:ext cx="9144000" cy="489591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9166912" cy="368301"/>
            <a:chOff x="0" y="-127508"/>
            <a:chExt cx="12192000" cy="1361811"/>
          </a:xfrm>
        </p:grpSpPr>
        <p:sp>
          <p:nvSpPr>
            <p:cNvPr id="2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71303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491" y="4972002"/>
            <a:ext cx="3607576" cy="123672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395304"/>
            <a:ext cx="9143999" cy="45811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9144000" cy="368301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10364" y="462696"/>
            <a:ext cx="8933635" cy="141359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bỏ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sừng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râu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400" y="3488342"/>
            <a:ext cx="3407109" cy="2688677"/>
          </a:xfrm>
          <a:prstGeom prst="rect">
            <a:avLst/>
          </a:prstGeom>
        </p:spPr>
      </p:pic>
      <p:pic>
        <p:nvPicPr>
          <p:cNvPr id="30" name="图片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18" r="50182" b="47487"/>
          <a:stretch>
            <a:fillRect/>
          </a:stretch>
        </p:blipFill>
        <p:spPr>
          <a:xfrm>
            <a:off x="6148878" y="1827955"/>
            <a:ext cx="3193905" cy="209680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18964" y="2186719"/>
            <a:ext cx="1522376" cy="156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77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38129" cy="6977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8749" y="4127363"/>
            <a:ext cx="2885251" cy="27485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662518" y="280171"/>
            <a:ext cx="4429238" cy="10452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YÊU CẦU CẦN ĐẠT</a:t>
            </a:r>
            <a:endParaRPr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方正粗圆_GBK" pitchFamily="65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7531" y="341380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3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01061" y="476415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4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26" name="TextBox 71"/>
          <p:cNvSpPr txBox="1"/>
          <p:nvPr/>
        </p:nvSpPr>
        <p:spPr>
          <a:xfrm>
            <a:off x="952945" y="1586628"/>
            <a:ext cx="7801090" cy="108132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>
              <a:lnSpc>
                <a:spcPct val="12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phân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biệt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rõ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TextBox 71"/>
          <p:cNvSpPr txBox="1"/>
          <p:nvPr/>
        </p:nvSpPr>
        <p:spPr>
          <a:xfrm>
            <a:off x="952945" y="2815697"/>
            <a:ext cx="7330443" cy="108132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>
              <a:lnSpc>
                <a:spcPct val="12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846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5762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468637"/>
            <a:ext cx="9144000" cy="38477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9144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15556" y="870993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852742" y="2727900"/>
            <a:ext cx="7633146" cy="1493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7612" y="4637178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720490" y="583480"/>
            <a:ext cx="1555105" cy="2309561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170" y="503667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" y="-19521"/>
            <a:ext cx="9177868" cy="186229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1" y="14346"/>
            <a:ext cx="9144001" cy="1635997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286621" y="3517089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-10020" y="3457470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10563" y="32262"/>
            <a:ext cx="1682375" cy="163599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26933" y="744519"/>
            <a:ext cx="1565631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Tuần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360871" y="284313"/>
            <a:ext cx="3773597" cy="104637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6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Chủ</a:t>
            </a:r>
            <a:r>
              <a:rPr lang="en-US" sz="6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đề</a:t>
            </a:r>
            <a:r>
              <a:rPr lang="en-US" sz="6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8326" y="3482951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4267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63444" y="3741457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 CÓ XINH KHÔNG ?</a:t>
            </a: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2" y="6320118"/>
            <a:ext cx="9144001" cy="533298"/>
          </a:xfrm>
          <a:prstGeom prst="rect">
            <a:avLst/>
          </a:prstGeom>
        </p:spPr>
      </p:pic>
      <p:sp>
        <p:nvSpPr>
          <p:cNvPr id="20" name="文本框 22">
            <a:extLst>
              <a:ext uri="{FF2B5EF4-FFF2-40B4-BE49-F238E27FC236}">
                <a16:creationId xmlns:a16="http://schemas.microsoft.com/office/drawing/2014/main" id="{6EAB3133-C098-4633-8337-725EB6175D1A}"/>
              </a:ext>
            </a:extLst>
          </p:cNvPr>
          <p:cNvSpPr txBox="1"/>
          <p:nvPr/>
        </p:nvSpPr>
        <p:spPr>
          <a:xfrm>
            <a:off x="1795767" y="2048358"/>
            <a:ext cx="5677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Tuần</a:t>
            </a:r>
            <a:r>
              <a:rPr lang="en-US" altLang="zh-CN" sz="54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3</a:t>
            </a:r>
            <a:endParaRPr lang="zh-CN" altLang="en-US" sz="5400" b="1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007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advClick="0">
        <p15:prstTrans prst="peelOff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38129" cy="6977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8749" y="4127363"/>
            <a:ext cx="2885251" cy="27485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019765" y="386299"/>
            <a:ext cx="5854465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YÊU CẦU CẦN ĐẠT</a:t>
            </a:r>
            <a:endParaRPr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方正粗圆_GBK" pitchFamily="65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7531" y="341380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3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01061" y="476415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4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26" name="TextBox 71"/>
          <p:cNvSpPr txBox="1"/>
          <p:nvPr/>
        </p:nvSpPr>
        <p:spPr>
          <a:xfrm>
            <a:off x="952945" y="1586628"/>
            <a:ext cx="7801090" cy="108132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>
              <a:lnSpc>
                <a:spcPct val="12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phân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biệt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rõ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TextBox 71"/>
          <p:cNvSpPr txBox="1"/>
          <p:nvPr/>
        </p:nvSpPr>
        <p:spPr>
          <a:xfrm>
            <a:off x="952945" y="2815697"/>
            <a:ext cx="7330443" cy="108132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>
              <a:lnSpc>
                <a:spcPct val="12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10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389064"/>
            <a:ext cx="9074933" cy="464352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28725" y="1"/>
            <a:ext cx="9074933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223475" y="657707"/>
            <a:ext cx="6172407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69066" y="468936"/>
            <a:ext cx="1154409" cy="7421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36855" t="40313" r="29654" b="23627"/>
          <a:stretch/>
        </p:blipFill>
        <p:spPr>
          <a:xfrm>
            <a:off x="1275243" y="1642336"/>
            <a:ext cx="6662577" cy="403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392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572" t="35451" r="24277" b="32851"/>
          <a:stretch/>
        </p:blipFill>
        <p:spPr>
          <a:xfrm>
            <a:off x="107575" y="596614"/>
            <a:ext cx="9036425" cy="422694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235469" y="4823557"/>
            <a:ext cx="4780635" cy="7404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</a:p>
        </p:txBody>
      </p:sp>
      <p:pic>
        <p:nvPicPr>
          <p:cNvPr id="8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261386"/>
            <a:ext cx="9144000" cy="59203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9144000" cy="368301"/>
            <a:chOff x="0" y="-127508"/>
            <a:chExt cx="12192000" cy="1361811"/>
          </a:xfrm>
        </p:grpSpPr>
        <p:sp>
          <p:nvSpPr>
            <p:cNvPr id="10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75813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9144000" cy="311698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767807" y="311699"/>
            <a:ext cx="3780912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r>
              <a:rPr lang="en-US" sz="24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 CÓ XINH KHÔNG?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92633"/>
            <a:ext cx="9144000" cy="655713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463550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mặc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khen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Ở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luôn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?”.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bao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khen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!”.</a:t>
            </a:r>
          </a:p>
          <a:p>
            <a:pPr indent="463550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gặp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hươu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-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 indent="463550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Hươu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lắc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-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Chưa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sừng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giống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nhặt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Gặp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dê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-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-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bộ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râu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giống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liền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nhổ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dại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gắn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cằm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sừng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bộ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râu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hớn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hở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-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-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thêm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sừng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râu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Xấu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</a:p>
          <a:p>
            <a:pPr indent="395288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gương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xấu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thật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bỏ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sừng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râu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hẳn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rằng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347663">
              <a:lnSpc>
                <a:spcPct val="120000"/>
              </a:lnSpc>
            </a:pPr>
            <a:endParaRPr lang="en-US" sz="2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Bản ghi Mới 2">
            <a:hlinkClick r:id="" action="ppaction://media"/>
            <a:extLst>
              <a:ext uri="{FF2B5EF4-FFF2-40B4-BE49-F238E27FC236}">
                <a16:creationId xmlns:a16="http://schemas.microsoft.com/office/drawing/2014/main" id="{D1C10D60-E4C6-4D29-A5E0-718F5A5206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81539" y="6427694"/>
            <a:ext cx="430306" cy="43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980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4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607969" y="148511"/>
            <a:ext cx="4320886" cy="5077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EM CÓ XINH KHÔNG?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4512" y="656294"/>
            <a:ext cx="8674976" cy="655713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463550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mặc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khen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Ở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luôn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?”.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bao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khen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!”.</a:t>
            </a:r>
          </a:p>
          <a:p>
            <a:pPr indent="463550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gặp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hươu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 indent="463550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Hươu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lắc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Chưa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sừng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giống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nhặt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Gặp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dê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bộ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râu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giống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liền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nhổ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dại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gắn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cằm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sừng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bộ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râu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hớn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hở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thêm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sừng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râu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Xấu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</a:p>
          <a:p>
            <a:pPr indent="395288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gương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xấu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thật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bỏ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sừng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râu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hẳn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rằng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347663">
              <a:lnSpc>
                <a:spcPct val="120000"/>
              </a:lnSpc>
            </a:pPr>
            <a:endParaRPr lang="en-US" sz="2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34512" y="656294"/>
            <a:ext cx="392824" cy="419814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242048" y="4326999"/>
            <a:ext cx="392824" cy="419813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98746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427314"/>
            <a:ext cx="9144000" cy="430688"/>
          </a:xfrm>
          <a:prstGeom prst="rect">
            <a:avLst/>
          </a:prstGeom>
        </p:spPr>
      </p:pic>
      <p:grpSp>
        <p:nvGrpSpPr>
          <p:cNvPr id="3" name="Group 18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1" y="1"/>
            <a:ext cx="9144000" cy="312858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1716"/>
              <a:endParaRPr lang="en-US" sz="1814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1716"/>
              <a:endParaRPr lang="en-US" sz="1814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381" y="5759256"/>
            <a:ext cx="1012125" cy="7858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6111" y="928490"/>
            <a:ext cx="8945112" cy="381638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463550"/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mặc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khen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Ở nhà, voi em luôn hỏi anh: “Em có xinh không?”.   Voi anh bao giờ cũng khen: “Em xinh lắm!”.</a:t>
            </a:r>
          </a:p>
          <a:p>
            <a:pPr indent="463550"/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gặp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hươu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/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- Em có xinh không?</a:t>
            </a:r>
          </a:p>
          <a:p>
            <a:pPr indent="463550"/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Hươu ngắm voi rồi lắc đầu: </a:t>
            </a:r>
          </a:p>
          <a:p>
            <a:pPr indent="463550"/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Chưa xinh lắm vì em không có đôi sừng giống anh.</a:t>
            </a:r>
          </a:p>
          <a:p>
            <a:pPr indent="463550"/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 vậy, voi nhặt vài cành cây khô, gài lên đầu rồi đi tiếp.</a:t>
            </a:r>
          </a:p>
          <a:p>
            <a:pPr indent="463550"/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Gặp dê, voi hỏi: </a:t>
            </a:r>
          </a:p>
          <a:p>
            <a:pPr indent="463550"/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Em có xinh không? </a:t>
            </a:r>
          </a:p>
          <a:p>
            <a:pPr indent="463550"/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Không, vì cậu không có bộ râu giống tôi.</a:t>
            </a:r>
          </a:p>
          <a:p>
            <a:pPr marL="342900" indent="-342900"/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Voi liền nhổ một khóm cỏ dại bên đường, gắn vào cằm rồi về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21389" y="371321"/>
            <a:ext cx="4042482" cy="5077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r>
              <a:rPr lang="en-US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EM CÓ XINH KHÔNG?</a:t>
            </a:r>
          </a:p>
        </p:txBody>
      </p:sp>
      <p:sp>
        <p:nvSpPr>
          <p:cNvPr id="11" name="Oval 10"/>
          <p:cNvSpPr/>
          <p:nvPr/>
        </p:nvSpPr>
        <p:spPr>
          <a:xfrm>
            <a:off x="403583" y="982675"/>
            <a:ext cx="401601" cy="336497"/>
          </a:xfrm>
          <a:prstGeom prst="ellipse">
            <a:avLst/>
          </a:prstGeom>
          <a:solidFill>
            <a:schemeClr val="accent6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b="1" kern="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2575891" y="1931336"/>
            <a:ext cx="550870" cy="4742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20" name="Straight Connector 19"/>
          <p:cNvCxnSpPr/>
          <p:nvPr/>
        </p:nvCxnSpPr>
        <p:spPr>
          <a:xfrm flipV="1">
            <a:off x="1181881" y="1595077"/>
            <a:ext cx="2054379" cy="4781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olid"/>
            <a:miter lim="800000"/>
          </a:ln>
          <a:effectLst/>
        </p:spPr>
      </p:cxnSp>
      <p:cxnSp>
        <p:nvCxnSpPr>
          <p:cNvPr id="23" name="Straight Connector 22"/>
          <p:cNvCxnSpPr/>
          <p:nvPr/>
        </p:nvCxnSpPr>
        <p:spPr>
          <a:xfrm>
            <a:off x="1228195" y="2276692"/>
            <a:ext cx="1912442" cy="4184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olid"/>
            <a:miter lim="800000"/>
          </a:ln>
          <a:effectLst/>
        </p:spPr>
      </p:cxnSp>
      <p:cxnSp>
        <p:nvCxnSpPr>
          <p:cNvPr id="24" name="Straight Connector 23"/>
          <p:cNvCxnSpPr/>
          <p:nvPr/>
        </p:nvCxnSpPr>
        <p:spPr>
          <a:xfrm flipV="1">
            <a:off x="1096715" y="3948311"/>
            <a:ext cx="2085756" cy="13746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olid"/>
            <a:miter lim="800000"/>
          </a:ln>
          <a:effectLst/>
        </p:spPr>
      </p:cxnSp>
      <p:cxnSp>
        <p:nvCxnSpPr>
          <p:cNvPr id="29" name="Straight Connector 28"/>
          <p:cNvCxnSpPr/>
          <p:nvPr/>
        </p:nvCxnSpPr>
        <p:spPr>
          <a:xfrm>
            <a:off x="6964115" y="1599859"/>
            <a:ext cx="1529944" cy="8665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98282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2289</TotalTime>
  <Words>1565</Words>
  <Application>Microsoft Office PowerPoint</Application>
  <PresentationFormat>On-screen Show (4:3)</PresentationFormat>
  <Paragraphs>147</Paragraphs>
  <Slides>29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5" baseType="lpstr">
      <vt:lpstr>微软雅黑</vt:lpstr>
      <vt:lpstr>Arial</vt:lpstr>
      <vt:lpstr>Arial-Rounded</vt:lpstr>
      <vt:lpstr>Calibri</vt:lpstr>
      <vt:lpstr>Calibri Light</vt:lpstr>
      <vt:lpstr>等线</vt:lpstr>
      <vt:lpstr>iCiel Cadena</vt:lpstr>
      <vt:lpstr>iCiel Crocante</vt:lpstr>
      <vt:lpstr>iCiel Nabila</vt:lpstr>
      <vt:lpstr>SVN-Gretoon</vt:lpstr>
      <vt:lpstr>Times New Roman</vt:lpstr>
      <vt:lpstr>字魂59号-创粗黑</vt:lpstr>
      <vt:lpstr>思源黑体 CN Bold</vt:lpstr>
      <vt:lpstr>方正粗圆_GBK</vt:lpstr>
      <vt:lpstr>3_Office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Voi em thích mặc đẹp và thích được khen xinh.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109</cp:revision>
  <dcterms:created xsi:type="dcterms:W3CDTF">2021-06-17T09:40:01Z</dcterms:created>
  <dcterms:modified xsi:type="dcterms:W3CDTF">2022-10-06T07:01:47Z</dcterms:modified>
</cp:coreProperties>
</file>