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307" r:id="rId3"/>
    <p:sldId id="308" r:id="rId4"/>
    <p:sldId id="309" r:id="rId5"/>
    <p:sldId id="257" r:id="rId6"/>
    <p:sldId id="347" r:id="rId7"/>
    <p:sldId id="258" r:id="rId8"/>
    <p:sldId id="273" r:id="rId9"/>
    <p:sldId id="320" r:id="rId10"/>
    <p:sldId id="291" r:id="rId11"/>
    <p:sldId id="321" r:id="rId12"/>
    <p:sldId id="322" r:id="rId13"/>
    <p:sldId id="325" r:id="rId14"/>
    <p:sldId id="301" r:id="rId15"/>
    <p:sldId id="302" r:id="rId16"/>
    <p:sldId id="292" r:id="rId17"/>
    <p:sldId id="303" r:id="rId18"/>
    <p:sldId id="304" r:id="rId19"/>
    <p:sldId id="314" r:id="rId20"/>
    <p:sldId id="256" r:id="rId21"/>
    <p:sldId id="268" r:id="rId22"/>
    <p:sldId id="305" r:id="rId23"/>
    <p:sldId id="318" r:id="rId24"/>
    <p:sldId id="293" r:id="rId25"/>
    <p:sldId id="329" r:id="rId26"/>
    <p:sldId id="286" r:id="rId27"/>
    <p:sldId id="326" r:id="rId28"/>
    <p:sldId id="3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FC3"/>
    <a:srgbClr val="FFF3CD"/>
    <a:srgbClr val="CC000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7</a:t>
            </a:fld>
            <a:endParaRPr lang="en-US"/>
          </a:p>
        </p:txBody>
      </p:sp>
    </p:spTree>
    <p:extLst>
      <p:ext uri="{BB962C8B-B14F-4D97-AF65-F5344CB8AC3E}">
        <p14:creationId xmlns:p14="http://schemas.microsoft.com/office/powerpoint/2010/main" val="361635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19</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21</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22</a:t>
            </a:fld>
            <a:endParaRPr lang="zh-CN" altLang="en-US"/>
          </a:p>
        </p:txBody>
      </p:sp>
    </p:spTree>
    <p:extLst>
      <p:ext uri="{BB962C8B-B14F-4D97-AF65-F5344CB8AC3E}">
        <p14:creationId xmlns:p14="http://schemas.microsoft.com/office/powerpoint/2010/main" val="54963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gif"/></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gif"/></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98"/>
            <a:ext cx="12192000" cy="8120782"/>
          </a:xfrm>
          <a:prstGeom prst="rect">
            <a:avLst/>
          </a:prstGeom>
        </p:spPr>
      </p:pic>
      <p:sp>
        <p:nvSpPr>
          <p:cNvPr id="52" name="Rectangle 51"/>
          <p:cNvSpPr/>
          <p:nvPr/>
        </p:nvSpPr>
        <p:spPr>
          <a:xfrm>
            <a:off x="2200137" y="1652335"/>
            <a:ext cx="7765366" cy="2380864"/>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Trò</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chơi</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Ong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Về</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Tổ</a:t>
            </a:r>
            <a:endPar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endParaRPr>
          </a:p>
        </p:txBody>
      </p:sp>
      <p:sp>
        <p:nvSpPr>
          <p:cNvPr id="53" name="Rounded Rectangle 52"/>
          <p:cNvSpPr/>
          <p:nvPr/>
        </p:nvSpPr>
        <p:spPr>
          <a:xfrm>
            <a:off x="3817301" y="3031593"/>
            <a:ext cx="4557399" cy="1424293"/>
          </a:xfrm>
          <a:prstGeom prst="roundRect">
            <a:avLst>
              <a:gd name="adj"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Bắt</a:t>
            </a:r>
            <a:r>
              <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đầu</a:t>
            </a:r>
            <a:endPar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7975" r="62126" b="66794"/>
          <a:stretch>
            <a:fillRect/>
          </a:stretch>
        </p:blipFill>
        <p:spPr>
          <a:xfrm>
            <a:off x="131692" y="84406"/>
            <a:ext cx="2597440" cy="1730326"/>
          </a:xfrm>
          <a:prstGeom prst="rect">
            <a:avLst/>
          </a:prstGeom>
        </p:spPr>
      </p:pic>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63470" t="5948" b="66360"/>
          <a:stretch>
            <a:fillRect/>
          </a:stretch>
        </p:blipFill>
        <p:spPr>
          <a:xfrm>
            <a:off x="9686778" y="35169"/>
            <a:ext cx="2505222" cy="1899140"/>
          </a:xfrm>
          <a:prstGeom prst="rect">
            <a:avLst/>
          </a:prstGeom>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7675" t="68718" r="64633" b="8103"/>
          <a:stretch>
            <a:fillRect/>
          </a:stretch>
        </p:blipFill>
        <p:spPr>
          <a:xfrm>
            <a:off x="829993" y="3631647"/>
            <a:ext cx="1899139" cy="1589650"/>
          </a:xfrm>
          <a:prstGeom prst="rect">
            <a:avLst/>
          </a:prstGeom>
        </p:spPr>
      </p:pic>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65521" t="68923" r="3094" b="6872"/>
          <a:stretch>
            <a:fillRect/>
          </a:stretch>
        </p:blipFill>
        <p:spPr>
          <a:xfrm>
            <a:off x="9965503" y="3640864"/>
            <a:ext cx="2152358" cy="1659988"/>
          </a:xfrm>
          <a:prstGeom prst="rect">
            <a:avLst/>
          </a:prstGeom>
        </p:spPr>
      </p:pic>
    </p:spTree>
    <p:extLst>
      <p:ext uri="{BB962C8B-B14F-4D97-AF65-F5344CB8AC3E}">
        <p14:creationId xmlns:p14="http://schemas.microsoft.com/office/powerpoint/2010/main" val="287109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8" name="文本框 6">
            <a:extLst>
              <a:ext uri="{FF2B5EF4-FFF2-40B4-BE49-F238E27FC236}">
                <a16:creationId xmlns:a16="http://schemas.microsoft.com/office/drawing/2014/main" id="{40492B02-98B6-4E81-9A77-773825039D2E}"/>
              </a:ext>
            </a:extLst>
          </p:cNvPr>
          <p:cNvSpPr txBox="1"/>
          <p:nvPr/>
        </p:nvSpPr>
        <p:spPr>
          <a:xfrm>
            <a:off x="1457097" y="5369817"/>
            <a:ext cx="9726719" cy="584775"/>
          </a:xfrm>
          <a:prstGeom prst="rect">
            <a:avLst/>
          </a:prstGeom>
          <a:noFill/>
        </p:spPr>
        <p:txBody>
          <a:bodyPr wrap="square" rtlCol="0">
            <a:spAutoFit/>
          </a:bodyPr>
          <a:lstStyle/>
          <a:p>
            <a:pPr lvl="0"/>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nác</a:t>
            </a:r>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một</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loại</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dùng</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chữa</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200" b="1"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bệnh</a:t>
            </a:r>
            <a:r>
              <a:rPr lang="en-US" altLang="vi-VN" sz="3200" b="1"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lang="zh-CN" altLang="en-US" sz="3200" b="1" i="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894" y="772913"/>
            <a:ext cx="5545361" cy="4192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3275" y="1529638"/>
            <a:ext cx="11320616" cy="2724207"/>
          </a:xfrm>
          <a:prstGeom prst="rect">
            <a:avLst/>
          </a:prstGeom>
          <a:noFill/>
        </p:spPr>
        <p:txBody>
          <a:bodyPr wrap="square" lIns="121855" tIns="60928" rIns="121855" bIns="60928" rtlCol="0">
            <a:spAutoFit/>
          </a:bodyPr>
          <a:lstStyle/>
          <a:p>
            <a:pPr>
              <a:lnSpc>
                <a:spcPct val="12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grpSp>
      <p:pic>
        <p:nvPicPr>
          <p:cNvPr id="11" name="图片 6">
            <a:extLst>
              <a:ext uri="{FF2B5EF4-FFF2-40B4-BE49-F238E27FC236}">
                <a16:creationId xmlns:a16="http://schemas.microsoft.com/office/drawing/2014/main" id="{2F5F6584-4FF0-4C72-9E8A-5592A7468AF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583680"/>
            <a:ext cx="12192000" cy="269735"/>
          </a:xfrm>
          <a:prstGeom prst="rect">
            <a:avLst/>
          </a:prstGeom>
        </p:spPr>
      </p:pic>
      <p:sp>
        <p:nvSpPr>
          <p:cNvPr id="14" name="Oval 13">
            <a:extLst>
              <a:ext uri="{FF2B5EF4-FFF2-40B4-BE49-F238E27FC236}">
                <a16:creationId xmlns:a16="http://schemas.microsoft.com/office/drawing/2014/main" id="{565C2B5E-1CC1-4DC3-BDCA-B48D7F21EC03}"/>
              </a:ext>
            </a:extLst>
          </p:cNvPr>
          <p:cNvSpPr/>
          <p:nvPr/>
        </p:nvSpPr>
        <p:spPr>
          <a:xfrm>
            <a:off x="388182" y="1718896"/>
            <a:ext cx="422979" cy="40011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8" name="Straight Connector 17">
            <a:extLst>
              <a:ext uri="{FF2B5EF4-FFF2-40B4-BE49-F238E27FC236}">
                <a16:creationId xmlns:a16="http://schemas.microsoft.com/office/drawing/2014/main" id="{ABFCC867-4F5D-4195-A036-CC56948CF9EF}"/>
              </a:ext>
            </a:extLst>
          </p:cNvPr>
          <p:cNvCxnSpPr>
            <a:cxnSpLocks/>
          </p:cNvCxnSpPr>
          <p:nvPr/>
        </p:nvCxnSpPr>
        <p:spPr>
          <a:xfrm flipV="1">
            <a:off x="5149268" y="1801433"/>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9" name="Group 18">
            <a:extLst>
              <a:ext uri="{FF2B5EF4-FFF2-40B4-BE49-F238E27FC236}">
                <a16:creationId xmlns:a16="http://schemas.microsoft.com/office/drawing/2014/main" id="{ED5A8959-A7CA-4428-B5AC-3C04B489C347}"/>
              </a:ext>
            </a:extLst>
          </p:cNvPr>
          <p:cNvGrpSpPr/>
          <p:nvPr/>
        </p:nvGrpSpPr>
        <p:grpSpPr>
          <a:xfrm>
            <a:off x="9117762" y="1711938"/>
            <a:ext cx="161281" cy="400110"/>
            <a:chOff x="7253752" y="4727997"/>
            <a:chExt cx="181901" cy="491520"/>
          </a:xfrm>
        </p:grpSpPr>
        <p:cxnSp>
          <p:nvCxnSpPr>
            <p:cNvPr id="23" name="Straight Connector 22">
              <a:extLst>
                <a:ext uri="{FF2B5EF4-FFF2-40B4-BE49-F238E27FC236}">
                  <a16:creationId xmlns:a16="http://schemas.microsoft.com/office/drawing/2014/main" id="{F97E79A2-E3BF-4AB1-A935-7E47C6AA51CA}"/>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6BC0F2D0-256C-4F1F-A56E-68F05B8C1294}"/>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25" name="Straight Connector 24">
            <a:extLst>
              <a:ext uri="{FF2B5EF4-FFF2-40B4-BE49-F238E27FC236}">
                <a16:creationId xmlns:a16="http://schemas.microsoft.com/office/drawing/2014/main" id="{53808EE4-B5E6-4BAE-B325-3662E38268D5}"/>
              </a:ext>
            </a:extLst>
          </p:cNvPr>
          <p:cNvCxnSpPr>
            <a:cxnSpLocks/>
          </p:cNvCxnSpPr>
          <p:nvPr/>
        </p:nvCxnSpPr>
        <p:spPr>
          <a:xfrm flipV="1">
            <a:off x="2151635" y="2443031"/>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3881A4A7-E70C-48CB-9F1A-08444DEB0648}"/>
              </a:ext>
            </a:extLst>
          </p:cNvPr>
          <p:cNvCxnSpPr>
            <a:cxnSpLocks/>
          </p:cNvCxnSpPr>
          <p:nvPr/>
        </p:nvCxnSpPr>
        <p:spPr>
          <a:xfrm flipV="1">
            <a:off x="4652249" y="2443030"/>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11F5FA8A-ECE1-4A91-A4BC-A4DC3401DA86}"/>
              </a:ext>
            </a:extLst>
          </p:cNvPr>
          <p:cNvCxnSpPr>
            <a:cxnSpLocks/>
          </p:cNvCxnSpPr>
          <p:nvPr/>
        </p:nvCxnSpPr>
        <p:spPr>
          <a:xfrm flipV="1">
            <a:off x="8885125" y="2486556"/>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F5C267A4-68FF-45A2-827A-EE87F6539440}"/>
              </a:ext>
            </a:extLst>
          </p:cNvPr>
          <p:cNvCxnSpPr>
            <a:cxnSpLocks/>
          </p:cNvCxnSpPr>
          <p:nvPr/>
        </p:nvCxnSpPr>
        <p:spPr>
          <a:xfrm flipV="1">
            <a:off x="10840898" y="2486557"/>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7" name="Group 16">
            <a:extLst>
              <a:ext uri="{FF2B5EF4-FFF2-40B4-BE49-F238E27FC236}">
                <a16:creationId xmlns:a16="http://schemas.microsoft.com/office/drawing/2014/main" id="{A61D3A89-2EEE-4A6B-B209-BFD0F284A687}"/>
              </a:ext>
            </a:extLst>
          </p:cNvPr>
          <p:cNvGrpSpPr/>
          <p:nvPr/>
        </p:nvGrpSpPr>
        <p:grpSpPr>
          <a:xfrm>
            <a:off x="5052199" y="3075881"/>
            <a:ext cx="161281" cy="400110"/>
            <a:chOff x="7253752" y="4727997"/>
            <a:chExt cx="181901" cy="491520"/>
          </a:xfrm>
        </p:grpSpPr>
        <p:cxnSp>
          <p:nvCxnSpPr>
            <p:cNvPr id="27" name="Straight Connector 26">
              <a:extLst>
                <a:ext uri="{FF2B5EF4-FFF2-40B4-BE49-F238E27FC236}">
                  <a16:creationId xmlns:a16="http://schemas.microsoft.com/office/drawing/2014/main" id="{5B350954-5FFA-47DC-8BAD-9E0329AD8CBC}"/>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7CAAAC38-91AF-4451-B07B-2D47A1CC7A2C}"/>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394294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2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par>
                                <p:cTn id="16" presetID="22"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22" presetClass="entr" presetSubtype="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2" presetClass="entr" presetSubtype="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64234" y="856057"/>
            <a:ext cx="11496708" cy="3389005"/>
          </a:xfrm>
          <a:prstGeom prst="rect">
            <a:avLst/>
          </a:prstGeom>
          <a:noFill/>
        </p:spPr>
        <p:txBody>
          <a:bodyPr wrap="square" lIns="121855" tIns="60928" rIns="121855" bIns="60928" rtlCol="0">
            <a:spAutoFit/>
          </a:bodyPr>
          <a:lstStyle/>
          <a:p>
            <a:pPr>
              <a:lnSpc>
                <a:spcPct val="12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grpSp>
      <p:pic>
        <p:nvPicPr>
          <p:cNvPr id="11" name="图片 6">
            <a:extLst>
              <a:ext uri="{FF2B5EF4-FFF2-40B4-BE49-F238E27FC236}">
                <a16:creationId xmlns:a16="http://schemas.microsoft.com/office/drawing/2014/main" id="{2F5F6584-4FF0-4C72-9E8A-5592A7468AF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583680"/>
            <a:ext cx="12192000" cy="269735"/>
          </a:xfrm>
          <a:prstGeom prst="rect">
            <a:avLst/>
          </a:prstGeom>
        </p:spPr>
      </p:pic>
      <p:sp>
        <p:nvSpPr>
          <p:cNvPr id="14" name="Oval 13">
            <a:extLst>
              <a:ext uri="{FF2B5EF4-FFF2-40B4-BE49-F238E27FC236}">
                <a16:creationId xmlns:a16="http://schemas.microsoft.com/office/drawing/2014/main" id="{565C2B5E-1CC1-4DC3-BDCA-B48D7F21EC03}"/>
              </a:ext>
            </a:extLst>
          </p:cNvPr>
          <p:cNvSpPr/>
          <p:nvPr/>
        </p:nvSpPr>
        <p:spPr>
          <a:xfrm>
            <a:off x="780964" y="983869"/>
            <a:ext cx="499195" cy="553741"/>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30" name="Straight Connector 29">
            <a:extLst>
              <a:ext uri="{FF2B5EF4-FFF2-40B4-BE49-F238E27FC236}">
                <a16:creationId xmlns:a16="http://schemas.microsoft.com/office/drawing/2014/main" id="{1D911C48-FB44-4D1F-A82A-8C79DB08288B}"/>
              </a:ext>
            </a:extLst>
          </p:cNvPr>
          <p:cNvCxnSpPr/>
          <p:nvPr/>
        </p:nvCxnSpPr>
        <p:spPr>
          <a:xfrm>
            <a:off x="2465305" y="2075036"/>
            <a:ext cx="530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CEC0FA-504C-4F30-A595-F502BBF1AEA9}"/>
              </a:ext>
            </a:extLst>
          </p:cNvPr>
          <p:cNvCxnSpPr>
            <a:cxnSpLocks/>
          </p:cNvCxnSpPr>
          <p:nvPr/>
        </p:nvCxnSpPr>
        <p:spPr>
          <a:xfrm flipV="1">
            <a:off x="8744948" y="2452577"/>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2" name="Group 31">
            <a:extLst>
              <a:ext uri="{FF2B5EF4-FFF2-40B4-BE49-F238E27FC236}">
                <a16:creationId xmlns:a16="http://schemas.microsoft.com/office/drawing/2014/main" id="{15A9ACB0-C494-4889-A4F3-73A89D65D39E}"/>
              </a:ext>
            </a:extLst>
          </p:cNvPr>
          <p:cNvGrpSpPr/>
          <p:nvPr/>
        </p:nvGrpSpPr>
        <p:grpSpPr>
          <a:xfrm>
            <a:off x="2730467" y="3071110"/>
            <a:ext cx="161281" cy="400110"/>
            <a:chOff x="7253752" y="4727997"/>
            <a:chExt cx="181901" cy="491520"/>
          </a:xfrm>
        </p:grpSpPr>
        <p:cxnSp>
          <p:nvCxnSpPr>
            <p:cNvPr id="33" name="Straight Connector 32">
              <a:extLst>
                <a:ext uri="{FF2B5EF4-FFF2-40B4-BE49-F238E27FC236}">
                  <a16:creationId xmlns:a16="http://schemas.microsoft.com/office/drawing/2014/main" id="{9B722FA1-FF44-4607-A633-41104C1A1561}"/>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41A623C8-801A-494A-B30F-90A6EF847C47}"/>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41" name="Straight Connector 40">
            <a:extLst>
              <a:ext uri="{FF2B5EF4-FFF2-40B4-BE49-F238E27FC236}">
                <a16:creationId xmlns:a16="http://schemas.microsoft.com/office/drawing/2014/main" id="{B299AE47-3D87-494C-8738-6A5E525656E9}"/>
              </a:ext>
            </a:extLst>
          </p:cNvPr>
          <p:cNvCxnSpPr>
            <a:cxnSpLocks/>
          </p:cNvCxnSpPr>
          <p:nvPr/>
        </p:nvCxnSpPr>
        <p:spPr>
          <a:xfrm flipV="1">
            <a:off x="7916492" y="3115858"/>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42" name="Group 41">
            <a:extLst>
              <a:ext uri="{FF2B5EF4-FFF2-40B4-BE49-F238E27FC236}">
                <a16:creationId xmlns:a16="http://schemas.microsoft.com/office/drawing/2014/main" id="{A3488E14-A923-434D-9AC8-A65CB1D1CD91}"/>
              </a:ext>
            </a:extLst>
          </p:cNvPr>
          <p:cNvGrpSpPr/>
          <p:nvPr/>
        </p:nvGrpSpPr>
        <p:grpSpPr>
          <a:xfrm>
            <a:off x="1562849" y="3677025"/>
            <a:ext cx="161281" cy="400110"/>
            <a:chOff x="7253752" y="4727997"/>
            <a:chExt cx="181901" cy="491520"/>
          </a:xfrm>
        </p:grpSpPr>
        <p:cxnSp>
          <p:nvCxnSpPr>
            <p:cNvPr id="43" name="Straight Connector 42">
              <a:extLst>
                <a:ext uri="{FF2B5EF4-FFF2-40B4-BE49-F238E27FC236}">
                  <a16:creationId xmlns:a16="http://schemas.microsoft.com/office/drawing/2014/main" id="{F22311B3-92D4-4FE9-BE77-AEB9B01AB5DB}"/>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1247F14D-78DC-41BF-9358-AF248D46B4DC}"/>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20597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464234" y="856057"/>
            <a:ext cx="11496708" cy="5845959"/>
          </a:xfrm>
          <a:prstGeom prst="rect">
            <a:avLst/>
          </a:prstGeom>
          <a:noFill/>
        </p:spPr>
        <p:txBody>
          <a:bodyPr wrap="square" lIns="121855" tIns="60928" rIns="121855" bIns="60928"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000" b="1" dirty="0">
                <a:latin typeface="Times New Roman" panose="02020603050405020304" pitchFamily="18" charset="0"/>
                <a:ea typeface="Arial-Rounded" panose="020B0500000000000000" pitchFamily="34" charset="0"/>
                <a:cs typeface="Times New Roman" panose="02020603050405020304" pitchFamily="18" charset="0"/>
              </a:rPr>
              <a:t>                                                                                 ( Theo 101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dân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dành</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Mầm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non)</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grpSp>
      <p:sp>
        <p:nvSpPr>
          <p:cNvPr id="8" name="TextBox 7"/>
          <p:cNvSpPr txBox="1"/>
          <p:nvPr/>
        </p:nvSpPr>
        <p:spPr>
          <a:xfrm>
            <a:off x="-268398" y="495732"/>
            <a:ext cx="11799176" cy="461616"/>
          </a:xfrm>
          <a:prstGeom prst="rect">
            <a:avLst/>
          </a:prstGeom>
          <a:noFill/>
        </p:spPr>
        <p:txBody>
          <a:bodyPr wrap="square" lIns="91391" tIns="45696" rIns="91391" bIns="45696" rtlCol="0">
            <a:spAutoFit/>
          </a:bodyPr>
          <a:lstStyle/>
          <a:p>
            <a:pPr algn="ctr"/>
            <a:r>
              <a:rPr lang="en-US"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RỒNG RẮN LÊN MÂY</a:t>
            </a:r>
          </a:p>
        </p:txBody>
      </p:sp>
      <p:pic>
        <p:nvPicPr>
          <p:cNvPr id="11" name="图片 6">
            <a:extLst>
              <a:ext uri="{FF2B5EF4-FFF2-40B4-BE49-F238E27FC236}">
                <a16:creationId xmlns:a16="http://schemas.microsoft.com/office/drawing/2014/main" id="{2F5F6584-4FF0-4C72-9E8A-5592A7468AF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583680"/>
            <a:ext cx="12192000" cy="269735"/>
          </a:xfrm>
          <a:prstGeom prst="rect">
            <a:avLst/>
          </a:prstGeom>
        </p:spPr>
      </p:pic>
      <p:sp>
        <p:nvSpPr>
          <p:cNvPr id="12" name="Oval 11">
            <a:extLst>
              <a:ext uri="{FF2B5EF4-FFF2-40B4-BE49-F238E27FC236}">
                <a16:creationId xmlns:a16="http://schemas.microsoft.com/office/drawing/2014/main" id="{7243A797-74BB-4869-BCED-612C46654A10}"/>
              </a:ext>
            </a:extLst>
          </p:cNvPr>
          <p:cNvSpPr/>
          <p:nvPr/>
        </p:nvSpPr>
        <p:spPr>
          <a:xfrm>
            <a:off x="709596" y="97804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3" name="Oval 12">
            <a:extLst>
              <a:ext uri="{FF2B5EF4-FFF2-40B4-BE49-F238E27FC236}">
                <a16:creationId xmlns:a16="http://schemas.microsoft.com/office/drawing/2014/main" id="{74D447E4-F253-4891-BCB5-979164B32FB7}"/>
              </a:ext>
            </a:extLst>
          </p:cNvPr>
          <p:cNvSpPr/>
          <p:nvPr/>
        </p:nvSpPr>
        <p:spPr>
          <a:xfrm>
            <a:off x="709596" y="188158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4" name="Oval 13">
            <a:extLst>
              <a:ext uri="{FF2B5EF4-FFF2-40B4-BE49-F238E27FC236}">
                <a16:creationId xmlns:a16="http://schemas.microsoft.com/office/drawing/2014/main" id="{565C2B5E-1CC1-4DC3-BDCA-B48D7F21EC03}"/>
              </a:ext>
            </a:extLst>
          </p:cNvPr>
          <p:cNvSpPr/>
          <p:nvPr/>
        </p:nvSpPr>
        <p:spPr>
          <a:xfrm>
            <a:off x="584017" y="493265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8" name="Straight Connector 17">
            <a:extLst>
              <a:ext uri="{FF2B5EF4-FFF2-40B4-BE49-F238E27FC236}">
                <a16:creationId xmlns:a16="http://schemas.microsoft.com/office/drawing/2014/main" id="{B613153B-81DF-4738-886D-8E6369855C30}"/>
              </a:ext>
            </a:extLst>
          </p:cNvPr>
          <p:cNvCxnSpPr>
            <a:cxnSpLocks/>
          </p:cNvCxnSpPr>
          <p:nvPr/>
        </p:nvCxnSpPr>
        <p:spPr>
          <a:xfrm flipV="1">
            <a:off x="8941684" y="4083499"/>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19" name="Group 18">
            <a:extLst>
              <a:ext uri="{FF2B5EF4-FFF2-40B4-BE49-F238E27FC236}">
                <a16:creationId xmlns:a16="http://schemas.microsoft.com/office/drawing/2014/main" id="{51EB65C8-9CAB-4DB5-A416-00BC95668162}"/>
              </a:ext>
            </a:extLst>
          </p:cNvPr>
          <p:cNvGrpSpPr/>
          <p:nvPr/>
        </p:nvGrpSpPr>
        <p:grpSpPr>
          <a:xfrm>
            <a:off x="6789152" y="4458898"/>
            <a:ext cx="161281" cy="400110"/>
            <a:chOff x="7253752" y="4727997"/>
            <a:chExt cx="181901" cy="491520"/>
          </a:xfrm>
        </p:grpSpPr>
        <p:cxnSp>
          <p:nvCxnSpPr>
            <p:cNvPr id="23" name="Straight Connector 22">
              <a:extLst>
                <a:ext uri="{FF2B5EF4-FFF2-40B4-BE49-F238E27FC236}">
                  <a16:creationId xmlns:a16="http://schemas.microsoft.com/office/drawing/2014/main" id="{BEBFDDFB-4F1C-4D5A-A362-1CCA7A79EA6C}"/>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D73607F3-48E8-46BB-BA48-2FD54379053E}"/>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25" name="Straight Connector 24">
            <a:extLst>
              <a:ext uri="{FF2B5EF4-FFF2-40B4-BE49-F238E27FC236}">
                <a16:creationId xmlns:a16="http://schemas.microsoft.com/office/drawing/2014/main" id="{049B07C7-C4DC-45B0-9EB8-CE5B8E901F9E}"/>
              </a:ext>
            </a:extLst>
          </p:cNvPr>
          <p:cNvCxnSpPr>
            <a:cxnSpLocks/>
          </p:cNvCxnSpPr>
          <p:nvPr/>
        </p:nvCxnSpPr>
        <p:spPr>
          <a:xfrm flipV="1">
            <a:off x="10634454" y="4076490"/>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B978522F-C5C6-4C0F-91F3-EE01EB38B402}"/>
              </a:ext>
            </a:extLst>
          </p:cNvPr>
          <p:cNvCxnSpPr>
            <a:cxnSpLocks/>
          </p:cNvCxnSpPr>
          <p:nvPr/>
        </p:nvCxnSpPr>
        <p:spPr>
          <a:xfrm flipV="1">
            <a:off x="11611177" y="4091932"/>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CEDCCA2C-50A7-4113-8A3D-949D475837AF}"/>
              </a:ext>
            </a:extLst>
          </p:cNvPr>
          <p:cNvCxnSpPr>
            <a:cxnSpLocks/>
          </p:cNvCxnSpPr>
          <p:nvPr/>
        </p:nvCxnSpPr>
        <p:spPr>
          <a:xfrm flipV="1">
            <a:off x="2362651" y="4531783"/>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B7690F98-C4A6-4BFC-84EA-7AD331270F86}"/>
              </a:ext>
            </a:extLst>
          </p:cNvPr>
          <p:cNvCxnSpPr>
            <a:cxnSpLocks/>
          </p:cNvCxnSpPr>
          <p:nvPr/>
        </p:nvCxnSpPr>
        <p:spPr>
          <a:xfrm flipV="1">
            <a:off x="3691066" y="4531783"/>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5D35212-D843-4C9B-B53C-AB4096DE420F}"/>
              </a:ext>
            </a:extLst>
          </p:cNvPr>
          <p:cNvCxnSpPr>
            <a:cxnSpLocks/>
          </p:cNvCxnSpPr>
          <p:nvPr/>
        </p:nvCxnSpPr>
        <p:spPr>
          <a:xfrm flipV="1">
            <a:off x="4872753" y="4531782"/>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14CEC0FA-504C-4F30-A595-F502BBF1AEA9}"/>
              </a:ext>
            </a:extLst>
          </p:cNvPr>
          <p:cNvCxnSpPr>
            <a:cxnSpLocks/>
          </p:cNvCxnSpPr>
          <p:nvPr/>
        </p:nvCxnSpPr>
        <p:spPr>
          <a:xfrm flipV="1">
            <a:off x="3849390" y="4091727"/>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2" name="Group 31">
            <a:extLst>
              <a:ext uri="{FF2B5EF4-FFF2-40B4-BE49-F238E27FC236}">
                <a16:creationId xmlns:a16="http://schemas.microsoft.com/office/drawing/2014/main" id="{15A9ACB0-C494-4889-A4F3-73A89D65D39E}"/>
              </a:ext>
            </a:extLst>
          </p:cNvPr>
          <p:cNvGrpSpPr/>
          <p:nvPr/>
        </p:nvGrpSpPr>
        <p:grpSpPr>
          <a:xfrm>
            <a:off x="6438242" y="4021460"/>
            <a:ext cx="161281" cy="400110"/>
            <a:chOff x="7253752" y="4727997"/>
            <a:chExt cx="181901" cy="491520"/>
          </a:xfrm>
        </p:grpSpPr>
        <p:cxnSp>
          <p:nvCxnSpPr>
            <p:cNvPr id="33" name="Straight Connector 32">
              <a:extLst>
                <a:ext uri="{FF2B5EF4-FFF2-40B4-BE49-F238E27FC236}">
                  <a16:creationId xmlns:a16="http://schemas.microsoft.com/office/drawing/2014/main" id="{9B722FA1-FF44-4607-A633-41104C1A1561}"/>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41A623C8-801A-494A-B30F-90A6EF847C47}"/>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35" name="Straight Connector 34">
            <a:extLst>
              <a:ext uri="{FF2B5EF4-FFF2-40B4-BE49-F238E27FC236}">
                <a16:creationId xmlns:a16="http://schemas.microsoft.com/office/drawing/2014/main" id="{AD8E2319-6E4E-4327-B04C-0CDBB5B28732}"/>
              </a:ext>
            </a:extLst>
          </p:cNvPr>
          <p:cNvCxnSpPr>
            <a:cxnSpLocks/>
          </p:cNvCxnSpPr>
          <p:nvPr/>
        </p:nvCxnSpPr>
        <p:spPr>
          <a:xfrm flipV="1">
            <a:off x="8651632" y="5351353"/>
            <a:ext cx="113684" cy="37532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36" name="Group 35">
            <a:extLst>
              <a:ext uri="{FF2B5EF4-FFF2-40B4-BE49-F238E27FC236}">
                <a16:creationId xmlns:a16="http://schemas.microsoft.com/office/drawing/2014/main" id="{22007B88-ED24-41AF-879A-71018FEA649B}"/>
              </a:ext>
            </a:extLst>
          </p:cNvPr>
          <p:cNvGrpSpPr/>
          <p:nvPr/>
        </p:nvGrpSpPr>
        <p:grpSpPr>
          <a:xfrm>
            <a:off x="7432649" y="5754810"/>
            <a:ext cx="161281" cy="400110"/>
            <a:chOff x="7253752" y="4727997"/>
            <a:chExt cx="181901" cy="491520"/>
          </a:xfrm>
        </p:grpSpPr>
        <p:cxnSp>
          <p:nvCxnSpPr>
            <p:cNvPr id="37" name="Straight Connector 36">
              <a:extLst>
                <a:ext uri="{FF2B5EF4-FFF2-40B4-BE49-F238E27FC236}">
                  <a16:creationId xmlns:a16="http://schemas.microsoft.com/office/drawing/2014/main" id="{210CF6E8-5829-4554-A324-432184D4DA23}"/>
                </a:ext>
              </a:extLst>
            </p:cNvPr>
            <p:cNvCxnSpPr>
              <a:cxnSpLocks/>
            </p:cNvCxnSpPr>
            <p:nvPr/>
          </p:nvCxnSpPr>
          <p:spPr>
            <a:xfrm flipV="1">
              <a:off x="7253752"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ECB12421-81B9-48CF-97A6-F3BF10E5F57A}"/>
                </a:ext>
              </a:extLst>
            </p:cNvPr>
            <p:cNvCxnSpPr>
              <a:cxnSpLocks/>
            </p:cNvCxnSpPr>
            <p:nvPr/>
          </p:nvCxnSpPr>
          <p:spPr>
            <a:xfrm flipV="1">
              <a:off x="7302918" y="4727997"/>
              <a:ext cx="132735" cy="491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39" name="Straight Connector 38">
            <a:extLst>
              <a:ext uri="{FF2B5EF4-FFF2-40B4-BE49-F238E27FC236}">
                <a16:creationId xmlns:a16="http://schemas.microsoft.com/office/drawing/2014/main" id="{79F5E953-DC9C-4720-ABB9-3F546774F9D0}"/>
              </a:ext>
            </a:extLst>
          </p:cNvPr>
          <p:cNvCxnSpPr>
            <a:cxnSpLocks/>
          </p:cNvCxnSpPr>
          <p:nvPr/>
        </p:nvCxnSpPr>
        <p:spPr>
          <a:xfrm flipV="1">
            <a:off x="4810366" y="5829722"/>
            <a:ext cx="98623" cy="3106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13035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4712762"/>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635305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
        <p:nvSpPr>
          <p:cNvPr id="10" name="Rounded Rectangle 9"/>
          <p:cNvSpPr/>
          <p:nvPr/>
        </p:nvSpPr>
        <p:spPr>
          <a:xfrm>
            <a:off x="544454" y="726608"/>
            <a:ext cx="11647546" cy="852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 người chơi làm thành rồng rắn bằng cách nào?</a:t>
            </a: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0" name="Picture 2" descr="Bộ TT&amp;amp;TT phát hành bộ tem bưu chính “Trò chơi dân gian”"/>
          <p:cNvPicPr>
            <a:picLocks noChangeAspect="1" noChangeArrowheads="1"/>
          </p:cNvPicPr>
          <p:nvPr/>
        </p:nvPicPr>
        <p:blipFill rotWithShape="1">
          <a:blip r:embed="rId4">
            <a:extLst>
              <a:ext uri="{28A0092B-C50C-407E-A947-70E740481C1C}">
                <a14:useLocalDpi xmlns:a14="http://schemas.microsoft.com/office/drawing/2010/main" val="0"/>
              </a:ext>
            </a:extLst>
          </a:blip>
          <a:srcRect l="4263" t="5214" r="34158" b="9182"/>
          <a:stretch/>
        </p:blipFill>
        <p:spPr bwMode="auto">
          <a:xfrm>
            <a:off x="7863839" y="2071873"/>
            <a:ext cx="4125110" cy="38349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39B2E0-9746-4A0A-A7D5-A215C4B67099}"/>
              </a:ext>
            </a:extLst>
          </p:cNvPr>
          <p:cNvSpPr txBox="1"/>
          <p:nvPr/>
        </p:nvSpPr>
        <p:spPr>
          <a:xfrm>
            <a:off x="805842" y="1853422"/>
            <a:ext cx="7057997" cy="3851567"/>
          </a:xfrm>
          <a:prstGeom prst="rect">
            <a:avLst/>
          </a:prstGeom>
          <a:noFill/>
        </p:spPr>
        <p:txBody>
          <a:bodyPr wrap="square" lIns="121855" tIns="60928" rIns="121855" bIns="60928"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đối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DB9E74D4-A0F5-4224-AB4B-9A178DB5EBEE}"/>
              </a:ext>
            </a:extLst>
          </p:cNvPr>
          <p:cNvSpPr/>
          <p:nvPr/>
        </p:nvSpPr>
        <p:spPr>
          <a:xfrm>
            <a:off x="805842" y="2031264"/>
            <a:ext cx="510939" cy="48493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1</a:t>
            </a:r>
          </a:p>
        </p:txBody>
      </p:sp>
      <p:cxnSp>
        <p:nvCxnSpPr>
          <p:cNvPr id="13" name="Straight Connector 12">
            <a:extLst>
              <a:ext uri="{FF2B5EF4-FFF2-40B4-BE49-F238E27FC236}">
                <a16:creationId xmlns:a16="http://schemas.microsoft.com/office/drawing/2014/main" id="{F0A61F2E-F319-47BE-B668-DD477720FAF9}"/>
              </a:ext>
            </a:extLst>
          </p:cNvPr>
          <p:cNvCxnSpPr/>
          <p:nvPr/>
        </p:nvCxnSpPr>
        <p:spPr>
          <a:xfrm>
            <a:off x="3800062" y="3111226"/>
            <a:ext cx="35677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3A36B89-0ECB-4E8D-93BF-47B4187A7F04}"/>
              </a:ext>
            </a:extLst>
          </p:cNvPr>
          <p:cNvCxnSpPr/>
          <p:nvPr/>
        </p:nvCxnSpPr>
        <p:spPr>
          <a:xfrm>
            <a:off x="1117630" y="3772407"/>
            <a:ext cx="39245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descr="20210409090849_wm_shs-tieng-viet-2-tap-1">
            <a:extLst>
              <a:ext uri="{FF2B5EF4-FFF2-40B4-BE49-F238E27FC236}">
                <a16:creationId xmlns:a16="http://schemas.microsoft.com/office/drawing/2014/main" id="{956F634F-409B-43E2-AC41-E14DDE5A0E0D}"/>
              </a:ext>
            </a:extLst>
          </p:cNvPr>
          <p:cNvPicPr>
            <a:picLocks noChangeAspect="1" noChangeArrowheads="1"/>
          </p:cNvPicPr>
          <p:nvPr/>
        </p:nvPicPr>
        <p:blipFill>
          <a:blip r:embed="rId5" cstate="print"/>
          <a:srcRect l="8436" t="31688" r="84941" b="64156"/>
          <a:stretch>
            <a:fillRect/>
          </a:stretch>
        </p:blipFill>
        <p:spPr bwMode="auto">
          <a:xfrm>
            <a:off x="103278" y="799339"/>
            <a:ext cx="702564" cy="707342"/>
          </a:xfrm>
          <a:prstGeom prst="rect">
            <a:avLst/>
          </a:prstGeom>
          <a:noFill/>
        </p:spPr>
      </p:pic>
    </p:spTree>
    <p:extLst>
      <p:ext uri="{BB962C8B-B14F-4D97-AF65-F5344CB8AC3E}">
        <p14:creationId xmlns:p14="http://schemas.microsoft.com/office/powerpoint/2010/main" val="391401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
        <p:nvSpPr>
          <p:cNvPr id="10" name="Rounded Rectangle 9"/>
          <p:cNvSpPr/>
          <p:nvPr/>
        </p:nvSpPr>
        <p:spPr>
          <a:xfrm>
            <a:off x="955885" y="420290"/>
            <a:ext cx="8662939" cy="852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a:extLst>
              <a:ext uri="{FF2B5EF4-FFF2-40B4-BE49-F238E27FC236}">
                <a16:creationId xmlns:a16="http://schemas.microsoft.com/office/drawing/2014/main" id="{7FA078EB-A5A9-4829-A4F3-957E4F0ABC60}"/>
              </a:ext>
            </a:extLst>
          </p:cNvPr>
          <p:cNvSpPr txBox="1"/>
          <p:nvPr/>
        </p:nvSpPr>
        <p:spPr>
          <a:xfrm>
            <a:off x="347646" y="1349748"/>
            <a:ext cx="11496708" cy="5255028"/>
          </a:xfrm>
          <a:prstGeom prst="rect">
            <a:avLst/>
          </a:prstGeom>
          <a:noFill/>
        </p:spPr>
        <p:txBody>
          <a:bodyPr wrap="square" lIns="121855" tIns="60928" rIns="121855" bIns="60928" rtlCol="0">
            <a:spAutoFit/>
          </a:bodyPr>
          <a:lstStyle/>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endParaRPr lang="en-US" sz="20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BE4C489E-6559-4F7F-BE66-E70590B37601}"/>
              </a:ext>
            </a:extLst>
          </p:cNvPr>
          <p:cNvSpPr/>
          <p:nvPr/>
        </p:nvSpPr>
        <p:spPr>
          <a:xfrm>
            <a:off x="566691" y="1482618"/>
            <a:ext cx="510939" cy="48493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2</a:t>
            </a:r>
          </a:p>
        </p:txBody>
      </p:sp>
      <p:cxnSp>
        <p:nvCxnSpPr>
          <p:cNvPr id="19" name="Straight Connector 18">
            <a:extLst>
              <a:ext uri="{FF2B5EF4-FFF2-40B4-BE49-F238E27FC236}">
                <a16:creationId xmlns:a16="http://schemas.microsoft.com/office/drawing/2014/main" id="{43BDC7A4-DC80-47CB-BC52-EFF8B6113D48}"/>
              </a:ext>
            </a:extLst>
          </p:cNvPr>
          <p:cNvCxnSpPr/>
          <p:nvPr/>
        </p:nvCxnSpPr>
        <p:spPr>
          <a:xfrm>
            <a:off x="2688720" y="5376118"/>
            <a:ext cx="35677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5637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0" name="Rounded Rectangle 9"/>
          <p:cNvSpPr/>
          <p:nvPr/>
        </p:nvSpPr>
        <p:spPr>
          <a:xfrm>
            <a:off x="635806" y="581191"/>
            <a:ext cx="9448350" cy="852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xảy</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40A6085B-45D2-4416-840D-FB4A7EEE5C94}"/>
              </a:ext>
            </a:extLst>
          </p:cNvPr>
          <p:cNvSpPr txBox="1"/>
          <p:nvPr/>
        </p:nvSpPr>
        <p:spPr>
          <a:xfrm>
            <a:off x="584017" y="1658391"/>
            <a:ext cx="11496708" cy="3389005"/>
          </a:xfrm>
          <a:prstGeom prst="rect">
            <a:avLst/>
          </a:prstGeom>
          <a:noFill/>
        </p:spPr>
        <p:txBody>
          <a:bodyPr wrap="square" lIns="121855" tIns="60928" rIns="121855" bIns="60928" rtlCol="0">
            <a:spAutoFit/>
          </a:bodyPr>
          <a:lstStyle/>
          <a:p>
            <a:pPr>
              <a:lnSpc>
                <a:spcPct val="12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đứt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36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Oval 16">
            <a:extLst>
              <a:ext uri="{FF2B5EF4-FFF2-40B4-BE49-F238E27FC236}">
                <a16:creationId xmlns:a16="http://schemas.microsoft.com/office/drawing/2014/main" id="{555B3791-C69E-45E8-9AD0-0C4FC71AFE77}"/>
              </a:ext>
            </a:extLst>
          </p:cNvPr>
          <p:cNvSpPr/>
          <p:nvPr/>
        </p:nvSpPr>
        <p:spPr>
          <a:xfrm>
            <a:off x="893508" y="1851833"/>
            <a:ext cx="485128" cy="45526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8" name="Straight Connector 17">
            <a:extLst>
              <a:ext uri="{FF2B5EF4-FFF2-40B4-BE49-F238E27FC236}">
                <a16:creationId xmlns:a16="http://schemas.microsoft.com/office/drawing/2014/main" id="{C004C2B1-E00E-4B44-B465-9396864E45BE}"/>
              </a:ext>
            </a:extLst>
          </p:cNvPr>
          <p:cNvCxnSpPr/>
          <p:nvPr/>
        </p:nvCxnSpPr>
        <p:spPr>
          <a:xfrm>
            <a:off x="3912402" y="3561386"/>
            <a:ext cx="76478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99FA4-25F0-4695-924E-5AFDC56804C7}"/>
              </a:ext>
            </a:extLst>
          </p:cNvPr>
          <p:cNvCxnSpPr/>
          <p:nvPr/>
        </p:nvCxnSpPr>
        <p:spPr>
          <a:xfrm>
            <a:off x="847782" y="4222567"/>
            <a:ext cx="1830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ounded Rectangle 9">
            <a:extLst>
              <a:ext uri="{FF2B5EF4-FFF2-40B4-BE49-F238E27FC236}">
                <a16:creationId xmlns:a16="http://schemas.microsoft.com/office/drawing/2014/main" id="{9641A792-F62C-40A4-8555-C997F1D3744C}"/>
              </a:ext>
            </a:extLst>
          </p:cNvPr>
          <p:cNvSpPr/>
          <p:nvPr/>
        </p:nvSpPr>
        <p:spPr>
          <a:xfrm>
            <a:off x="584017" y="653184"/>
            <a:ext cx="10519874" cy="852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23" name="Straight Connector 22">
            <a:extLst>
              <a:ext uri="{FF2B5EF4-FFF2-40B4-BE49-F238E27FC236}">
                <a16:creationId xmlns:a16="http://schemas.microsoft.com/office/drawing/2014/main" id="{4DF93B03-0700-4B81-99BA-80C05D5B62EA}"/>
              </a:ext>
            </a:extLst>
          </p:cNvPr>
          <p:cNvCxnSpPr/>
          <p:nvPr/>
        </p:nvCxnSpPr>
        <p:spPr>
          <a:xfrm>
            <a:off x="5054142" y="4208499"/>
            <a:ext cx="57459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0153EF-E5DC-427A-9A12-6DEDCE211CA7}"/>
              </a:ext>
            </a:extLst>
          </p:cNvPr>
          <p:cNvCxnSpPr/>
          <p:nvPr/>
        </p:nvCxnSpPr>
        <p:spPr>
          <a:xfrm>
            <a:off x="733513" y="4855614"/>
            <a:ext cx="7764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48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5" presetClass="exit" presetSubtype="10" fill="hold" grpId="0" nodeType="withEffect">
                                  <p:stCondLst>
                                    <p:cond delay="0"/>
                                  </p:stCondLst>
                                  <p:childTnLst>
                                    <p:animEffect transition="out" filter="checkerboard(across)">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812631" y="629917"/>
            <a:ext cx="3772058" cy="646331"/>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p:cNvSpPr txBox="1"/>
          <p:nvPr/>
        </p:nvSpPr>
        <p:spPr>
          <a:xfrm>
            <a:off x="1925760" y="1623933"/>
            <a:ext cx="7907557" cy="740652"/>
          </a:xfrm>
          <a:prstGeom prst="rect">
            <a:avLst/>
          </a:prstGeom>
          <a:noFill/>
        </p:spPr>
        <p:txBody>
          <a:bodyPr wrap="square" rtlCol="0">
            <a:spAutoFit/>
          </a:bodyPr>
          <a:lstStyle/>
          <a:p>
            <a:pPr>
              <a:lnSpc>
                <a:spcPct val="130000"/>
              </a:lnSpc>
            </a:pPr>
            <a:r>
              <a:rPr lang="en-US" sz="3600" b="1" dirty="0" err="1">
                <a:solidFill>
                  <a:srgbClr val="0000CC"/>
                </a:solidFill>
                <a:latin typeface="Times New Roman" panose="02020603050405020304" pitchFamily="18" charset="0"/>
                <a:cs typeface="Times New Roman" panose="02020603050405020304" pitchFamily="18" charset="0"/>
              </a:rPr>
              <a:t>Cách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Rồng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rắn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mây</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812631" y="2734091"/>
            <a:ext cx="3772058" cy="646331"/>
          </a:xfrm>
          <a:prstGeom prst="rect">
            <a:avLst/>
          </a:prstGeom>
          <a:noFill/>
        </p:spPr>
        <p:txBody>
          <a:bodyPr wrap="square" rtlCol="0">
            <a:spAutoFit/>
          </a:bodyPr>
          <a:lstStyle/>
          <a:p>
            <a:pPr algn="just"/>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p:cNvSpPr txBox="1"/>
          <p:nvPr/>
        </p:nvSpPr>
        <p:spPr>
          <a:xfrm>
            <a:off x="1925760" y="3727287"/>
            <a:ext cx="6965021" cy="740652"/>
          </a:xfrm>
          <a:prstGeom prst="rect">
            <a:avLst/>
          </a:prstGeom>
          <a:noFill/>
        </p:spPr>
        <p:txBody>
          <a:bodyPr wrap="square" rtlCol="0">
            <a:spAutoFit/>
          </a:bodyPr>
          <a:lstStyle/>
          <a:p>
            <a:pPr>
              <a:lnSpc>
                <a:spcPct val="130000"/>
              </a:lnSpc>
            </a:pP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to,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ràng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ngắt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hợp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lí</a:t>
            </a:r>
            <a:r>
              <a:rPr lang="en-US" sz="3600" b="1" dirty="0">
                <a:solidFill>
                  <a:srgbClr val="0000CC"/>
                </a:solidFill>
                <a:latin typeface="Times New Roman" panose="02020603050405020304" pitchFamily="18" charset="0"/>
                <a:cs typeface="Times New Roman" panose="02020603050405020304" pitchFamily="18" charset="0"/>
              </a:rPr>
              <a:t>.</a:t>
            </a:r>
          </a:p>
        </p:txBody>
      </p:sp>
      <p:pic>
        <p:nvPicPr>
          <p:cNvPr id="7" name="图片 16">
            <a:extLst>
              <a:ext uri="{FF2B5EF4-FFF2-40B4-BE49-F238E27FC236}">
                <a16:creationId xmlns:a16="http://schemas.microsoft.com/office/drawing/2014/main" id="{FEEF53A9-3D83-431F-8803-0416AA79E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grpSp>
        <p:nvGrpSpPr>
          <p:cNvPr id="8" name="Group 7">
            <a:extLst>
              <a:ext uri="{FF2B5EF4-FFF2-40B4-BE49-F238E27FC236}">
                <a16:creationId xmlns:a16="http://schemas.microsoft.com/office/drawing/2014/main" id="{190E95D8-45FE-483A-8F8C-4173FB0F5843}"/>
              </a:ext>
            </a:extLst>
          </p:cNvPr>
          <p:cNvGrpSpPr/>
          <p:nvPr/>
        </p:nvGrpSpPr>
        <p:grpSpPr>
          <a:xfrm>
            <a:off x="0" y="0"/>
            <a:ext cx="12192000" cy="368301"/>
            <a:chOff x="0" y="-127508"/>
            <a:chExt cx="12192000" cy="1361811"/>
          </a:xfrm>
        </p:grpSpPr>
        <p:sp>
          <p:nvSpPr>
            <p:cNvPr id="9" name="Rectangle: Top Corners Rounded 17">
              <a:extLst>
                <a:ext uri="{FF2B5EF4-FFF2-40B4-BE49-F238E27FC236}">
                  <a16:creationId xmlns:a16="http://schemas.microsoft.com/office/drawing/2014/main" id="{D3F8D6FC-E344-49A3-B606-4142D46F782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30CED30B-2209-4D39-BEE9-EAD543F40AD9}"/>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894164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23969" y="171568"/>
            <a:ext cx="2566288"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829591" y="5446561"/>
            <a:ext cx="18004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ráp</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948811" y="5434583"/>
            <a:ext cx="183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970495" y="5434583"/>
            <a:ext cx="19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Hu-</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0108585" y="5434583"/>
            <a:ext cx="10951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Ê </a:t>
            </a:r>
            <a:r>
              <a:rPr lang="en-US" sz="40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79845" y="612412"/>
            <a:ext cx="9413608" cy="3132483"/>
          </a:xfrm>
          <a:prstGeom prst="roundRect">
            <a:avLst/>
          </a:prstGeom>
          <a:solidFill>
            <a:srgbClr val="92D0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lê-gô</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còn</a:t>
            </a:r>
            <a:endPar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gọi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nextslide"/>
          </p:cNvPr>
          <p:cNvSpPr/>
          <p:nvPr/>
        </p:nvSpPr>
        <p:spPr>
          <a:xfrm>
            <a:off x="4669880" y="3744686"/>
            <a:ext cx="3093893" cy="1523999"/>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974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58" dur="2000" fill="hold"/>
                                        <p:tgtEl>
                                          <p:spTgt spid="6"/>
                                        </p:tgtEl>
                                        <p:attrNameLst>
                                          <p:attrName>ppt_x</p:attrName>
                                          <p:attrName>ppt_y</p:attrName>
                                        </p:attrNameLst>
                                      </p:cBhvr>
                                    </p:animMotion>
                                  </p:childTnLst>
                                </p:cTn>
                              </p:par>
                              <p:par>
                                <p:cTn id="59" presetID="1" presetClass="entr" presetSubtype="0" fill="hold" nodeType="withEffect">
                                  <p:stCondLst>
                                    <p:cond delay="2500"/>
                                  </p:stCondLst>
                                  <p:childTnLst>
                                    <p:set>
                                      <p:cBhvr>
                                        <p:cTn id="60" dur="1" fill="hold">
                                          <p:stCondLst>
                                            <p:cond delay="0"/>
                                          </p:stCondLst>
                                        </p:cTn>
                                        <p:tgtEl>
                                          <p:spTgt spid="36"/>
                                        </p:tgtEl>
                                        <p:attrNameLst>
                                          <p:attrName>style.visibility</p:attrName>
                                        </p:attrNameLst>
                                      </p:cBhvr>
                                      <p:to>
                                        <p:strVal val="visible"/>
                                      </p:to>
                                    </p:set>
                                  </p:childTnLst>
                                </p:cTn>
                              </p:par>
                              <p:par>
                                <p:cTn id="61"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2" dur="2000" fill="hold"/>
                                        <p:tgtEl>
                                          <p:spTgt spid="6"/>
                                        </p:tgtEl>
                                        <p:attrNameLst>
                                          <p:attrName>ppt_x</p:attrName>
                                          <p:attrName>ppt_y</p:attrName>
                                        </p:attrNameLst>
                                      </p:cBhvr>
                                    </p:animMotion>
                                  </p:childTnLst>
                                </p:cTn>
                              </p:par>
                              <p:par>
                                <p:cTn id="63" presetID="1" presetClass="exit" presetSubtype="0" fill="hold" nodeType="withEffect">
                                  <p:stCondLst>
                                    <p:cond delay="4500"/>
                                  </p:stCondLst>
                                  <p:childTnLst>
                                    <p:set>
                                      <p:cBhvr>
                                        <p:cTn id="6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69" dur="2000" fill="hold"/>
                                        <p:tgtEl>
                                          <p:spTgt spid="8"/>
                                        </p:tgtEl>
                                        <p:attrNameLst>
                                          <p:attrName>ppt_x</p:attrName>
                                          <p:attrName>ppt_y</p:attrName>
                                        </p:attrNameLst>
                                      </p:cBhvr>
                                    </p:animMotion>
                                  </p:childTnLst>
                                </p:cTn>
                              </p:par>
                              <p:par>
                                <p:cTn id="70" presetID="1" presetClass="entr" presetSubtype="0" fill="hold" nodeType="withEffect">
                                  <p:stCondLst>
                                    <p:cond delay="2500"/>
                                  </p:stCondLst>
                                  <p:childTnLst>
                                    <p:set>
                                      <p:cBhvr>
                                        <p:cTn id="71" dur="1" fill="hold">
                                          <p:stCondLst>
                                            <p:cond delay="0"/>
                                          </p:stCondLst>
                                        </p:cTn>
                                        <p:tgtEl>
                                          <p:spTgt spid="36"/>
                                        </p:tgtEl>
                                        <p:attrNameLst>
                                          <p:attrName>style.visibility</p:attrName>
                                        </p:attrNameLst>
                                      </p:cBhvr>
                                      <p:to>
                                        <p:strVal val="visible"/>
                                      </p:to>
                                    </p:set>
                                  </p:childTnLst>
                                </p:cTn>
                              </p:par>
                              <p:par>
                                <p:cTn id="72"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3" dur="2000" fill="hold"/>
                                        <p:tgtEl>
                                          <p:spTgt spid="8"/>
                                        </p:tgtEl>
                                        <p:attrNameLst>
                                          <p:attrName>ppt_x</p:attrName>
                                          <p:attrName>ppt_y</p:attrName>
                                        </p:attrNameLst>
                                      </p:cBhvr>
                                      <p:rCtr x="12331" y="23009"/>
                                    </p:animMotion>
                                  </p:childTnLst>
                                </p:cTn>
                              </p:par>
                              <p:par>
                                <p:cTn id="74" presetID="1" presetClass="exit" presetSubtype="0" fill="hold" nodeType="withEffect">
                                  <p:stCondLst>
                                    <p:cond delay="450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0" dur="2000" fill="hold"/>
                                        <p:tgtEl>
                                          <p:spTgt spid="9"/>
                                        </p:tgtEl>
                                        <p:attrNameLst>
                                          <p:attrName>ppt_x</p:attrName>
                                          <p:attrName>ppt_y</p:attrName>
                                        </p:attrNameLst>
                                      </p:cBhvr>
                                      <p:rCtr x="-23581" y="-30787"/>
                                    </p:animMotion>
                                  </p:childTnLst>
                                </p:cTn>
                              </p:par>
                              <p:par>
                                <p:cTn id="81" presetID="1" presetClass="entr" presetSubtype="0" fill="hold" nodeType="withEffect">
                                  <p:stCondLst>
                                    <p:cond delay="2500"/>
                                  </p:stCondLst>
                                  <p:childTnLst>
                                    <p:set>
                                      <p:cBhvr>
                                        <p:cTn id="82" dur="1" fill="hold">
                                          <p:stCondLst>
                                            <p:cond delay="0"/>
                                          </p:stCondLst>
                                        </p:cTn>
                                        <p:tgtEl>
                                          <p:spTgt spid="36"/>
                                        </p:tgtEl>
                                        <p:attrNameLst>
                                          <p:attrName>style.visibility</p:attrName>
                                        </p:attrNameLst>
                                      </p:cBhvr>
                                      <p:to>
                                        <p:strVal val="visible"/>
                                      </p:to>
                                    </p:set>
                                  </p:childTnLst>
                                </p:cTn>
                              </p:par>
                              <p:par>
                                <p:cTn id="83"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4" dur="2000" fill="hold"/>
                                        <p:tgtEl>
                                          <p:spTgt spid="9"/>
                                        </p:tgtEl>
                                        <p:attrNameLst>
                                          <p:attrName>ppt_x</p:attrName>
                                          <p:attrName>ppt_y</p:attrName>
                                        </p:attrNameLst>
                                      </p:cBhvr>
                                      <p:rCtr x="23438" y="21435"/>
                                    </p:animMotion>
                                  </p:childTnLst>
                                </p:cTn>
                              </p:par>
                              <p:par>
                                <p:cTn id="85" presetID="1" presetClass="exit" presetSubtype="0" fill="hold" nodeType="withEffect">
                                  <p:stCondLst>
                                    <p:cond delay="450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a:solidFill>
                  <a:srgbClr val="FF0000"/>
                </a:solidFill>
                <a:cs typeface="+mn-ea"/>
                <a:sym typeface="+mn-lt"/>
              </a:rPr>
              <a:t>Luyện</a:t>
            </a:r>
            <a:r>
              <a:rPr lang="en-US" altLang="zh-CN" sz="4000" b="1" dirty="0">
                <a:solidFill>
                  <a:srgbClr val="FF0000"/>
                </a:solidFill>
                <a:cs typeface="+mn-ea"/>
                <a:sym typeface="+mn-lt"/>
              </a:rPr>
              <a:t> </a:t>
            </a:r>
            <a:r>
              <a:rPr lang="en-US" altLang="zh-CN" sz="4000" b="1" dirty="0" err="1">
                <a:solidFill>
                  <a:srgbClr val="FF0000"/>
                </a:solidFill>
                <a:cs typeface="+mn-ea"/>
                <a:sym typeface="+mn-lt"/>
              </a:rPr>
              <a:t>tập</a:t>
            </a:r>
            <a:r>
              <a:rPr lang="en-US" altLang="zh-CN" sz="4000" b="1" dirty="0">
                <a:solidFill>
                  <a:srgbClr val="FF0000"/>
                </a:solidFill>
                <a:cs typeface="+mn-ea"/>
                <a:sym typeface="+mn-lt"/>
              </a:rPr>
              <a:t> </a:t>
            </a:r>
            <a:r>
              <a:rPr lang="en-US" altLang="zh-CN" sz="4000" b="1" dirty="0" err="1">
                <a:solidFill>
                  <a:srgbClr val="FF0000"/>
                </a:solidFill>
                <a:cs typeface="+mn-ea"/>
                <a:sym typeface="+mn-lt"/>
              </a:rPr>
              <a:t>theo</a:t>
            </a:r>
            <a:r>
              <a:rPr lang="en-US" altLang="zh-CN" sz="4000" b="1" dirty="0">
                <a:solidFill>
                  <a:srgbClr val="FF0000"/>
                </a:solidFill>
                <a:cs typeface="+mn-ea"/>
                <a:sym typeface="+mn-lt"/>
              </a:rPr>
              <a:t> </a:t>
            </a:r>
            <a:r>
              <a:rPr lang="en-US" altLang="zh-CN" sz="4000" b="1" dirty="0" err="1">
                <a:solidFill>
                  <a:srgbClr val="FF0000"/>
                </a:solidFill>
                <a:cs typeface="+mn-ea"/>
                <a:sym typeface="+mn-lt"/>
              </a:rPr>
              <a:t>văn</a:t>
            </a:r>
            <a:r>
              <a:rPr lang="en-US" altLang="zh-CN" sz="4000" b="1" dirty="0">
                <a:solidFill>
                  <a:srgbClr val="FF0000"/>
                </a:solidFill>
                <a:cs typeface="+mn-ea"/>
                <a:sym typeface="+mn-lt"/>
              </a:rPr>
              <a:t> </a:t>
            </a:r>
            <a:r>
              <a:rPr lang="en-US" altLang="zh-CN" sz="4000" b="1" dirty="0" err="1">
                <a:solidFill>
                  <a:srgbClr val="FF0000"/>
                </a:solidFill>
                <a:cs typeface="+mn-ea"/>
                <a:sym typeface="+mn-lt"/>
              </a:rPr>
              <a:t>bản</a:t>
            </a:r>
            <a:r>
              <a:rPr lang="en-US" altLang="zh-CN" sz="4000" b="1" dirty="0">
                <a:solidFill>
                  <a:srgbClr val="FF0000"/>
                </a:solidFill>
                <a:cs typeface="+mn-ea"/>
                <a:sym typeface="+mn-lt"/>
              </a:rPr>
              <a:t> </a:t>
            </a:r>
            <a:r>
              <a:rPr lang="en-US" altLang="zh-CN" sz="4000" b="1" dirty="0" err="1">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396309" y="5170889"/>
            <a:ext cx="1992868" cy="1517125"/>
          </a:xfrm>
          <a:prstGeom prst="rect">
            <a:avLst/>
          </a:prstGeom>
        </p:spPr>
      </p:pic>
      <p:sp>
        <p:nvSpPr>
          <p:cNvPr id="41" name="TextBox 40"/>
          <p:cNvSpPr txBox="1"/>
          <p:nvPr/>
        </p:nvSpPr>
        <p:spPr>
          <a:xfrm>
            <a:off x="902780" y="680542"/>
            <a:ext cx="6152857" cy="646331"/>
          </a:xfrm>
          <a:prstGeom prst="rect">
            <a:avLst/>
          </a:prstGeom>
          <a:noFill/>
        </p:spPr>
        <p:txBody>
          <a:bodyPr wrap="square" rtlCol="0">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hoàn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902780" y="1197538"/>
            <a:ext cx="6152857" cy="823752"/>
          </a:xfrm>
          <a:prstGeom prst="rect">
            <a:avLst/>
          </a:prstGeom>
        </p:spPr>
        <p:txBody>
          <a:bodyPr wrap="square">
            <a:spAutoFit/>
          </a:bodyPr>
          <a:lstStyle/>
          <a:p>
            <a:pPr algn="just">
              <a:lnSpc>
                <a:spcPct val="150000"/>
              </a:lnSpc>
            </a:pPr>
            <a:r>
              <a:rPr lang="vi-VN" sz="3600" b="1" dirty="0">
                <a:latin typeface="Times New Roman" panose="02020603050405020304" pitchFamily="18" charset="0"/>
                <a:cs typeface="Times New Roman" panose="02020603050405020304" pitchFamily="18" charset="0"/>
              </a:rPr>
              <a:t>a. Nếu thầy nói không thì (...)</a:t>
            </a:r>
          </a:p>
        </p:txBody>
      </p:sp>
      <p:sp>
        <p:nvSpPr>
          <p:cNvPr id="35" name="Rectangle 34"/>
          <p:cNvSpPr/>
          <p:nvPr/>
        </p:nvSpPr>
        <p:spPr>
          <a:xfrm>
            <a:off x="870382" y="1962604"/>
            <a:ext cx="5277248" cy="823752"/>
          </a:xfrm>
          <a:prstGeom prst="rect">
            <a:avLst/>
          </a:prstGeom>
        </p:spPr>
        <p:txBody>
          <a:bodyPr wrap="square">
            <a:spAutoFit/>
          </a:bodyPr>
          <a:lstStyle/>
          <a:p>
            <a:pPr algn="just">
              <a:lnSpc>
                <a:spcPct val="150000"/>
              </a:lnSpc>
            </a:pPr>
            <a:r>
              <a:rPr lang="en-US" sz="3600" b="1" dirty="0">
                <a:latin typeface="Times New Roman" panose="02020603050405020304" pitchFamily="18" charset="0"/>
                <a:cs typeface="Times New Roman" panose="02020603050405020304" pitchFamily="18" charset="0"/>
              </a:rPr>
              <a:t>b. </a:t>
            </a:r>
            <a:r>
              <a:rPr lang="vi-VN" sz="3600" b="1" dirty="0">
                <a:latin typeface="Times New Roman" panose="02020603050405020304" pitchFamily="18" charset="0"/>
                <a:cs typeface="Times New Roman" panose="02020603050405020304" pitchFamily="18" charset="0"/>
              </a:rPr>
              <a:t>Nếu thầy nói </a:t>
            </a:r>
            <a:r>
              <a:rPr lang="en-US" sz="3600" b="1" dirty="0" err="1">
                <a:latin typeface="Times New Roman" panose="02020603050405020304" pitchFamily="18" charset="0"/>
                <a:cs typeface="Times New Roman" panose="02020603050405020304" pitchFamily="18" charset="0"/>
              </a:rPr>
              <a:t>có</a:t>
            </a:r>
            <a:r>
              <a:rPr lang="vi-VN" sz="3600" b="1" dirty="0">
                <a:latin typeface="Times New Roman" panose="02020603050405020304" pitchFamily="18" charset="0"/>
                <a:cs typeface="Times New Roman" panose="02020603050405020304" pitchFamily="18" charset="0"/>
              </a:rPr>
              <a:t> thì (...)</a:t>
            </a:r>
          </a:p>
        </p:txBody>
      </p:sp>
      <p:sp>
        <p:nvSpPr>
          <p:cNvPr id="37" name="Rectangle 36"/>
          <p:cNvSpPr/>
          <p:nvPr/>
        </p:nvSpPr>
        <p:spPr>
          <a:xfrm>
            <a:off x="830006" y="3148171"/>
            <a:ext cx="9350259" cy="823752"/>
          </a:xfrm>
          <a:prstGeom prst="rect">
            <a:avLst/>
          </a:prstGeom>
        </p:spPr>
        <p:txBody>
          <a:bodyPr wrap="square">
            <a:spAutoFit/>
          </a:bodyPr>
          <a:lstStyle/>
          <a:p>
            <a:pPr algn="just">
              <a:lnSpc>
                <a:spcPct val="150000"/>
              </a:lnSpc>
            </a:pPr>
            <a:r>
              <a:rPr lang="en-US" sz="3600" b="1" dirty="0">
                <a:latin typeface="Times New Roman" panose="02020603050405020304" pitchFamily="18" charset="0"/>
                <a:cs typeface="Times New Roman" panose="02020603050405020304" pitchFamily="18" charset="0"/>
              </a:rPr>
              <a:t>c. </a:t>
            </a:r>
            <a:r>
              <a:rPr lang="vi-VN" sz="3600" b="1" dirty="0">
                <a:latin typeface="Times New Roman" panose="02020603050405020304" pitchFamily="18" charset="0"/>
                <a:cs typeface="Times New Roman" panose="02020603050405020304" pitchFamily="18" charset="0"/>
              </a:rPr>
              <a:t>Nếu </a:t>
            </a:r>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đuôi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thì</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a:t>
            </a:r>
          </a:p>
        </p:txBody>
      </p:sp>
      <p:sp>
        <p:nvSpPr>
          <p:cNvPr id="39" name="Rectangle 38"/>
          <p:cNvSpPr/>
          <p:nvPr/>
        </p:nvSpPr>
        <p:spPr>
          <a:xfrm>
            <a:off x="753054" y="4347137"/>
            <a:ext cx="8053321" cy="823752"/>
          </a:xfrm>
          <a:prstGeom prst="rect">
            <a:avLst/>
          </a:prstGeom>
        </p:spPr>
        <p:txBody>
          <a:bodyPr wrap="square">
            <a:spAutoFit/>
          </a:bodyPr>
          <a:lstStyle/>
          <a:p>
            <a:pPr algn="just">
              <a:lnSpc>
                <a:spcPct val="150000"/>
              </a:lnSpc>
            </a:pPr>
            <a:r>
              <a:rPr lang="en-US" sz="3600" b="1" dirty="0">
                <a:latin typeface="Times New Roman" panose="02020603050405020304" pitchFamily="18" charset="0"/>
                <a:cs typeface="Times New Roman" panose="02020603050405020304" pitchFamily="18" charset="0"/>
              </a:rPr>
              <a:t>d. </a:t>
            </a:r>
            <a:r>
              <a:rPr lang="vi-VN" sz="3600" b="1" dirty="0">
                <a:latin typeface="Times New Roman" panose="02020603050405020304" pitchFamily="18" charset="0"/>
                <a:cs typeface="Times New Roman" panose="02020603050405020304" pitchFamily="18" charset="0"/>
              </a:rPr>
              <a:t>Nếu </a:t>
            </a:r>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giữa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thì</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id="{4300BC92-B5DE-433F-A89E-0C07D964AF12}"/>
              </a:ext>
            </a:extLst>
          </p:cNvPr>
          <p:cNvSpPr/>
          <p:nvPr/>
        </p:nvSpPr>
        <p:spPr>
          <a:xfrm>
            <a:off x="902780" y="1195124"/>
            <a:ext cx="8559810" cy="823752"/>
          </a:xfrm>
          <a:prstGeom prst="rect">
            <a:avLst/>
          </a:prstGeom>
        </p:spPr>
        <p:txBody>
          <a:bodyPr wrap="square">
            <a:spAutoFit/>
          </a:bodyPr>
          <a:lstStyle/>
          <a:p>
            <a:pPr>
              <a:lnSpc>
                <a:spcPct val="15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A11C2EBD-ADEF-4D2F-86CC-FDC8F142C54D}"/>
              </a:ext>
            </a:extLst>
          </p:cNvPr>
          <p:cNvSpPr/>
          <p:nvPr/>
        </p:nvSpPr>
        <p:spPr>
          <a:xfrm>
            <a:off x="870382" y="2137893"/>
            <a:ext cx="10639689" cy="1200329"/>
          </a:xfrm>
          <a:prstGeom prst="rect">
            <a:avLst/>
          </a:prstGeom>
        </p:spPr>
        <p:txBody>
          <a:bodyPr wrap="square">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 rắn hỏi xin thuốc cho con và đồng ý cho thầy bắt khúc đuôi.</a:t>
            </a:r>
          </a:p>
        </p:txBody>
      </p:sp>
      <p:sp>
        <p:nvSpPr>
          <p:cNvPr id="23" name="Rectangle 22">
            <a:extLst>
              <a:ext uri="{FF2B5EF4-FFF2-40B4-BE49-F238E27FC236}">
                <a16:creationId xmlns:a16="http://schemas.microsoft.com/office/drawing/2014/main" id="{AC22104E-EC57-442F-8EAA-13FA6148B3B2}"/>
              </a:ext>
            </a:extLst>
          </p:cNvPr>
          <p:cNvSpPr/>
          <p:nvPr/>
        </p:nvSpPr>
        <p:spPr>
          <a:xfrm>
            <a:off x="839537" y="3325992"/>
            <a:ext cx="10639689" cy="1200329"/>
          </a:xfrm>
          <a:prstGeom prst="rect">
            <a:avLst/>
          </a:prstGeom>
        </p:spPr>
        <p:txBody>
          <a:bodyPr wrap="square">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c.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vi-VN"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Rectangle 23">
            <a:extLst>
              <a:ext uri="{FF2B5EF4-FFF2-40B4-BE49-F238E27FC236}">
                <a16:creationId xmlns:a16="http://schemas.microsoft.com/office/drawing/2014/main" id="{0DEC9606-44EA-4F84-B53D-F7FB5A9532D9}"/>
              </a:ext>
            </a:extLst>
          </p:cNvPr>
          <p:cNvSpPr/>
          <p:nvPr/>
        </p:nvSpPr>
        <p:spPr>
          <a:xfrm>
            <a:off x="758195" y="4528159"/>
            <a:ext cx="10639689" cy="1200329"/>
          </a:xfrm>
          <a:prstGeom prst="rect">
            <a:avLst/>
          </a:prstGeom>
        </p:spPr>
        <p:txBody>
          <a:bodyPr wrap="square">
            <a:spAutoFit/>
          </a:bodyPr>
          <a:lstStyle/>
          <a:p>
            <a:r>
              <a:rPr lang="en-US" sz="3600" b="1" dirty="0">
                <a:latin typeface="Times New Roman" panose="02020603050405020304" pitchFamily="18" charset="0"/>
                <a:ea typeface="Arial-Rounded" panose="020B0500000000000000" pitchFamily="34" charset="0"/>
                <a:cs typeface="Times New Roman" panose="02020603050405020304" pitchFamily="18" charset="0"/>
              </a:rPr>
              <a:t>d.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đứt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vi-VN"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22880785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5" grpId="0"/>
      <p:bldP spid="37" grpId="0"/>
      <p:bldP spid="39"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40" y="279863"/>
            <a:ext cx="9265322" cy="646331"/>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đây</a:t>
            </a:r>
            <a:r>
              <a:rPr lang="en-US" sz="3600" b="1" dirty="0">
                <a:latin typeface="Times New Roman" panose="02020603050405020304" pitchFamily="18" charset="0"/>
                <a:cs typeface="Times New Roman" panose="02020603050405020304" pitchFamily="18" charset="0"/>
              </a:rPr>
              <a:t> ?</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542" y="4098519"/>
            <a:ext cx="2695052" cy="247961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580" y="4068138"/>
            <a:ext cx="4723082" cy="247961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631" y="1147980"/>
            <a:ext cx="4191633" cy="2561732"/>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Pin on C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370" y="1147217"/>
            <a:ext cx="3057471" cy="2615271"/>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
        <p:nvSpPr>
          <p:cNvPr id="32" name="TextBox 31"/>
          <p:cNvSpPr txBox="1"/>
          <p:nvPr/>
        </p:nvSpPr>
        <p:spPr>
          <a:xfrm>
            <a:off x="1343245" y="558438"/>
            <a:ext cx="8264989"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5" name="TextBox 34"/>
          <p:cNvSpPr txBox="1"/>
          <p:nvPr/>
        </p:nvSpPr>
        <p:spPr>
          <a:xfrm>
            <a:off x="937935" y="4442238"/>
            <a:ext cx="9075608" cy="646331"/>
          </a:xfrm>
          <a:prstGeom prst="rect">
            <a:avLst/>
          </a:prstGeom>
          <a:solidFill>
            <a:srgbClr val="DAEFC3"/>
          </a:solidFill>
          <a:ln w="6350">
            <a:solidFill>
              <a:schemeClr val="tx1"/>
            </a:solidFill>
          </a:ln>
        </p:spPr>
        <p:txBody>
          <a:bodyPr wrap="square" rtlCol="0">
            <a:spAutoFit/>
          </a:bodyPr>
          <a:lstStyle/>
          <a:p>
            <a:pPr algn="just"/>
            <a:r>
              <a:rPr lang="en-US" sz="3600"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i="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3" name="Picture 12">
            <a:extLst>
              <a:ext uri="{FF2B5EF4-FFF2-40B4-BE49-F238E27FC236}">
                <a16:creationId xmlns:a16="http://schemas.microsoft.com/office/drawing/2014/main" id="{5F4A9D3D-28D6-4A24-9CE9-3AEE39307957}"/>
              </a:ext>
            </a:extLst>
          </p:cNvPr>
          <p:cNvPicPr>
            <a:picLocks noChangeAspect="1"/>
          </p:cNvPicPr>
          <p:nvPr/>
        </p:nvPicPr>
        <p:blipFill>
          <a:blip r:embed="rId2"/>
          <a:stretch>
            <a:fillRect/>
          </a:stretch>
        </p:blipFill>
        <p:spPr>
          <a:xfrm>
            <a:off x="3701744" y="1394905"/>
            <a:ext cx="4491002" cy="2470051"/>
          </a:xfrm>
          <a:prstGeom prst="rect">
            <a:avLst/>
          </a:prstGeom>
          <a:ln>
            <a:solidFill>
              <a:schemeClr val="tx1"/>
            </a:solidFill>
          </a:ln>
        </p:spPr>
      </p:pic>
    </p:spTree>
    <p:extLst>
      <p:ext uri="{BB962C8B-B14F-4D97-AF65-F5344CB8AC3E}">
        <p14:creationId xmlns:p14="http://schemas.microsoft.com/office/powerpoint/2010/main" val="4091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grpSp>
      <p:sp>
        <p:nvSpPr>
          <p:cNvPr id="32" name="TextBox 31"/>
          <p:cNvSpPr txBox="1"/>
          <p:nvPr/>
        </p:nvSpPr>
        <p:spPr>
          <a:xfrm>
            <a:off x="1343245" y="558438"/>
            <a:ext cx="8264989"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8"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1A4D5FC1-F9DD-4734-B093-1D770D04D3A5}"/>
              </a:ext>
            </a:extLst>
          </p:cNvPr>
          <p:cNvSpPr txBox="1">
            <a:spLocks/>
          </p:cNvSpPr>
          <p:nvPr/>
        </p:nvSpPr>
        <p:spPr>
          <a:xfrm>
            <a:off x="1343245" y="3925004"/>
            <a:ext cx="10104120" cy="2301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spcBef>
                <a:spcPts val="0"/>
              </a:spcBef>
              <a:buFontTx/>
              <a:buChar char="-"/>
            </a:pPr>
            <a:r>
              <a:rPr lang="en-US" sz="3600" b="1" dirty="0" err="1">
                <a:solidFill>
                  <a:srgbClr val="0000CC"/>
                </a:solidFill>
                <a:latin typeface="Times New Roman" pitchFamily="18" charset="0"/>
                <a:cs typeface="Times New Roman" pitchFamily="18" charset="0"/>
              </a:rPr>
              <a:t>Kéo</a:t>
            </a:r>
            <a:r>
              <a:rPr lang="en-US" sz="3600" b="1" dirty="0">
                <a:solidFill>
                  <a:srgbClr val="0000CC"/>
                </a:solidFill>
                <a:latin typeface="Times New Roman" pitchFamily="18" charset="0"/>
                <a:cs typeface="Times New Roman" pitchFamily="18" charset="0"/>
              </a:rPr>
              <a:t> co </a:t>
            </a:r>
            <a:r>
              <a:rPr lang="vi-VN" sz="3600" b="1" dirty="0">
                <a:solidFill>
                  <a:srgbClr val="0000CC"/>
                </a:solidFill>
                <a:latin typeface="Times New Roman" pitchFamily="18" charset="0"/>
                <a:cs typeface="Times New Roman" pitchFamily="18" charset="0"/>
              </a:rPr>
              <a:t>là trò chơi </a:t>
            </a:r>
            <a:r>
              <a:rPr lang="en-US" sz="3600" b="1" dirty="0" err="1">
                <a:solidFill>
                  <a:srgbClr val="0000CC"/>
                </a:solidFill>
                <a:latin typeface="Times New Roman" pitchFamily="18" charset="0"/>
                <a:cs typeface="Times New Roman" pitchFamily="18" charset="0"/>
              </a:rPr>
              <a:t>mang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tính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vi-VN" sz="3600" b="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a:p>
            <a:pPr marL="0" indent="0">
              <a:lnSpc>
                <a:spcPct val="160000"/>
              </a:lnSpc>
              <a:spcBef>
                <a:spcPts val="0"/>
              </a:spcBef>
              <a:buFontTx/>
              <a:buChar char="-"/>
            </a:pPr>
            <a:r>
              <a:rPr lang="en-US" sz="3600" b="1" dirty="0" err="1">
                <a:solidFill>
                  <a:srgbClr val="0000CC"/>
                </a:solidFill>
                <a:latin typeface="Times New Roman" pitchFamily="18" charset="0"/>
                <a:ea typeface="Arial-Rounded" panose="020B0500000000000000" pitchFamily="34" charset="0"/>
                <a:cs typeface="Times New Roman" pitchFamily="18" charset="0"/>
              </a:rPr>
              <a:t>Mèo</a:t>
            </a:r>
            <a:r>
              <a:rPr lang="en-US" sz="3600" b="1" dirty="0">
                <a:solidFill>
                  <a:srgbClr val="0000CC"/>
                </a:solidFill>
                <a:latin typeface="Times New Roman" pitchFamily="18" charset="0"/>
                <a:ea typeface="Arial-Rounded" panose="020B0500000000000000" pitchFamily="34" charset="0"/>
                <a:cs typeface="Times New Roman" pitchFamily="18" charset="0"/>
              </a:rPr>
              <a:t> </a:t>
            </a:r>
            <a:r>
              <a:rPr lang="en-US" sz="3600" b="1" dirty="0" err="1">
                <a:solidFill>
                  <a:srgbClr val="0000CC"/>
                </a:solidFill>
                <a:latin typeface="Times New Roman" pitchFamily="18" charset="0"/>
                <a:ea typeface="Arial-Rounded" panose="020B0500000000000000" pitchFamily="34" charset="0"/>
                <a:cs typeface="Times New Roman" pitchFamily="18" charset="0"/>
              </a:rPr>
              <a:t>đuổi</a:t>
            </a:r>
            <a:r>
              <a:rPr lang="en-US" sz="3600" b="1" dirty="0">
                <a:solidFill>
                  <a:srgbClr val="0000CC"/>
                </a:solidFill>
                <a:latin typeface="Times New Roman" pitchFamily="18" charset="0"/>
                <a:ea typeface="Arial-Rounded" panose="020B0500000000000000" pitchFamily="34" charset="0"/>
                <a:cs typeface="Times New Roman" pitchFamily="18" charset="0"/>
              </a:rPr>
              <a:t> </a:t>
            </a:r>
            <a:r>
              <a:rPr lang="en-US" sz="3600" b="1" dirty="0" err="1">
                <a:solidFill>
                  <a:srgbClr val="0000CC"/>
                </a:solidFill>
                <a:latin typeface="Times New Roman" pitchFamily="18" charset="0"/>
                <a:ea typeface="Arial-Rounded" panose="020B0500000000000000" pitchFamily="34" charset="0"/>
                <a:cs typeface="Times New Roman" pitchFamily="18" charset="0"/>
              </a:rPr>
              <a:t>chuột</a:t>
            </a:r>
            <a:r>
              <a:rPr lang="en-US" sz="3600" b="1" dirty="0">
                <a:solidFill>
                  <a:srgbClr val="0000CC"/>
                </a:solidFill>
                <a:latin typeface="Times New Roman" pitchFamily="18" charset="0"/>
                <a:ea typeface="Arial-Rounded" panose="020B0500000000000000" pitchFamily="34" charset="0"/>
                <a:cs typeface="Times New Roman" pitchFamily="18" charset="0"/>
              </a:rPr>
              <a:t> </a:t>
            </a:r>
            <a:r>
              <a:rPr lang="vi-VN" sz="3600" b="1" dirty="0">
                <a:solidFill>
                  <a:srgbClr val="0000CC"/>
                </a:solidFill>
                <a:latin typeface="Times New Roman" pitchFamily="18" charset="0"/>
                <a:ea typeface="Arial-Rounded" panose="020B0500000000000000" pitchFamily="34" charset="0"/>
                <a:cs typeface="Times New Roman" pitchFamily="18" charset="0"/>
              </a:rPr>
              <a:t>là trò chơi rất thú vị.</a:t>
            </a:r>
            <a:endParaRPr lang="en-US" sz="3600" b="1" dirty="0">
              <a:solidFill>
                <a:srgbClr val="0000CC"/>
              </a:solidFill>
              <a:latin typeface="Times New Roman" pitchFamily="18" charset="0"/>
              <a:ea typeface="Arial-Rounded" panose="020B0500000000000000" pitchFamily="34" charset="0"/>
              <a:cs typeface="Times New Roman" pitchFamily="18" charset="0"/>
            </a:endParaRPr>
          </a:p>
          <a:p>
            <a:pPr marL="0" indent="0" algn="ctr">
              <a:lnSpc>
                <a:spcPct val="160000"/>
              </a:lnSpc>
              <a:spcBef>
                <a:spcPts val="0"/>
              </a:spcBef>
              <a:buFont typeface="Arial" panose="020B0604020202020204" pitchFamily="34" charset="0"/>
              <a:buNone/>
            </a:pPr>
            <a:endParaRPr lang="en-US" sz="3600" b="1" dirty="0">
              <a:solidFill>
                <a:srgbClr val="0000CC"/>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2744604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 calcmode="lin" valueType="num">
                                      <p:cBhvr additive="base">
                                        <p:cTn id="18"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 calcmode="lin" valueType="num">
                                      <p:cBhvr additive="base">
                                        <p:cTn id="24"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828386"/>
          </a:xfrm>
          <a:prstGeom prst="rect">
            <a:avLst/>
          </a:prstGeom>
          <a:noFill/>
        </p:spPr>
        <p:txBody>
          <a:bodyPr wrap="square" rtlCol="0">
            <a:spAutoFit/>
          </a:bodyPr>
          <a:lstStyle/>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Tạm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biệt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hẹn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gặp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lại</a:t>
            </a:r>
            <a:r>
              <a:rPr lang="en-US" sz="40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con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sau</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693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grpSp>
      <p:sp>
        <p:nvSpPr>
          <p:cNvPr id="10" name="Rounded Rectangle 9"/>
          <p:cNvSpPr/>
          <p:nvPr/>
        </p:nvSpPr>
        <p:spPr>
          <a:xfrm>
            <a:off x="1350500" y="794730"/>
            <a:ext cx="7751298" cy="852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rút</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Rounded Rectangle 14"/>
          <p:cNvSpPr/>
          <p:nvPr/>
        </p:nvSpPr>
        <p:spPr>
          <a:xfrm>
            <a:off x="578155" y="1799937"/>
            <a:ext cx="11035690"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riêng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trách</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1999849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059378" y="5469000"/>
            <a:ext cx="1939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082502" y="5434583"/>
            <a:ext cx="2396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864191" y="5434583"/>
            <a:ext cx="18627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ó</a:t>
            </a:r>
            <a:r>
              <a:rPr kumimoji="0" lang="en-US" sz="4000" b="1" i="0" u="none" strike="noStrike" kern="1200" cap="none" spc="0" normalizeH="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9645946" y="5434583"/>
            <a:ext cx="2241253"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1059378" y="530446"/>
            <a:ext cx="9413608" cy="3132483"/>
          </a:xfrm>
          <a:prstGeom prst="roundRect">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Dù</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ngả</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nghiêng</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Lòng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vẫn</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vững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kiềng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216" y="93069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685" y="1169918"/>
            <a:ext cx="1926976" cy="1926976"/>
          </a:xfrm>
          <a:prstGeom prst="rect">
            <a:avLst/>
          </a:prstGeom>
        </p:spPr>
      </p:pic>
      <p:sp>
        <p:nvSpPr>
          <p:cNvPr id="44" name="NextQuestion">
            <a:hlinkClick r:id="" action="ppaction://hlinkshowjump?jump=nextslide"/>
          </p:cNvPr>
          <p:cNvSpPr/>
          <p:nvPr/>
        </p:nvSpPr>
        <p:spPr>
          <a:xfrm>
            <a:off x="7392886" y="3718723"/>
            <a:ext cx="3335546" cy="147516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NextQuestion">
            <a:hlinkClick r:id="" action="ppaction://hlinkshowjump?jump=previousslide"/>
          </p:cNvPr>
          <p:cNvSpPr/>
          <p:nvPr/>
        </p:nvSpPr>
        <p:spPr>
          <a:xfrm>
            <a:off x="988743" y="3746134"/>
            <a:ext cx="3335546" cy="1475163"/>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812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637731"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tr</a:t>
            </a:r>
          </a:p>
        </p:txBody>
      </p:sp>
      <p:sp>
        <p:nvSpPr>
          <p:cNvPr id="11" name="TextBox 10"/>
          <p:cNvSpPr txBox="1"/>
          <p:nvPr/>
        </p:nvSpPr>
        <p:spPr>
          <a:xfrm>
            <a:off x="4728974" y="5434583"/>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7383499"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p>
        </p:txBody>
      </p:sp>
      <p:sp>
        <p:nvSpPr>
          <p:cNvPr id="14" name="TextBox 13"/>
          <p:cNvSpPr txBox="1"/>
          <p:nvPr/>
        </p:nvSpPr>
        <p:spPr>
          <a:xfrm>
            <a:off x="10108585" y="5434583"/>
            <a:ext cx="5822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90005" y="566057"/>
            <a:ext cx="9413608" cy="3132483"/>
          </a:xfrm>
          <a:prstGeom prst="roundRect">
            <a:avLst/>
          </a:prstGeom>
          <a:solidFill>
            <a:schemeClr val="accent6">
              <a:alpha val="2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ung</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previousslide"/>
          </p:cNvPr>
          <p:cNvSpPr/>
          <p:nvPr/>
        </p:nvSpPr>
        <p:spPr>
          <a:xfrm>
            <a:off x="1314489" y="3710735"/>
            <a:ext cx="2997752" cy="1443664"/>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NextQuestion">
            <a:hlinkClick r:id="" action="ppaction://noaction"/>
          </p:cNvPr>
          <p:cNvSpPr/>
          <p:nvPr/>
        </p:nvSpPr>
        <p:spPr>
          <a:xfrm>
            <a:off x="7704517" y="3780826"/>
            <a:ext cx="2796989" cy="1385162"/>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74015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3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13</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3</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a:solidFill>
                  <a:schemeClr val="bg1"/>
                </a:solidFill>
                <a:latin typeface="iCiel Cadena" panose="02000503000000020004" pitchFamily="2" charset="0"/>
                <a:ea typeface="Arial-Rounded" pitchFamily="34" charset="0"/>
                <a:cs typeface="Times New Roman" pitchFamily="18" charset="0"/>
              </a:rPr>
              <a:t>23</a:t>
            </a: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r0c0i Linotte" pitchFamily="2" charset="0"/>
                <a:ea typeface="Arial-Rounded" pitchFamily="34" charset="0"/>
                <a:cs typeface="Arial-Rounded" pitchFamily="34" charset="0"/>
              </a:rPr>
              <a:t>RỒNG RẮN LÊN MÂY</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文本框 22">
            <a:extLst>
              <a:ext uri="{FF2B5EF4-FFF2-40B4-BE49-F238E27FC236}">
                <a16:creationId xmlns:a16="http://schemas.microsoft.com/office/drawing/2014/main" id="{8E852256-A333-49D6-ADCD-2215C66790B1}"/>
              </a:ext>
            </a:extLst>
          </p:cNvPr>
          <p:cNvSpPr txBox="1"/>
          <p:nvPr/>
        </p:nvSpPr>
        <p:spPr>
          <a:xfrm>
            <a:off x="3591658" y="388356"/>
            <a:ext cx="5223623" cy="923328"/>
          </a:xfrm>
          <a:prstGeom prst="rect">
            <a:avLst/>
          </a:prstGeom>
          <a:noFill/>
        </p:spPr>
        <p:txBody>
          <a:bodyPr wrap="square" lIns="91438" tIns="45719" rIns="91438" bIns="45719" rtlCol="0">
            <a:spAutoFit/>
          </a:bodyPr>
          <a:lstStyle/>
          <a:p>
            <a:r>
              <a:rPr lang="en-US" altLang="zh-CN" sz="5400" dirty="0" err="1">
                <a:latin typeface="iCiel Cadena" panose="02000503000000020004" pitchFamily="2" charset="0"/>
                <a:ea typeface="思源黑体 CN Bold" panose="020B0800000000000000" pitchFamily="34" charset="-122"/>
              </a:rPr>
              <a:t>Yêu</a:t>
            </a:r>
            <a:r>
              <a:rPr lang="en-US" altLang="zh-CN" sz="5400" dirty="0">
                <a:latin typeface="iCiel Cadena" panose="02000503000000020004" pitchFamily="2" charset="0"/>
                <a:ea typeface="思源黑体 CN Bold" panose="020B0800000000000000" pitchFamily="34" charset="-122"/>
              </a:rPr>
              <a:t> </a:t>
            </a:r>
            <a:r>
              <a:rPr lang="en-US" altLang="zh-CN" sz="5400" dirty="0" err="1">
                <a:latin typeface="iCiel Cadena" panose="02000503000000020004" pitchFamily="2" charset="0"/>
                <a:ea typeface="思源黑体 CN Bold" panose="020B0800000000000000" pitchFamily="34" charset="-122"/>
              </a:rPr>
              <a:t>cầu</a:t>
            </a:r>
            <a:r>
              <a:rPr lang="en-US" altLang="zh-CN" sz="5400" dirty="0">
                <a:latin typeface="iCiel Cadena" panose="02000503000000020004" pitchFamily="2" charset="0"/>
                <a:ea typeface="思源黑体 CN Bold" panose="020B0800000000000000" pitchFamily="34" charset="-122"/>
              </a:rPr>
              <a:t> </a:t>
            </a:r>
            <a:r>
              <a:rPr lang="en-US" altLang="zh-CN" sz="5400" dirty="0" err="1">
                <a:latin typeface="iCiel Cadena" panose="02000503000000020004" pitchFamily="2" charset="0"/>
                <a:ea typeface="思源黑体 CN Bold" panose="020B0800000000000000" pitchFamily="34" charset="-122"/>
              </a:rPr>
              <a:t>cần</a:t>
            </a:r>
            <a:r>
              <a:rPr lang="en-US" altLang="zh-CN" sz="5400" dirty="0">
                <a:latin typeface="iCiel Cadena" panose="02000503000000020004" pitchFamily="2" charset="0"/>
                <a:ea typeface="思源黑体 CN Bold" panose="020B0800000000000000" pitchFamily="34" charset="-122"/>
              </a:rPr>
              <a:t> </a:t>
            </a:r>
            <a:r>
              <a:rPr lang="en-US" altLang="zh-CN" sz="5400" dirty="0" err="1">
                <a:latin typeface="iCiel Cadena" panose="02000503000000020004" pitchFamily="2" charset="0"/>
                <a:ea typeface="思源黑体 CN Bold" panose="020B0800000000000000" pitchFamily="34" charset="-122"/>
              </a:rPr>
              <a:t>đạt</a:t>
            </a:r>
            <a:endParaRPr lang="zh-CN" altLang="en-US" sz="5400" dirty="0">
              <a:latin typeface="iCiel Cadena" panose="02000503000000020004" pitchFamily="2" charset="0"/>
              <a:ea typeface="思源黑体 CN Bold" panose="020B0800000000000000" pitchFamily="34" charset="-122"/>
            </a:endParaRPr>
          </a:p>
        </p:txBody>
      </p:sp>
      <p:pic>
        <p:nvPicPr>
          <p:cNvPr id="22" name="Picture 21" descr="A picture containing toy, doll, clock, drawing&#10;&#10;Description automatically generated">
            <a:extLst>
              <a:ext uri="{FF2B5EF4-FFF2-40B4-BE49-F238E27FC236}">
                <a16:creationId xmlns:a16="http://schemas.microsoft.com/office/drawing/2014/main" id="{EE450A0D-CEC3-4764-809D-6E89BC327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95" y="3878611"/>
            <a:ext cx="3191871" cy="3073280"/>
          </a:xfrm>
          <a:prstGeom prst="rect">
            <a:avLst/>
          </a:prstGeom>
        </p:spPr>
      </p:pic>
      <p:grpSp>
        <p:nvGrpSpPr>
          <p:cNvPr id="23" name="Group 22"/>
          <p:cNvGrpSpPr/>
          <p:nvPr/>
        </p:nvGrpSpPr>
        <p:grpSpPr>
          <a:xfrm>
            <a:off x="2603128" y="1700041"/>
            <a:ext cx="8622722" cy="1106129"/>
            <a:chOff x="3288927" y="2027901"/>
            <a:chExt cx="8622722" cy="1106129"/>
          </a:xfrm>
        </p:grpSpPr>
        <p:grpSp>
          <p:nvGrpSpPr>
            <p:cNvPr id="24" name="Group 23"/>
            <p:cNvGrpSpPr/>
            <p:nvPr/>
          </p:nvGrpSpPr>
          <p:grpSpPr>
            <a:xfrm>
              <a:off x="3288927" y="2027901"/>
              <a:ext cx="8622722" cy="1106129"/>
              <a:chOff x="4129586" y="2020529"/>
              <a:chExt cx="7085620" cy="1106129"/>
            </a:xfrm>
          </p:grpSpPr>
          <p:sp>
            <p:nvSpPr>
              <p:cNvPr id="26" name="Rounded Rectangle 25"/>
              <p:cNvSpPr/>
              <p:nvPr/>
            </p:nvSpPr>
            <p:spPr>
              <a:xfrm>
                <a:off x="5065129" y="2020529"/>
                <a:ext cx="6150077" cy="1106129"/>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7" name="Rounded Rectangle 26"/>
              <p:cNvSpPr/>
              <p:nvPr/>
            </p:nvSpPr>
            <p:spPr>
              <a:xfrm>
                <a:off x="4129586" y="2363428"/>
                <a:ext cx="735480" cy="435077"/>
              </a:xfrm>
              <a:prstGeom prst="roundRect">
                <a:avLst>
                  <a:gd name="adj"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itchFamily="18" charset="0"/>
                  </a:rPr>
                  <a:t>1</a:t>
                </a:r>
              </a:p>
            </p:txBody>
          </p:sp>
        </p:grpSp>
        <p:sp>
          <p:nvSpPr>
            <p:cNvPr id="25" name="TextBox 24"/>
            <p:cNvSpPr txBox="1"/>
            <p:nvPr/>
          </p:nvSpPr>
          <p:spPr>
            <a:xfrm>
              <a:off x="4557248" y="2139967"/>
              <a:ext cx="6710519" cy="830997"/>
            </a:xfrm>
            <a:prstGeom prst="rect">
              <a:avLst/>
            </a:prstGeom>
            <a:noFill/>
          </p:spPr>
          <p:txBody>
            <a:bodyPr wrap="square" rtlCol="0">
              <a:spAutoFit/>
            </a:bodyPr>
            <a:lstStyle/>
            <a:p>
              <a:pPr lvl="0" eaLnBrk="0" hangingPunct="0"/>
              <a:r>
                <a:rPr lang="en-US" altLang="zh-CN" sz="2400" b="1" dirty="0" err="1">
                  <a:latin typeface="utm avo" pitchFamily="18" charset="0"/>
                  <a:ea typeface="Arial-Rounded" panose="020B0500000000000000" pitchFamily="34" charset="0"/>
                  <a:cs typeface="Times New Roman" panose="02020603050405020304" pitchFamily="18" charset="0"/>
                </a:rPr>
                <a:t>Đọc</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đúng</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rõ</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ràng</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văn</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bản</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Biết</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ngắt</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nghỉ</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nhấn</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giọng</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phù</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hợp</a:t>
              </a:r>
              <a:r>
                <a:rPr lang="en-US" altLang="zh-CN" sz="2400" b="1" dirty="0">
                  <a:latin typeface="utm avo" pitchFamily="18" charset="0"/>
                  <a:ea typeface="Arial-Rounded" panose="020B0500000000000000" pitchFamily="34" charset="0"/>
                  <a:cs typeface="Times New Roman" panose="02020603050405020304" pitchFamily="18" charset="0"/>
                </a:rPr>
                <a:t>.</a:t>
              </a:r>
              <a:endParaRPr lang="zh-CN" altLang="en-US" sz="2400" b="1" dirty="0">
                <a:latin typeface="utm avo" pitchFamily="18" charset="0"/>
                <a:ea typeface="Arial-Rounded" panose="020B0500000000000000" pitchFamily="34" charset="0"/>
                <a:cs typeface="Times New Roman" panose="02020603050405020304" pitchFamily="18" charset="0"/>
              </a:endParaRPr>
            </a:p>
          </p:txBody>
        </p:sp>
      </p:grpSp>
      <p:grpSp>
        <p:nvGrpSpPr>
          <p:cNvPr id="28" name="Group 27"/>
          <p:cNvGrpSpPr/>
          <p:nvPr/>
        </p:nvGrpSpPr>
        <p:grpSpPr>
          <a:xfrm>
            <a:off x="2603128" y="3194526"/>
            <a:ext cx="8480285" cy="1106129"/>
            <a:chOff x="3288927" y="2027901"/>
            <a:chExt cx="8480285" cy="1106129"/>
          </a:xfrm>
        </p:grpSpPr>
        <p:grpSp>
          <p:nvGrpSpPr>
            <p:cNvPr id="29" name="Group 28"/>
            <p:cNvGrpSpPr/>
            <p:nvPr/>
          </p:nvGrpSpPr>
          <p:grpSpPr>
            <a:xfrm>
              <a:off x="3288927" y="2027901"/>
              <a:ext cx="8480285" cy="1106129"/>
              <a:chOff x="4129586" y="2020529"/>
              <a:chExt cx="6968574" cy="1106129"/>
            </a:xfrm>
          </p:grpSpPr>
          <p:sp>
            <p:nvSpPr>
              <p:cNvPr id="31" name="Rounded Rectangle 30"/>
              <p:cNvSpPr/>
              <p:nvPr/>
            </p:nvSpPr>
            <p:spPr>
              <a:xfrm>
                <a:off x="4948083" y="2020529"/>
                <a:ext cx="6150077" cy="1106129"/>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32" name="Rounded Rectangle 31"/>
              <p:cNvSpPr/>
              <p:nvPr/>
            </p:nvSpPr>
            <p:spPr>
              <a:xfrm>
                <a:off x="4129586" y="2363428"/>
                <a:ext cx="735480" cy="435077"/>
              </a:xfrm>
              <a:prstGeom prst="roundRect">
                <a:avLst>
                  <a:gd name="adj" fmla="val 50000"/>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UTM Avo" pitchFamily="18" charset="0"/>
                  </a:rPr>
                  <a:t>2</a:t>
                </a:r>
              </a:p>
            </p:txBody>
          </p:sp>
        </p:grpSp>
        <p:sp>
          <p:nvSpPr>
            <p:cNvPr id="30" name="TextBox 29"/>
            <p:cNvSpPr txBox="1"/>
            <p:nvPr/>
          </p:nvSpPr>
          <p:spPr>
            <a:xfrm>
              <a:off x="4557248" y="2139967"/>
              <a:ext cx="7093978" cy="830997"/>
            </a:xfrm>
            <a:prstGeom prst="rect">
              <a:avLst/>
            </a:prstGeom>
            <a:noFill/>
          </p:spPr>
          <p:txBody>
            <a:bodyPr wrap="square" rtlCol="0">
              <a:spAutoFit/>
            </a:bodyPr>
            <a:lstStyle/>
            <a:p>
              <a:pPr lvl="0" eaLnBrk="0" hangingPunct="0"/>
              <a:r>
                <a:rPr lang="en-US" altLang="zh-CN" sz="2400" b="1" dirty="0" err="1">
                  <a:latin typeface="utm avo" pitchFamily="18" charset="0"/>
                  <a:ea typeface="Arial-Rounded" panose="020B0500000000000000" pitchFamily="34" charset="0"/>
                  <a:cs typeface="Times New Roman" panose="02020603050405020304" pitchFamily="18" charset="0"/>
                </a:rPr>
                <a:t>Trả</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lời</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được</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các</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câu</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hỏi</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liên</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quan</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bài</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đọc</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Nêu</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được</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nội</a:t>
              </a:r>
              <a:r>
                <a:rPr lang="en-US" altLang="zh-CN" sz="2400" b="1" dirty="0">
                  <a:latin typeface="utm avo" pitchFamily="18" charset="0"/>
                  <a:ea typeface="Arial-Rounded" panose="020B0500000000000000" pitchFamily="34" charset="0"/>
                  <a:cs typeface="Times New Roman" panose="02020603050405020304" pitchFamily="18" charset="0"/>
                </a:rPr>
                <a:t> dung </a:t>
              </a:r>
              <a:r>
                <a:rPr lang="en-US" altLang="zh-CN" sz="2400" b="1" dirty="0" err="1">
                  <a:latin typeface="utm avo" pitchFamily="18" charset="0"/>
                  <a:ea typeface="Arial-Rounded" panose="020B0500000000000000" pitchFamily="34" charset="0"/>
                  <a:cs typeface="Times New Roman" panose="02020603050405020304" pitchFamily="18" charset="0"/>
                </a:rPr>
                <a:t>bài</a:t>
              </a:r>
              <a:r>
                <a:rPr lang="en-US" altLang="zh-CN" sz="2400" b="1" dirty="0">
                  <a:latin typeface="utm avo" pitchFamily="18" charset="0"/>
                  <a:ea typeface="Arial-Rounded" panose="020B0500000000000000" pitchFamily="34" charset="0"/>
                  <a:cs typeface="Times New Roman" panose="02020603050405020304" pitchFamily="18" charset="0"/>
                </a:rPr>
                <a:t> </a:t>
              </a:r>
              <a:r>
                <a:rPr lang="en-US" altLang="zh-CN" sz="2400" b="1" dirty="0" err="1">
                  <a:latin typeface="utm avo" pitchFamily="18" charset="0"/>
                  <a:ea typeface="Arial-Rounded" panose="020B0500000000000000" pitchFamily="34" charset="0"/>
                  <a:cs typeface="Times New Roman" panose="02020603050405020304" pitchFamily="18" charset="0"/>
                </a:rPr>
                <a:t>học</a:t>
              </a:r>
              <a:r>
                <a:rPr lang="en-US" altLang="zh-CN" sz="2400" b="1" dirty="0">
                  <a:latin typeface="utm avo" pitchFamily="18" charset="0"/>
                  <a:ea typeface="Arial-Rounded" panose="020B0500000000000000" pitchFamily="34" charset="0"/>
                  <a:cs typeface="Times New Roman" panose="02020603050405020304" pitchFamily="18" charset="0"/>
                </a:rPr>
                <a:t>.</a:t>
              </a:r>
              <a:endParaRPr lang="zh-CN" altLang="en-US" sz="2400" b="1" dirty="0">
                <a:latin typeface="utm avo" pitchFamily="18" charset="0"/>
                <a:ea typeface="Arial-Rounded" panose="020B0500000000000000" pitchFamily="34" charset="0"/>
                <a:cs typeface="Times New Roman" panose="02020603050405020304" pitchFamily="18" charset="0"/>
              </a:endParaRPr>
            </a:p>
          </p:txBody>
        </p:sp>
      </p:grpSp>
      <p:cxnSp>
        <p:nvCxnSpPr>
          <p:cNvPr id="33" name="Straight Connector 32"/>
          <p:cNvCxnSpPr/>
          <p:nvPr/>
        </p:nvCxnSpPr>
        <p:spPr>
          <a:xfrm>
            <a:off x="3038169" y="3920602"/>
            <a:ext cx="91538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9537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167442" y="476306"/>
            <a:ext cx="9966092" cy="584711"/>
          </a:xfrm>
          <a:prstGeom prst="rect">
            <a:avLst/>
          </a:prstGeom>
          <a:noFill/>
        </p:spPr>
        <p:txBody>
          <a:bodyPr wrap="square" lIns="121855" tIns="60928" rIns="121855" bIns="60928" rtlCol="0">
            <a:spAutoFit/>
          </a:bodyPr>
          <a:lstStyle/>
          <a:p>
            <a:pPr algn="just"/>
            <a:r>
              <a:rPr lang="en-US" sz="30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biết</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trò</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chơi</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Rồng</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rắn</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lên</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a:latin typeface="Arial-Rounded" panose="020B0500000000000000" pitchFamily="34" charset="0"/>
                <a:ea typeface="Arial-Rounded" panose="020B0500000000000000" pitchFamily="34" charset="0"/>
                <a:cs typeface="Arial-Rounded" panose="020B0500000000000000" pitchFamily="34" charset="0"/>
              </a:rPr>
              <a:t>mây</a:t>
            </a:r>
            <a:r>
              <a:rPr lang="en-US" sz="3000" b="1" dirty="0">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201588" y="1248604"/>
            <a:ext cx="1391479" cy="894521"/>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l="29620" t="43290" r="29892" b="15425"/>
          <a:stretch/>
        </p:blipFill>
        <p:spPr>
          <a:xfrm>
            <a:off x="2018223" y="1384655"/>
            <a:ext cx="7847672" cy="4501371"/>
          </a:xfrm>
          <a:prstGeom prst="rect">
            <a:avLst/>
          </a:prstGeom>
        </p:spPr>
      </p:pic>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4"/>
          <a:srcRect l="43026" b="49181"/>
          <a:stretch/>
        </p:blipFill>
        <p:spPr>
          <a:xfrm>
            <a:off x="7177691" y="1905719"/>
            <a:ext cx="5014309" cy="1887795"/>
          </a:xfrm>
          <a:prstGeom prst="rect">
            <a:avLst/>
          </a:prstGeom>
        </p:spPr>
      </p:pic>
      <p:sp>
        <p:nvSpPr>
          <p:cNvPr id="16" name="TextBox 15"/>
          <p:cNvSpPr txBox="1"/>
          <p:nvPr/>
        </p:nvSpPr>
        <p:spPr>
          <a:xfrm>
            <a:off x="464234" y="856057"/>
            <a:ext cx="11282290" cy="5845959"/>
          </a:xfrm>
          <a:prstGeom prst="rect">
            <a:avLst/>
          </a:prstGeom>
          <a:noFill/>
        </p:spPr>
        <p:txBody>
          <a:bodyPr wrap="square" lIns="121855" tIns="60928" rIns="121855" bIns="60928"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000" b="1" dirty="0">
                <a:latin typeface="Times New Roman" panose="02020603050405020304" pitchFamily="18" charset="0"/>
                <a:ea typeface="Arial-Rounded" panose="020B0500000000000000" pitchFamily="34" charset="0"/>
                <a:cs typeface="Times New Roman" panose="02020603050405020304" pitchFamily="18" charset="0"/>
              </a:rPr>
              <a:t>                                                                                 ( Theo 101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dân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dành</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Mầm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non)</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grpSp>
      <p:sp>
        <p:nvSpPr>
          <p:cNvPr id="8" name="TextBox 7"/>
          <p:cNvSpPr txBox="1"/>
          <p:nvPr/>
        </p:nvSpPr>
        <p:spPr>
          <a:xfrm>
            <a:off x="-268398" y="495732"/>
            <a:ext cx="11799176" cy="461616"/>
          </a:xfrm>
          <a:prstGeom prst="rect">
            <a:avLst/>
          </a:prstGeom>
          <a:noFill/>
        </p:spPr>
        <p:txBody>
          <a:bodyPr wrap="square" lIns="91391" tIns="45696" rIns="91391" bIns="45696" rtlCol="0">
            <a:spAutoFit/>
          </a:bodyPr>
          <a:lstStyle/>
          <a:p>
            <a:pPr algn="ctr"/>
            <a:r>
              <a:rPr lang="en-US"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RỒNG RẮN LÊN MÂY</a:t>
            </a:r>
          </a:p>
        </p:txBody>
      </p:sp>
      <p:pic>
        <p:nvPicPr>
          <p:cNvPr id="11" name="图片 6">
            <a:extLst>
              <a:ext uri="{FF2B5EF4-FFF2-40B4-BE49-F238E27FC236}">
                <a16:creationId xmlns:a16="http://schemas.microsoft.com/office/drawing/2014/main" id="{2F5F6584-4FF0-4C72-9E8A-5592A7468AF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583680"/>
            <a:ext cx="12192000" cy="269735"/>
          </a:xfrm>
          <a:prstGeom prst="rect">
            <a:avLst/>
          </a:prstGeom>
        </p:spPr>
      </p:pic>
      <p:sp>
        <p:nvSpPr>
          <p:cNvPr id="12" name="Oval 11">
            <a:extLst>
              <a:ext uri="{FF2B5EF4-FFF2-40B4-BE49-F238E27FC236}">
                <a16:creationId xmlns:a16="http://schemas.microsoft.com/office/drawing/2014/main" id="{7243A797-74BB-4869-BCED-612C46654A10}"/>
              </a:ext>
            </a:extLst>
          </p:cNvPr>
          <p:cNvSpPr/>
          <p:nvPr/>
        </p:nvSpPr>
        <p:spPr>
          <a:xfrm>
            <a:off x="709596" y="97804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3" name="Oval 12">
            <a:extLst>
              <a:ext uri="{FF2B5EF4-FFF2-40B4-BE49-F238E27FC236}">
                <a16:creationId xmlns:a16="http://schemas.microsoft.com/office/drawing/2014/main" id="{74D447E4-F253-4891-BCB5-979164B32FB7}"/>
              </a:ext>
            </a:extLst>
          </p:cNvPr>
          <p:cNvSpPr/>
          <p:nvPr/>
        </p:nvSpPr>
        <p:spPr>
          <a:xfrm>
            <a:off x="709596" y="188158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4" name="Oval 13">
            <a:extLst>
              <a:ext uri="{FF2B5EF4-FFF2-40B4-BE49-F238E27FC236}">
                <a16:creationId xmlns:a16="http://schemas.microsoft.com/office/drawing/2014/main" id="{565C2B5E-1CC1-4DC3-BDCA-B48D7F21EC03}"/>
              </a:ext>
            </a:extLst>
          </p:cNvPr>
          <p:cNvSpPr/>
          <p:nvPr/>
        </p:nvSpPr>
        <p:spPr>
          <a:xfrm>
            <a:off x="584017" y="493265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3</a:t>
            </a:r>
          </a:p>
        </p:txBody>
      </p:sp>
      <p:pic>
        <p:nvPicPr>
          <p:cNvPr id="2" name="Bản ghi Mới">
            <a:hlinkClick r:id="" action="ppaction://media"/>
            <a:extLst>
              <a:ext uri="{FF2B5EF4-FFF2-40B4-BE49-F238E27FC236}">
                <a16:creationId xmlns:a16="http://schemas.microsoft.com/office/drawing/2014/main" id="{FDE4A45A-9223-4E24-850D-B2C1988A99D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416006" y="1271989"/>
            <a:ext cx="537678" cy="609600"/>
          </a:xfrm>
          <a:prstGeom prst="rect">
            <a:avLst/>
          </a:prstGeom>
        </p:spPr>
      </p:pic>
    </p:spTree>
    <p:extLst>
      <p:ext uri="{BB962C8B-B14F-4D97-AF65-F5344CB8AC3E}">
        <p14:creationId xmlns:p14="http://schemas.microsoft.com/office/powerpoint/2010/main" val="2800980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5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5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0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464234" y="856057"/>
            <a:ext cx="11496708" cy="5845959"/>
          </a:xfrm>
          <a:prstGeom prst="rect">
            <a:avLst/>
          </a:prstGeom>
          <a:noFill/>
        </p:spPr>
        <p:txBody>
          <a:bodyPr wrap="square" lIns="121855" tIns="60928" rIns="121855" bIns="60928"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nhộn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đối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hát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tránh</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giữa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để</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đứt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đổi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đ</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a:t>
            </a:r>
            <a:r>
              <a:rPr lang="vi-VN" sz="2400" b="1" dirty="0">
                <a:latin typeface="Times New Roman" panose="02020603050405020304" pitchFamily="18" charset="0"/>
                <a:ea typeface="Arial-Rounded" panose="020B0500000000000000" pitchFamily="34" charset="0"/>
                <a:cs typeface="Times New Roman" panose="02020603050405020304" pitchFamily="18" charset="0"/>
              </a:rPr>
              <a:t>ơ</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tục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nSpc>
                <a:spcPct val="120000"/>
              </a:lnSpc>
            </a:pPr>
            <a:r>
              <a:rPr lang="en-US" sz="2000" b="1" dirty="0">
                <a:latin typeface="Times New Roman" panose="02020603050405020304" pitchFamily="18" charset="0"/>
                <a:ea typeface="Arial-Rounded" panose="020B0500000000000000" pitchFamily="34" charset="0"/>
                <a:cs typeface="Times New Roman" panose="02020603050405020304" pitchFamily="18" charset="0"/>
              </a:rPr>
              <a:t>                                                                                 ( Theo 101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trò</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dân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dành</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a:latin typeface="Times New Roman" panose="02020603050405020304" pitchFamily="18" charset="0"/>
                <a:ea typeface="Arial-Rounded" panose="020B0500000000000000" pitchFamily="34" charset="0"/>
                <a:cs typeface="Times New Roman" panose="02020603050405020304" pitchFamily="18" charset="0"/>
              </a:rPr>
              <a:t>Mầm</a:t>
            </a:r>
            <a:r>
              <a:rPr lang="en-US" sz="2000" b="1" dirty="0">
                <a:latin typeface="Times New Roman" panose="02020603050405020304" pitchFamily="18" charset="0"/>
                <a:ea typeface="Arial-Rounded" panose="020B0500000000000000" pitchFamily="34" charset="0"/>
                <a:cs typeface="Times New Roman" panose="02020603050405020304" pitchFamily="18" charset="0"/>
              </a:rPr>
              <a:t> non)</a:t>
            </a: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Times New Roman" panose="02020603050405020304" pitchFamily="18" charset="0"/>
                <a:cs typeface="Times New Roman" panose="02020603050405020304" pitchFamily="18" charset="0"/>
              </a:endParaRPr>
            </a:p>
          </p:txBody>
        </p:sp>
      </p:grpSp>
      <p:sp>
        <p:nvSpPr>
          <p:cNvPr id="8" name="TextBox 7"/>
          <p:cNvSpPr txBox="1"/>
          <p:nvPr/>
        </p:nvSpPr>
        <p:spPr>
          <a:xfrm>
            <a:off x="-268398" y="495732"/>
            <a:ext cx="11799176" cy="461616"/>
          </a:xfrm>
          <a:prstGeom prst="rect">
            <a:avLst/>
          </a:prstGeom>
          <a:noFill/>
        </p:spPr>
        <p:txBody>
          <a:bodyPr wrap="square" lIns="91391" tIns="45696" rIns="91391" bIns="45696" rtlCol="0">
            <a:spAutoFit/>
          </a:bodyPr>
          <a:lstStyle/>
          <a:p>
            <a:pPr algn="ctr"/>
            <a:r>
              <a:rPr lang="en-US" sz="2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RỒNG RẮN LÊN MÂY</a:t>
            </a:r>
          </a:p>
        </p:txBody>
      </p:sp>
      <p:pic>
        <p:nvPicPr>
          <p:cNvPr id="11" name="图片 6">
            <a:extLst>
              <a:ext uri="{FF2B5EF4-FFF2-40B4-BE49-F238E27FC236}">
                <a16:creationId xmlns:a16="http://schemas.microsoft.com/office/drawing/2014/main" id="{2F5F6584-4FF0-4C72-9E8A-5592A7468AF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583680"/>
            <a:ext cx="12192000" cy="269735"/>
          </a:xfrm>
          <a:prstGeom prst="rect">
            <a:avLst/>
          </a:prstGeom>
        </p:spPr>
      </p:pic>
      <p:sp>
        <p:nvSpPr>
          <p:cNvPr id="12" name="Oval 11">
            <a:extLst>
              <a:ext uri="{FF2B5EF4-FFF2-40B4-BE49-F238E27FC236}">
                <a16:creationId xmlns:a16="http://schemas.microsoft.com/office/drawing/2014/main" id="{7243A797-74BB-4869-BCED-612C46654A10}"/>
              </a:ext>
            </a:extLst>
          </p:cNvPr>
          <p:cNvSpPr/>
          <p:nvPr/>
        </p:nvSpPr>
        <p:spPr>
          <a:xfrm>
            <a:off x="709596" y="978041"/>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1</a:t>
            </a:r>
          </a:p>
        </p:txBody>
      </p:sp>
      <p:sp>
        <p:nvSpPr>
          <p:cNvPr id="13" name="Oval 12">
            <a:extLst>
              <a:ext uri="{FF2B5EF4-FFF2-40B4-BE49-F238E27FC236}">
                <a16:creationId xmlns:a16="http://schemas.microsoft.com/office/drawing/2014/main" id="{74D447E4-F253-4891-BCB5-979164B32FB7}"/>
              </a:ext>
            </a:extLst>
          </p:cNvPr>
          <p:cNvSpPr/>
          <p:nvPr/>
        </p:nvSpPr>
        <p:spPr>
          <a:xfrm>
            <a:off x="709596" y="188158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2</a:t>
            </a:r>
          </a:p>
        </p:txBody>
      </p:sp>
      <p:sp>
        <p:nvSpPr>
          <p:cNvPr id="14" name="Oval 13">
            <a:extLst>
              <a:ext uri="{FF2B5EF4-FFF2-40B4-BE49-F238E27FC236}">
                <a16:creationId xmlns:a16="http://schemas.microsoft.com/office/drawing/2014/main" id="{565C2B5E-1CC1-4DC3-BDCA-B48D7F21EC03}"/>
              </a:ext>
            </a:extLst>
          </p:cNvPr>
          <p:cNvSpPr/>
          <p:nvPr/>
        </p:nvSpPr>
        <p:spPr>
          <a:xfrm>
            <a:off x="584017" y="4932659"/>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ea typeface="Arial-Rounded" panose="020B0500000000000000" pitchFamily="34" charset="0"/>
                <a:cs typeface="Times New Roman" panose="02020603050405020304" pitchFamily="18" charset="0"/>
              </a:rPr>
              <a:t>3</a:t>
            </a:r>
          </a:p>
        </p:txBody>
      </p:sp>
      <p:cxnSp>
        <p:nvCxnSpPr>
          <p:cNvPr id="15" name="Straight Connector 14">
            <a:extLst>
              <a:ext uri="{FF2B5EF4-FFF2-40B4-BE49-F238E27FC236}">
                <a16:creationId xmlns:a16="http://schemas.microsoft.com/office/drawing/2014/main" id="{AAFCDC58-A8F0-4731-B04C-92290D265E83}"/>
              </a:ext>
            </a:extLst>
          </p:cNvPr>
          <p:cNvCxnSpPr/>
          <p:nvPr/>
        </p:nvCxnSpPr>
        <p:spPr>
          <a:xfrm>
            <a:off x="4312331" y="3012752"/>
            <a:ext cx="9395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68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1499</Words>
  <Application>Microsoft Office PowerPoint</Application>
  <PresentationFormat>Widescreen</PresentationFormat>
  <Paragraphs>131</Paragraphs>
  <Slides>28</Slides>
  <Notes>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Arial-Rounded</vt:lpstr>
      <vt:lpstr>Calibri</vt:lpstr>
      <vt:lpstr>Calibri Light</vt:lpstr>
      <vt:lpstr>iCiel Cadena</vt:lpstr>
      <vt:lpstr>MercuriusScript</vt:lpstr>
      <vt:lpstr>r0c0i Linotte</vt:lpstr>
      <vt:lpstr>SVN-Gretoon</vt:lpstr>
      <vt:lpstr>SVN-Whimsy</vt:lpstr>
      <vt:lpstr>Times New Roman</vt:lpstr>
      <vt:lpstr>utm avo</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Hello</cp:lastModifiedBy>
  <cp:revision>121</cp:revision>
  <dcterms:created xsi:type="dcterms:W3CDTF">2021-06-17T09:40:01Z</dcterms:created>
  <dcterms:modified xsi:type="dcterms:W3CDTF">2021-11-28T14:49:05Z</dcterms:modified>
</cp:coreProperties>
</file>