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Default Extension="mp4" ContentType="video/unknown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315" r:id="rId2"/>
    <p:sldId id="323" r:id="rId3"/>
    <p:sldId id="305" r:id="rId4"/>
    <p:sldId id="338" r:id="rId5"/>
    <p:sldId id="324" r:id="rId6"/>
    <p:sldId id="339" r:id="rId7"/>
    <p:sldId id="325" r:id="rId8"/>
    <p:sldId id="332" r:id="rId9"/>
    <p:sldId id="346" r:id="rId10"/>
    <p:sldId id="302" r:id="rId11"/>
    <p:sldId id="326" r:id="rId12"/>
    <p:sldId id="327" r:id="rId13"/>
    <p:sldId id="350" r:id="rId14"/>
    <p:sldId id="348" r:id="rId15"/>
    <p:sldId id="351" r:id="rId16"/>
    <p:sldId id="340" r:id="rId17"/>
    <p:sldId id="343" r:id="rId18"/>
    <p:sldId id="341" r:id="rId19"/>
    <p:sldId id="344" r:id="rId20"/>
    <p:sldId id="329" r:id="rId21"/>
    <p:sldId id="308" r:id="rId22"/>
    <p:sldId id="330" r:id="rId23"/>
    <p:sldId id="285" r:id="rId24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.VnTime" panose="020B7200000000000000" pitchFamily="34" charset="0"/>
        <a:ea typeface="+mn-ea"/>
        <a:cs typeface="Arial" panose="020B0604020202020204" pitchFamily="34" charset="0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.VnTime" panose="020B7200000000000000" pitchFamily="34" charset="0"/>
        <a:ea typeface="+mn-ea"/>
        <a:cs typeface="Arial" panose="020B0604020202020204" pitchFamily="34" charset="0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.VnTime" panose="020B7200000000000000" pitchFamily="34" charset="0"/>
        <a:ea typeface="+mn-ea"/>
        <a:cs typeface="Arial" panose="020B0604020202020204" pitchFamily="34" charset="0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.VnTime" panose="020B7200000000000000" pitchFamily="34" charset="0"/>
        <a:ea typeface="+mn-ea"/>
        <a:cs typeface="Arial" panose="020B0604020202020204" pitchFamily="34" charset="0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.VnTime" panose="020B7200000000000000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.VnTime" panose="020B7200000000000000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.VnTime" panose="020B7200000000000000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.VnTime" panose="020B7200000000000000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.VnTime" panose="020B7200000000000000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0000"/>
    <a:srgbClr val="0000FF"/>
    <a:srgbClr val="F69326"/>
    <a:srgbClr val="F58427"/>
    <a:srgbClr val="F0802C"/>
    <a:srgbClr val="E37639"/>
    <a:srgbClr val="D57025"/>
    <a:srgbClr val="ECCBB2"/>
    <a:srgbClr val="D60093"/>
    <a:srgbClr val="DFDFF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44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A21815-4633-4EB0-BAA7-92F78E4E6F5E}" type="datetimeFigureOut">
              <a:rPr lang="en-US" smtClean="0"/>
              <a:pPr/>
              <a:t>11/15/2020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F5A564-CED8-4BB6-B63F-9114D29FB0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30628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F5A564-CED8-4BB6-B63F-9114D29FB00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91040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F5A564-CED8-4BB6-B63F-9114D29FB00C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91040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F5A564-CED8-4BB6-B63F-9114D29FB00C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91040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83A22F5-655C-4068-AB38-48A44B4F2E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57D30A1-A0EE-4D5A-B11C-D81991D67C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E31FD94-4B17-4FE2-9C2D-5F207908D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98D97DD-93E5-4685-952E-64979EEF3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FAB761B-C1A4-43DA-90F3-D5A7995F7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39659B-898F-42AE-B089-E6AED4477E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628706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6735B7D-8ED2-472B-9AFE-1988FB5D4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2580FF4-EE5F-411B-840E-55C054F69A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C2D2B3E-D148-45AD-9A71-52EBEF741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2B319B6-4AB4-426D-A28F-B19CAF780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F6BB9FC-CEA7-4631-B860-5C26C6603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E9D272-FB5E-41BA-9165-1A97540D4F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598651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6AF09A03-D99B-4128-9C96-1A40847262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FEEFAFA-A673-44D3-849C-873415AA47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9CA4771-CFD4-4F20-864F-A1CBD1DFF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9951681-5D7D-49D4-8BE6-3A440FAFB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9ED321D-D278-4544-B2EF-49A6A666D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1E9EF4-C754-443C-8485-429BE0018F2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40347449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ED883A4A-C391-44D6-BC3D-54C5EE4B99D7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8267D664-ADC1-4D4B-97A2-345161EDDD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DDA4B0F-B385-4416-96DB-1914A365F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65FCD6A-BEE7-4533-B514-B7F238AA5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0C6A6F2-D0EE-4641-AC5C-D9109CED9F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859994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4661050-49B4-4F19-9D14-C8635CED6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BA3A7D7-15F0-4F85-B4C2-FC0E85837C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33E50C9-1149-4720-9A28-9F7DE4403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E882350-1724-4720-8D0F-8A9CB1300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6C88155-37BC-49F0-B2F8-DBCAACFE8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32EAEF-3958-44F9-9CBD-D9AC1C69DD7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041981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3501BAE-0F72-4019-958A-4548305D1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859EEE4-B694-4148-AEE2-9C40C184D0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181535F-E980-4ACC-BB85-E2953CB1E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A99F315-0142-4A31-B9CF-BA20D63C7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93E05CF-840F-4101-828E-3AE8799CF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8D2984-A244-4152-A8DB-2E3B0068E31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311499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B706C39-0D82-4BE6-BC45-AA98F1F1F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5123A37-F4D2-42DC-BB5D-1DE809C467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1409847-69FE-429E-9008-0DD8AF8F04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CAEFD93-A1FB-465A-81ED-6A759EBA1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D099765-725A-4CAB-AD52-2DA8C7831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92B9B29-3EC1-468C-9DF3-46DA4DDF3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D41D6E-1D31-42B1-9CF4-3C49167E61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424307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B10F779-ACA4-4BB0-BBD1-68775FB653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EC81594-602F-470F-9B04-0446E2C98E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A83A26D-DA9C-410A-A3B9-14EB448DC3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B910301F-1394-47D7-97BE-170BE54AF3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8545EE3-8C82-4136-A5A2-D949D415F4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F9463713-5A9D-4920-8927-4637D8EC1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030162E6-3B39-41C5-A7C7-0AD815589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CB9293FE-509F-40F5-A8C7-068D7280B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451A73-1812-481A-B5D7-306F06ADDA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793531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FAFD567-BB7C-4D56-AD74-950D6AA27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8C4EC60-1482-4AE6-870F-4046932A5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74FFA3A-7695-4D42-AFFC-0149DD960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62ECCC4-AC17-4A95-8770-E0AA21867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0E6E03-E977-4285-8D24-C81BE5C310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914247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1BFB6F4-B3E1-4E9F-B401-54C72452D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37C5C60-025B-44EA-919F-30E85C4DF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6FF6636-2255-4A88-9632-E61EC6CA3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623FA9-5650-4CDC-8375-149B5C4BBB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025695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3F7CC61-090C-4FE7-B977-800940627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ACA57AF-7D2A-4D99-AAB8-2D34C29852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4D53D92-A7A0-4F07-97C3-61418E13C2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B9BB307-1A3F-4ECB-B876-F314D2B19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0B686B3-9C39-4016-98F1-47AD318BC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AC2AD6C-8565-4D16-8D86-07A721A23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583F20-E11A-4F50-9D45-E25966DFC63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71967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72E4529-625F-4726-8602-0BC125BC9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D50EB95-A5E2-429B-962E-08B7AD56B3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F9AAE96-3219-421F-B6FC-A8A07A91E1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22B379F-294B-47B1-8863-827D93F125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1C4D797-0FAC-4255-A53E-51619E401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9FF53E7-EE84-45DC-AE5E-ECAF4BE2F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AC9F33-4156-4B5D-A3CA-27FDA15EF2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377637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xmlns="" id="{630398CE-C672-4328-84F6-34DC52C6D6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xmlns="" id="{B4302786-2B14-40BC-90A9-D6C3763883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xmlns="" id="{1E97C498-7B29-425D-BF87-5475E2B8DD7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xmlns="" id="{BCEE5A9F-E778-4CD0-B4FD-E8CDC34D660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xmlns="" id="{B2D340FB-774C-4C59-8CDE-6354ECDF650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EAD6C3C9-FCB0-4657-A993-CD606846AF5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5" Type="http://schemas.openxmlformats.org/officeDocument/2006/relationships/image" Target="../media/image2.png"/><Relationship Id="rId4" Type="http://schemas.microsoft.com/office/2007/relationships/media" Target="../media/media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media" Target="../media/media2.mp4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12.xml"/><Relationship Id="rId1" Type="http://schemas.openxmlformats.org/officeDocument/2006/relationships/video" Target="NULL" TargetMode="Externa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5.png"/><Relationship Id="rId9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video" Target="NULL" TargetMode="External"/><Relationship Id="rId6" Type="http://schemas.openxmlformats.org/officeDocument/2006/relationships/image" Target="../media/image19.png"/><Relationship Id="rId5" Type="http://schemas.microsoft.com/office/2007/relationships/media" Target="../media/media3.mp4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video" Target="NULL" TargetMode="External"/><Relationship Id="rId6" Type="http://schemas.openxmlformats.org/officeDocument/2006/relationships/image" Target="../media/image20.png"/><Relationship Id="rId5" Type="http://schemas.microsoft.com/office/2007/relationships/media" Target="../media/media4.mp4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flower&#10;&#10;Description automatically generated">
            <a:extLst>
              <a:ext uri="{FF2B5EF4-FFF2-40B4-BE49-F238E27FC236}">
                <a16:creationId xmlns:a16="http://schemas.microsoft.com/office/drawing/2014/main" xmlns="" id="{0B075CFA-AC5F-4E1D-A4DC-8898DF80F1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Untitled Project">
            <a:hlinkClick r:id="" action="ppaction://media"/>
            <a:extLst>
              <a:ext uri="{FF2B5EF4-FFF2-40B4-BE49-F238E27FC236}">
                <a16:creationId xmlns:a16="http://schemas.microsoft.com/office/drawing/2014/main" xmlns="" id="{894610CA-2A89-4128-A0A5-F582A4DCFF95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609600" y="5943600"/>
            <a:ext cx="609600" cy="609600"/>
          </a:xfrm>
          <a:prstGeom prst="rect">
            <a:avLst/>
          </a:prstGeom>
        </p:spPr>
      </p:pic>
      <p:sp>
        <p:nvSpPr>
          <p:cNvPr id="8" name="WordArt 11"/>
          <p:cNvSpPr>
            <a:spLocks noChangeArrowheads="1" noChangeShapeType="1" noTextEdit="1"/>
          </p:cNvSpPr>
          <p:nvPr/>
        </p:nvSpPr>
        <p:spPr bwMode="auto">
          <a:xfrm>
            <a:off x="1416298" y="4863035"/>
            <a:ext cx="62484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BÀI 53: </a:t>
            </a:r>
            <a:r>
              <a:rPr lang="en-US" sz="3600" b="1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ap</a:t>
            </a:r>
            <a:r>
              <a:rPr lang="en-US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 - </a:t>
            </a:r>
            <a:r>
              <a:rPr lang="en-US" sz="3600" b="1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ăp</a:t>
            </a:r>
            <a:r>
              <a:rPr lang="en-US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 - </a:t>
            </a:r>
            <a:r>
              <a:rPr lang="en-US" sz="3600" b="1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âp</a:t>
            </a:r>
            <a:endParaRPr lang="en-US" sz="3600" b="1" kern="10" dirty="0">
              <a:ln w="9525">
                <a:noFill/>
                <a:round/>
                <a:headEnd/>
                <a:tailEnd/>
              </a:ln>
              <a:solidFill>
                <a:srgbClr val="0000FF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9" name="WordArt 15"/>
          <p:cNvSpPr>
            <a:spLocks noChangeArrowheads="1" noChangeShapeType="1" noTextEdit="1"/>
          </p:cNvSpPr>
          <p:nvPr/>
        </p:nvSpPr>
        <p:spPr bwMode="auto">
          <a:xfrm>
            <a:off x="1656484" y="3810000"/>
            <a:ext cx="5867400" cy="600681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MÔN TIẾNG VIỆT – LỚP 1</a:t>
            </a:r>
          </a:p>
        </p:txBody>
      </p:sp>
      <p:sp>
        <p:nvSpPr>
          <p:cNvPr id="10" name="WordArt 9"/>
          <p:cNvSpPr>
            <a:spLocks noChangeArrowheads="1" noChangeShapeType="1" noTextEdit="1"/>
          </p:cNvSpPr>
          <p:nvPr/>
        </p:nvSpPr>
        <p:spPr bwMode="auto">
          <a:xfrm>
            <a:off x="984957" y="1914525"/>
            <a:ext cx="7010400" cy="676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PHÒNG GD &amp; ĐT QUẬN LONG BIÊN</a:t>
            </a:r>
            <a:endParaRPr lang="en-US" sz="3600" b="1" kern="10" dirty="0">
              <a:ln w="9525">
                <a:noFill/>
                <a:round/>
                <a:headEnd/>
                <a:tailEnd/>
              </a:ln>
              <a:solidFill>
                <a:srgbClr val="0000FF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1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6667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True Blue Society | Marcos para word, Clases de etiqueta, Agendas">
            <a:extLst>
              <a:ext uri="{FF2B5EF4-FFF2-40B4-BE49-F238E27FC236}">
                <a16:creationId xmlns:a16="http://schemas.microsoft.com/office/drawing/2014/main" xmlns="" id="{EEE4DB45-62FE-420A-A068-3CDE04454D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95506" y="-76200"/>
            <a:ext cx="9887411" cy="716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00013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924" t="5026" r="6924" b="5026"/>
          <a:stretch>
            <a:fillRect/>
          </a:stretch>
        </p:blipFill>
        <p:spPr bwMode="auto">
          <a:xfrm>
            <a:off x="152400" y="266700"/>
            <a:ext cx="87630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WordArt 5"/>
          <p:cNvSpPr>
            <a:spLocks noChangeArrowheads="1" noChangeShapeType="1" noTextEdit="1"/>
          </p:cNvSpPr>
          <p:nvPr/>
        </p:nvSpPr>
        <p:spPr bwMode="auto">
          <a:xfrm>
            <a:off x="2286000" y="2573020"/>
            <a:ext cx="4724400" cy="163576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Giải</a:t>
            </a:r>
            <a:r>
              <a:rPr lang="en-US" sz="3600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lao</a:t>
            </a:r>
            <a:endParaRPr lang="en-US" sz="3600" kern="10" dirty="0"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True Blue Society | Marcos para word, Clases de etiqueta, Agendas">
            <a:extLst>
              <a:ext uri="{FF2B5EF4-FFF2-40B4-BE49-F238E27FC236}">
                <a16:creationId xmlns:a16="http://schemas.microsoft.com/office/drawing/2014/main" xmlns="" id="{3A021D00-FCEE-4727-B5C7-653DB27788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95506" y="-76200"/>
            <a:ext cx="9887411" cy="716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">
            <a:extLst>
              <a:ext uri="{FF2B5EF4-FFF2-40B4-BE49-F238E27FC236}">
                <a16:creationId xmlns:a16="http://schemas.microsoft.com/office/drawing/2014/main" xmlns="" id="{4B46DF8A-1CAE-41AB-AF0D-9BE955DFAE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1712" y="762000"/>
            <a:ext cx="8852483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utoShape 10">
            <a:extLst>
              <a:ext uri="{FF2B5EF4-FFF2-40B4-BE49-F238E27FC236}">
                <a16:creationId xmlns:a16="http://schemas.microsoft.com/office/drawing/2014/main" xmlns="" id="{45B27D8A-34FE-448F-A4AD-7A2AE8BEB4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1701" y="2384823"/>
            <a:ext cx="4812506" cy="1729978"/>
          </a:xfrm>
          <a:prstGeom prst="horizontalScroll">
            <a:avLst>
              <a:gd name="adj" fmla="val 12500"/>
            </a:avLst>
          </a:prstGeom>
          <a:solidFill>
            <a:srgbClr val="D7E927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2700">
              <a:solidFill>
                <a:schemeClr val="folHlink"/>
              </a:solidFill>
            </a:endParaRPr>
          </a:p>
        </p:txBody>
      </p:sp>
      <p:sp>
        <p:nvSpPr>
          <p:cNvPr id="12" name="Text Box 11">
            <a:extLst>
              <a:ext uri="{FF2B5EF4-FFF2-40B4-BE49-F238E27FC236}">
                <a16:creationId xmlns:a16="http://schemas.microsoft.com/office/drawing/2014/main" xmlns="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1701" y="2686050"/>
            <a:ext cx="468629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 b="1" dirty="0" err="1">
                <a:solidFill>
                  <a:srgbClr val="009900"/>
                </a:solidFill>
                <a:latin typeface="Arial-SGK-TV" pitchFamily="2" charset="0"/>
                <a:cs typeface="Arial-SGK-TV" pitchFamily="2" charset="0"/>
              </a:rPr>
              <a:t>Viết</a:t>
            </a:r>
            <a:r>
              <a:rPr lang="en-US" altLang="en-US" sz="5400" b="1" dirty="0">
                <a:solidFill>
                  <a:srgbClr val="0099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en-US" sz="5400" b="1" dirty="0" err="1">
                <a:solidFill>
                  <a:srgbClr val="009900"/>
                </a:solidFill>
                <a:latin typeface="Arial-SGK-TV" pitchFamily="2" charset="0"/>
                <a:cs typeface="Arial-SGK-TV" pitchFamily="2" charset="0"/>
              </a:rPr>
              <a:t>bảng</a:t>
            </a:r>
            <a:r>
              <a:rPr lang="vi-VN" altLang="en-US" sz="5400" b="1" dirty="0">
                <a:solidFill>
                  <a:srgbClr val="009900"/>
                </a:solidFill>
                <a:latin typeface="Arial-SGK-TV" pitchFamily="2" charset="0"/>
                <a:cs typeface="Arial-SGK-TV" pitchFamily="2" charset="0"/>
              </a:rPr>
              <a:t> con</a:t>
            </a:r>
            <a:endParaRPr lang="en-US" altLang="en-US" sz="5400" b="1" dirty="0">
              <a:solidFill>
                <a:srgbClr val="0099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526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6320"/>
            <a:ext cx="8763000" cy="613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True Blue Society | Marcos para word, Clases de etiqueta, Agendas">
            <a:extLst>
              <a:ext uri="{FF2B5EF4-FFF2-40B4-BE49-F238E27FC236}">
                <a16:creationId xmlns:a16="http://schemas.microsoft.com/office/drawing/2014/main" xmlns="" id="{58FC1689-450C-4F25-9403-A0ED251C6F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76489"/>
            <a:ext cx="9887411" cy="716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16326" y="101930"/>
            <a:ext cx="1393372" cy="507670"/>
            <a:chOff x="16326" y="45765"/>
            <a:chExt cx="1393372" cy="507670"/>
          </a:xfrm>
        </p:grpSpPr>
        <p:sp>
          <p:nvSpPr>
            <p:cNvPr id="10" name="Flowchart: Terminator 9"/>
            <p:cNvSpPr/>
            <p:nvPr/>
          </p:nvSpPr>
          <p:spPr>
            <a:xfrm>
              <a:off x="266698" y="45765"/>
              <a:ext cx="1143000" cy="507670"/>
            </a:xfrm>
            <a:prstGeom prst="flowChartTerminator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Viết</a:t>
              </a:r>
              <a:endPara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6326" y="45765"/>
              <a:ext cx="533400" cy="50767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b="1" dirty="0" smtClean="0">
                  <a:solidFill>
                    <a:schemeClr val="tx1"/>
                  </a:solidFill>
                </a:rPr>
                <a:t>3</a:t>
              </a:r>
              <a:endParaRPr lang="en-US" sz="2600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97589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 descr="True Blue Society | Marcos para word, Clases de etiqueta, Agendas">
            <a:extLst>
              <a:ext uri="{FF2B5EF4-FFF2-40B4-BE49-F238E27FC236}">
                <a16:creationId xmlns:a16="http://schemas.microsoft.com/office/drawing/2014/main" xmlns="" id="{58FC1689-450C-4F25-9403-A0ED251C6F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76489"/>
            <a:ext cx="9887411" cy="716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1895705" y="533400"/>
            <a:ext cx="4964755" cy="1200520"/>
            <a:chOff x="1895705" y="533400"/>
            <a:chExt cx="4964755" cy="1200520"/>
          </a:xfrm>
        </p:grpSpPr>
        <p:pic>
          <p:nvPicPr>
            <p:cNvPr id="1027" name="Picture 3" descr="C:\Users\M0\Desktop\ap 1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5705" y="533400"/>
              <a:ext cx="1473959" cy="11857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C:\Users\M0\Desktop\ăp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9664" y="548148"/>
              <a:ext cx="2056339" cy="11857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9" name="Picture 5" descr="C:\Users\M0\Desktop\âp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2263" y="536299"/>
              <a:ext cx="1508197" cy="11730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" name="Vần ap.mp4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8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2848508" y="1828800"/>
            <a:ext cx="3098649" cy="3721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15551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 descr="True Blue Society | Marcos para word, Clases de etiqueta, Agendas">
            <a:extLst>
              <a:ext uri="{FF2B5EF4-FFF2-40B4-BE49-F238E27FC236}">
                <a16:creationId xmlns:a16="http://schemas.microsoft.com/office/drawing/2014/main" xmlns="" id="{58FC1689-450C-4F25-9403-A0ED251C6F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152400"/>
            <a:ext cx="9887411" cy="716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Vần ăp tiếng to.mp4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 rot="10800000" flipH="1" flipV="1">
            <a:off x="1752599" y="1066800"/>
            <a:ext cx="6064250" cy="4376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85908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 descr="True Blue Society | Marcos para word, Clases de etiqueta, Agendas">
            <a:extLst>
              <a:ext uri="{FF2B5EF4-FFF2-40B4-BE49-F238E27FC236}">
                <a16:creationId xmlns:a16="http://schemas.microsoft.com/office/drawing/2014/main" xmlns="" id="{58FC1689-450C-4F25-9403-A0ED251C6F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152400"/>
            <a:ext cx="9887411" cy="716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Vần âp.mp4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 rot="10800000" flipH="1" flipV="1">
            <a:off x="1930689" y="728664"/>
            <a:ext cx="5765511" cy="4071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99533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True Blue Society | Marcos para word, Clases de etiqueta, Agendas">
            <a:extLst>
              <a:ext uri="{FF2B5EF4-FFF2-40B4-BE49-F238E27FC236}">
                <a16:creationId xmlns:a16="http://schemas.microsoft.com/office/drawing/2014/main" xmlns="" id="{58FC1689-450C-4F25-9403-A0ED251C6F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76489"/>
            <a:ext cx="9887411" cy="716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M0\Desktop\c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7672" y="914400"/>
            <a:ext cx="6423163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86377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rue Blue Society | Marcos para word, Clases de etiqueta, Agendas">
            <a:extLst>
              <a:ext uri="{FF2B5EF4-FFF2-40B4-BE49-F238E27FC236}">
                <a16:creationId xmlns:a16="http://schemas.microsoft.com/office/drawing/2014/main" xmlns="" id="{89C5D7E2-99B5-4CA5-ADC4-B747DA7928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71706" y="-152545"/>
            <a:ext cx="9887411" cy="716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WordArt 7" descr="Picture1"/>
          <p:cNvSpPr>
            <a:spLocks noChangeArrowheads="1" noChangeShapeType="1" noTextEdit="1"/>
          </p:cNvSpPr>
          <p:nvPr/>
        </p:nvSpPr>
        <p:spPr bwMode="auto">
          <a:xfrm>
            <a:off x="1793875" y="533400"/>
            <a:ext cx="5749925" cy="1211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744"/>
              </a:avLst>
            </a:prstTxWarp>
          </a:bodyPr>
          <a:lstStyle/>
          <a:p>
            <a:pPr algn="ctr"/>
            <a:r>
              <a:rPr lang="en-US" sz="3600" kern="10" dirty="0" err="1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990000"/>
                  </a:outerShdw>
                </a:effectLst>
                <a:latin typeface=".VnCooperH" panose="020B7200000000000000" pitchFamily="34" charset="0"/>
              </a:rPr>
              <a:t>LuyÖn</a:t>
            </a:r>
            <a:r>
              <a:rPr lang="en-US" sz="3600" kern="10" dirty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990000"/>
                  </a:outerShdw>
                </a:effectLst>
                <a:latin typeface=".VnCooperH" panose="020B7200000000000000" pitchFamily="34" charset="0"/>
              </a:rPr>
              <a:t> </a:t>
            </a:r>
            <a:r>
              <a:rPr lang="en-US" sz="3600" kern="10" dirty="0" err="1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990000"/>
                  </a:outerShdw>
                </a:effectLst>
                <a:latin typeface=".VnCooperH" panose="020B7200000000000000" pitchFamily="34" charset="0"/>
              </a:rPr>
              <a:t>viÕt</a:t>
            </a:r>
            <a:r>
              <a:rPr lang="en-US" sz="3600" kern="10" dirty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990000"/>
                  </a:outerShdw>
                </a:effectLst>
                <a:latin typeface=".VnCooperH" panose="020B7200000000000000" pitchFamily="34" charset="0"/>
              </a:rPr>
              <a:t> </a:t>
            </a:r>
            <a:r>
              <a:rPr lang="en-US" sz="3600" kern="10" dirty="0" err="1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990000"/>
                  </a:outerShdw>
                </a:effectLst>
                <a:latin typeface=".VnCooperH" panose="020B7200000000000000" pitchFamily="34" charset="0"/>
              </a:rPr>
              <a:t>vë</a:t>
            </a:r>
            <a:endParaRPr lang="en-US" sz="3600" kern="10" dirty="0">
              <a:ln w="19050">
                <a:solidFill>
                  <a:srgbClr val="0000FF"/>
                </a:solidFill>
                <a:round/>
                <a:headEnd/>
                <a:tailEnd/>
              </a:ln>
              <a:blipFill dpi="0" rotWithShape="1">
                <a:blip r:embed="rId4"/>
                <a:srcRect/>
                <a:stretch>
                  <a:fillRect/>
                </a:stretch>
              </a:blipFill>
              <a:effectLst>
                <a:outerShdw dist="35921" dir="2700000" algn="ctr" rotWithShape="0">
                  <a:srgbClr val="990000"/>
                </a:outerShdw>
              </a:effectLst>
              <a:latin typeface=".VnCooperH" panose="020B7200000000000000" pitchFamily="34" charset="0"/>
            </a:endParaRPr>
          </a:p>
        </p:txBody>
      </p:sp>
      <p:pic>
        <p:nvPicPr>
          <p:cNvPr id="6" name="Picture 2" descr="tu the ngo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381"/>
          <a:stretch>
            <a:fillRect/>
          </a:stretch>
        </p:blipFill>
        <p:spPr bwMode="auto">
          <a:xfrm>
            <a:off x="2438400" y="1981200"/>
            <a:ext cx="4227512" cy="428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45009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rue Blue Society | Marcos para word, Clases de etiqueta, Agendas">
            <a:extLst>
              <a:ext uri="{FF2B5EF4-FFF2-40B4-BE49-F238E27FC236}">
                <a16:creationId xmlns:a16="http://schemas.microsoft.com/office/drawing/2014/main" xmlns="" id="{89C5D7E2-99B5-4CA5-ADC4-B747DA7928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71706" y="-152545"/>
            <a:ext cx="9887411" cy="716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317065"/>
            <a:ext cx="8763000" cy="6165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86560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True Blue Society | Marcos para word, Clases de etiqueta, Agendas">
            <a:extLst>
              <a:ext uri="{FF2B5EF4-FFF2-40B4-BE49-F238E27FC236}">
                <a16:creationId xmlns:a16="http://schemas.microsoft.com/office/drawing/2014/main" xmlns="" id="{EEE4DB45-62FE-420A-A068-3CDE04454D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95506" y="-76200"/>
            <a:ext cx="9887411" cy="716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00013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924" t="5026" r="6924" b="5026"/>
          <a:stretch>
            <a:fillRect/>
          </a:stretch>
        </p:blipFill>
        <p:spPr bwMode="auto">
          <a:xfrm>
            <a:off x="152400" y="266700"/>
            <a:ext cx="87630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WordArt 5"/>
          <p:cNvSpPr>
            <a:spLocks noChangeArrowheads="1" noChangeShapeType="1" noTextEdit="1"/>
          </p:cNvSpPr>
          <p:nvPr/>
        </p:nvSpPr>
        <p:spPr bwMode="auto">
          <a:xfrm>
            <a:off x="2286000" y="2573020"/>
            <a:ext cx="4724400" cy="163576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Giải</a:t>
            </a:r>
            <a:r>
              <a:rPr lang="en-US" sz="3600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lao</a:t>
            </a:r>
            <a:endParaRPr lang="en-US" sz="3600" kern="10" dirty="0"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725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flower&#10;&#10;Description automatically generated">
            <a:extLst>
              <a:ext uri="{FF2B5EF4-FFF2-40B4-BE49-F238E27FC236}">
                <a16:creationId xmlns:a16="http://schemas.microsoft.com/office/drawing/2014/main" xmlns="" id="{1EAD55B5-855F-41A2-97AC-1C170BC9DE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42086" y="857"/>
            <a:ext cx="9142857" cy="6857143"/>
          </a:xfrm>
          <a:prstGeom prst="rect">
            <a:avLst/>
          </a:prstGeom>
        </p:spPr>
      </p:pic>
      <p:sp>
        <p:nvSpPr>
          <p:cNvPr id="6" name="Cloud 5">
            <a:extLst>
              <a:ext uri="{FF2B5EF4-FFF2-40B4-BE49-F238E27FC236}">
                <a16:creationId xmlns:a16="http://schemas.microsoft.com/office/drawing/2014/main" xmlns="" id="{D00BFAF8-D241-460E-AB38-E55476290C87}"/>
              </a:ext>
            </a:extLst>
          </p:cNvPr>
          <p:cNvSpPr/>
          <p:nvPr/>
        </p:nvSpPr>
        <p:spPr bwMode="auto">
          <a:xfrm>
            <a:off x="1981200" y="1295400"/>
            <a:ext cx="5181600" cy="1447800"/>
          </a:xfrm>
          <a:prstGeom prst="cloud">
            <a:avLst/>
          </a:prstGeom>
          <a:solidFill>
            <a:srgbClr val="DFDFF5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.VnTime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AB2AAFB5-0FA7-405B-8121-8C86E0AC4FF2}"/>
              </a:ext>
            </a:extLst>
          </p:cNvPr>
          <p:cNvSpPr/>
          <p:nvPr/>
        </p:nvSpPr>
        <p:spPr>
          <a:xfrm>
            <a:off x="2597041" y="1437354"/>
            <a:ext cx="379783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Arial-SGK-TV" pitchFamily="2" charset="0"/>
                <a:ea typeface="Tahoma" panose="020B0604030504040204" pitchFamily="34" charset="0"/>
                <a:cs typeface="Arial-SGK-TV" pitchFamily="2" charset="0"/>
              </a:rPr>
              <a:t>Ôn</a:t>
            </a:r>
            <a:r>
              <a:rPr lang="en-US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Arial-SGK-TV" pitchFamily="2" charset="0"/>
                <a:ea typeface="Tahoma" panose="020B0604030504040204" pitchFamily="34" charset="0"/>
                <a:cs typeface="Arial-SGK-TV" pitchFamily="2" charset="0"/>
              </a:rPr>
              <a:t> </a:t>
            </a:r>
            <a:r>
              <a:rPr lang="en-US" sz="6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Arial-SGK-TV" pitchFamily="2" charset="0"/>
                <a:ea typeface="Tahoma" panose="020B0604030504040204" pitchFamily="34" charset="0"/>
                <a:cs typeface="Arial-SGK-TV" pitchFamily="2" charset="0"/>
              </a:rPr>
              <a:t>bài</a:t>
            </a:r>
            <a:r>
              <a:rPr lang="en-US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Arial-SGK-TV" pitchFamily="2" charset="0"/>
                <a:ea typeface="Tahoma" panose="020B0604030504040204" pitchFamily="34" charset="0"/>
                <a:cs typeface="Arial-SGK-TV" pitchFamily="2" charset="0"/>
              </a:rPr>
              <a:t> </a:t>
            </a:r>
            <a:r>
              <a:rPr lang="en-US" sz="6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Arial-SGK-TV" pitchFamily="2" charset="0"/>
                <a:ea typeface="Tahoma" panose="020B0604030504040204" pitchFamily="34" charset="0"/>
                <a:cs typeface="Arial-SGK-TV" pitchFamily="2" charset="0"/>
              </a:rPr>
              <a:t>cũ</a:t>
            </a:r>
            <a:endParaRPr lang="en-US" sz="6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  <a:latin typeface="Arial-SGK-TV" pitchFamily="2" charset="0"/>
              <a:ea typeface="Tahoma" panose="020B0604030504040204" pitchFamily="34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772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rue Blue Society | Marcos para word, Clases de etiqueta, Agendas">
            <a:extLst>
              <a:ext uri="{FF2B5EF4-FFF2-40B4-BE49-F238E27FC236}">
                <a16:creationId xmlns:a16="http://schemas.microsoft.com/office/drawing/2014/main" xmlns="" id="{89C5D7E2-99B5-4CA5-ADC4-B747DA7928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71706" y="-152545"/>
            <a:ext cx="9887411" cy="716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3581400"/>
            <a:ext cx="8868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 smtClean="0">
                <a:latin typeface="Arial SGK TV bold"/>
              </a:rPr>
              <a:t>	</a:t>
            </a:r>
            <a:endParaRPr lang="en-US" sz="3600" dirty="0">
              <a:latin typeface="Arial SGK TV bold"/>
            </a:endParaRPr>
          </a:p>
        </p:txBody>
      </p:sp>
      <p:pic>
        <p:nvPicPr>
          <p:cNvPr id="2050" name="Picture 2" descr="C:\Users\M0\Desktop\B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420182"/>
            <a:ext cx="8716296" cy="3484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8600" y="3886200"/>
            <a:ext cx="864009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	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Khi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ngủ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tôi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nằm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im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lìm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mặt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đen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sẫm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Thức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dậy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tôi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thể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đưa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chu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du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khắp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nơi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khám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phá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thế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giới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hấp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dẫn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đầy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ắp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sắc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màu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thể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xem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phim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nghe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nhạc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để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phút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giây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thư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giãn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ấm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áp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Tôi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là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ai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xmlns="" val="296573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True Blue Society | Marcos para word, Clases de etiqueta, Agendas">
            <a:extLst>
              <a:ext uri="{FF2B5EF4-FFF2-40B4-BE49-F238E27FC236}">
                <a16:creationId xmlns:a16="http://schemas.microsoft.com/office/drawing/2014/main" xmlns="" id="{916128FA-FB78-46A0-BEF1-59C4461082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96432" y="-113072"/>
            <a:ext cx="9887411" cy="716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Oval 20"/>
          <p:cNvSpPr/>
          <p:nvPr/>
        </p:nvSpPr>
        <p:spPr>
          <a:xfrm>
            <a:off x="1039905" y="1143000"/>
            <a:ext cx="247339" cy="381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1</a:t>
            </a:r>
            <a:endParaRPr lang="en-US" sz="24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1447800" y="1877961"/>
            <a:ext cx="247339" cy="381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2</a:t>
            </a:r>
          </a:p>
        </p:txBody>
      </p:sp>
      <p:sp>
        <p:nvSpPr>
          <p:cNvPr id="23" name="Oval 22"/>
          <p:cNvSpPr/>
          <p:nvPr/>
        </p:nvSpPr>
        <p:spPr>
          <a:xfrm>
            <a:off x="6127956" y="3088845"/>
            <a:ext cx="247339" cy="381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3</a:t>
            </a:r>
            <a:endParaRPr lang="en-US" sz="24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3923316" y="4302861"/>
            <a:ext cx="247339" cy="381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4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55639" y="1091148"/>
            <a:ext cx="864009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	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Khi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ngủ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tôi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nằm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im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lìm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mặt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đen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sẫm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Thức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dậy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tôi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thể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đưa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chu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du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khắp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nơi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khám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phá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thế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giới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hấp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dẫn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đầy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ắp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sắc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màu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thể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xem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phim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nghe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nhạc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để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phút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giây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thư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giãn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ấm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áp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Tôi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là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ai</a:t>
            </a:r>
            <a:r>
              <a:rPr lang="en-US" sz="4000" dirty="0"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sp>
        <p:nvSpPr>
          <p:cNvPr id="6" name="Rectangle 5"/>
          <p:cNvSpPr/>
          <p:nvPr/>
        </p:nvSpPr>
        <p:spPr>
          <a:xfrm>
            <a:off x="1934496" y="2314423"/>
            <a:ext cx="129715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khắp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5639" y="2925402"/>
            <a:ext cx="104067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hấp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38052" y="2924982"/>
            <a:ext cx="75533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ắp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97940" y="4139418"/>
            <a:ext cx="75533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áp</a:t>
            </a:r>
            <a:endParaRPr lang="en-US" sz="4000" dirty="0">
              <a:solidFill>
                <a:srgbClr val="FF0000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 bwMode="auto">
          <a:xfrm flipH="1">
            <a:off x="8001000" y="1763661"/>
            <a:ext cx="190500" cy="6096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6" name="Straight Connector 25"/>
          <p:cNvCxnSpPr/>
          <p:nvPr/>
        </p:nvCxnSpPr>
        <p:spPr bwMode="auto">
          <a:xfrm flipH="1">
            <a:off x="5105400" y="3657449"/>
            <a:ext cx="301575" cy="6096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6" grpId="0"/>
      <p:bldP spid="7" grpId="0"/>
      <p:bldP spid="8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 descr="True Blue Society | Marcos para word, Clases de etiqueta, Agendas">
            <a:extLst>
              <a:ext uri="{FF2B5EF4-FFF2-40B4-BE49-F238E27FC236}">
                <a16:creationId xmlns:a16="http://schemas.microsoft.com/office/drawing/2014/main" xmlns="" id="{58422C0A-9810-4237-8AC3-40715CAAA8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95506" y="-76200"/>
            <a:ext cx="9887411" cy="716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M0\Desktop\B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609600"/>
            <a:ext cx="7391400" cy="556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27308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" name="Picture 2" descr="True Blue Society | Marcos para word, Clases de etiqueta, Agendas">
            <a:extLst>
              <a:ext uri="{FF2B5EF4-FFF2-40B4-BE49-F238E27FC236}">
                <a16:creationId xmlns:a16="http://schemas.microsoft.com/office/drawing/2014/main" xmlns="" id="{D542CE17-B617-4C7F-8D9C-2A3B2C05CD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95506" y="-76200"/>
            <a:ext cx="9887411" cy="716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FLOWERS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344488" y="3200400"/>
            <a:ext cx="89154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4400" b="1" dirty="0" err="1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altLang="en-US" sz="4400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altLang="en-US" sz="4400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altLang="en-US" sz="4400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altLang="en-US" sz="4400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4400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altLang="en-US" sz="4400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altLang="en-US" sz="4400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endParaRPr lang="en-US" altLang="en-US" sz="4400" b="1" dirty="0">
              <a:solidFill>
                <a:srgbClr val="CCFF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37" name="Picture 13" descr="Green School Board | กรอบ, การออกแบบปก, ป้ายไม้">
            <a:extLst>
              <a:ext uri="{FF2B5EF4-FFF2-40B4-BE49-F238E27FC236}">
                <a16:creationId xmlns:a16="http://schemas.microsoft.com/office/drawing/2014/main" xmlns="" id="{1A07635D-3C2C-4E9F-AE22-A18E849CA9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374" y="-5653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66800" y="838200"/>
            <a:ext cx="2209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ut</a:t>
            </a:r>
            <a:endParaRPr lang="en-US" sz="6000" b="1" dirty="0">
              <a:solidFill>
                <a:schemeClr val="bg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81600" y="838200"/>
            <a:ext cx="2209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   </a:t>
            </a:r>
            <a:r>
              <a:rPr lang="en-US" sz="6000" b="1" dirty="0" err="1" smtClean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ưt</a:t>
            </a:r>
            <a:endParaRPr lang="en-US" sz="6000" b="1" dirty="0">
              <a:solidFill>
                <a:srgbClr val="FFFF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81600" y="2971800"/>
            <a:ext cx="327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5400" b="1" dirty="0" err="1">
                <a:solidFill>
                  <a:srgbClr val="FFC000"/>
                </a:solidFill>
                <a:latin typeface="Arial-SGK-TV" pitchFamily="2" charset="0"/>
                <a:cs typeface="Arial-SGK-TV" pitchFamily="2" charset="0"/>
              </a:rPr>
              <a:t>s</a:t>
            </a:r>
            <a:r>
              <a:rPr lang="en-US" sz="5400" b="1" dirty="0" err="1" smtClean="0">
                <a:solidFill>
                  <a:srgbClr val="FFC000"/>
                </a:solidFill>
                <a:latin typeface="Arial-SGK-TV" pitchFamily="2" charset="0"/>
                <a:cs typeface="Arial-SGK-TV" pitchFamily="2" charset="0"/>
              </a:rPr>
              <a:t>út</a:t>
            </a:r>
            <a:r>
              <a:rPr lang="en-US" sz="5400" b="1" dirty="0" smtClean="0">
                <a:solidFill>
                  <a:srgbClr val="FFC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b="1" dirty="0" err="1" smtClean="0">
                <a:solidFill>
                  <a:srgbClr val="FFC000"/>
                </a:solidFill>
                <a:latin typeface="Arial-SGK-TV" pitchFamily="2" charset="0"/>
                <a:cs typeface="Arial-SGK-TV" pitchFamily="2" charset="0"/>
              </a:rPr>
              <a:t>bóng</a:t>
            </a:r>
            <a:endParaRPr lang="en-US" sz="5400" b="1" dirty="0">
              <a:solidFill>
                <a:srgbClr val="FFC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38200" y="2895600"/>
            <a:ext cx="312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k</a:t>
            </a:r>
            <a:r>
              <a:rPr lang="en-US" sz="5400" b="1" dirty="0" err="1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ẹo</a:t>
            </a:r>
            <a:r>
              <a:rPr lang="en-US" sz="5400" b="1" dirty="0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mút</a:t>
            </a:r>
            <a:endParaRPr lang="en-US" sz="5400" b="1" dirty="0">
              <a:solidFill>
                <a:schemeClr val="bg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05400" y="3810000"/>
            <a:ext cx="3505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5400" b="1" dirty="0" err="1">
                <a:solidFill>
                  <a:srgbClr val="FFC000"/>
                </a:solidFill>
                <a:latin typeface="Arial-SGK-TV" pitchFamily="2" charset="0"/>
                <a:cs typeface="Arial-SGK-TV" pitchFamily="2" charset="0"/>
              </a:rPr>
              <a:t>c</a:t>
            </a:r>
            <a:r>
              <a:rPr lang="en-US" sz="5400" b="1" dirty="0" err="1" smtClean="0">
                <a:solidFill>
                  <a:srgbClr val="FFC000"/>
                </a:solidFill>
                <a:latin typeface="Arial-SGK-TV" pitchFamily="2" charset="0"/>
                <a:cs typeface="Arial-SGK-TV" pitchFamily="2" charset="0"/>
              </a:rPr>
              <a:t>him</a:t>
            </a:r>
            <a:r>
              <a:rPr lang="en-US" sz="5400" b="1" dirty="0" smtClean="0">
                <a:solidFill>
                  <a:srgbClr val="FFC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b="1" dirty="0" err="1" smtClean="0">
                <a:solidFill>
                  <a:srgbClr val="FFC000"/>
                </a:solidFill>
                <a:latin typeface="Arial-SGK-TV" pitchFamily="2" charset="0"/>
                <a:cs typeface="Arial-SGK-TV" pitchFamily="2" charset="0"/>
              </a:rPr>
              <a:t>cút</a:t>
            </a:r>
            <a:endParaRPr lang="en-US" sz="5400" b="1" dirty="0">
              <a:solidFill>
                <a:srgbClr val="FFC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91828" y="2057400"/>
            <a:ext cx="31229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đứt</a:t>
            </a:r>
            <a:r>
              <a:rPr lang="en-US" sz="5400" b="1" dirty="0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dây</a:t>
            </a:r>
            <a:endParaRPr lang="en-US" sz="5400" b="1" dirty="0">
              <a:solidFill>
                <a:schemeClr val="bg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181600" y="2057400"/>
            <a:ext cx="26977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C000"/>
                </a:solidFill>
                <a:latin typeface="Arial-SGK-TV" pitchFamily="2" charset="0"/>
                <a:cs typeface="Arial-SGK-TV" pitchFamily="2" charset="0"/>
              </a:rPr>
              <a:t>b</a:t>
            </a:r>
            <a:r>
              <a:rPr lang="en-US" sz="5400" b="1" dirty="0" err="1" smtClean="0">
                <a:solidFill>
                  <a:srgbClr val="FFC000"/>
                </a:solidFill>
                <a:latin typeface="Arial-SGK-TV" pitchFamily="2" charset="0"/>
                <a:cs typeface="Arial-SGK-TV" pitchFamily="2" charset="0"/>
              </a:rPr>
              <a:t>ứt</a:t>
            </a:r>
            <a:r>
              <a:rPr lang="en-US" sz="5400" b="1" dirty="0" smtClean="0">
                <a:solidFill>
                  <a:srgbClr val="FFC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b="1" dirty="0" err="1" smtClean="0">
                <a:solidFill>
                  <a:srgbClr val="FFC000"/>
                </a:solidFill>
                <a:latin typeface="Arial-SGK-TV" pitchFamily="2" charset="0"/>
                <a:cs typeface="Arial-SGK-TV" pitchFamily="2" charset="0"/>
              </a:rPr>
              <a:t>phá</a:t>
            </a:r>
            <a:endParaRPr lang="en-US" sz="5400" b="1" dirty="0">
              <a:solidFill>
                <a:srgbClr val="FFC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28699" y="3810000"/>
            <a:ext cx="30860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c</a:t>
            </a:r>
            <a:r>
              <a:rPr lang="en-US" sz="5400" b="1" dirty="0" err="1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ao</a:t>
            </a:r>
            <a:r>
              <a:rPr lang="en-US" sz="5400" b="1" dirty="0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vút</a:t>
            </a:r>
            <a:endParaRPr lang="en-US" sz="5400" b="1" dirty="0">
              <a:solidFill>
                <a:schemeClr val="bg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66800" y="4707847"/>
            <a:ext cx="289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v</a:t>
            </a:r>
            <a:r>
              <a:rPr lang="en-US" sz="5400" b="1" dirty="0" err="1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ứt</a:t>
            </a:r>
            <a:r>
              <a:rPr lang="en-US" sz="5400" b="1" dirty="0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bỏ</a:t>
            </a:r>
            <a:endParaRPr lang="en-US" sz="5400" b="1" dirty="0">
              <a:solidFill>
                <a:schemeClr val="bg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953000" y="4648200"/>
            <a:ext cx="3429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C000"/>
                </a:solidFill>
                <a:latin typeface="Arial-SGK-TV" pitchFamily="2" charset="0"/>
                <a:cs typeface="Arial-SGK-TV" pitchFamily="2" charset="0"/>
              </a:rPr>
              <a:t>c</a:t>
            </a:r>
            <a:r>
              <a:rPr lang="en-US" sz="5400" b="1" dirty="0" err="1" smtClean="0">
                <a:solidFill>
                  <a:srgbClr val="FFC000"/>
                </a:solidFill>
                <a:latin typeface="Arial-SGK-TV" pitchFamily="2" charset="0"/>
                <a:cs typeface="Arial-SGK-TV" pitchFamily="2" charset="0"/>
              </a:rPr>
              <a:t>hấm</a:t>
            </a:r>
            <a:r>
              <a:rPr lang="en-US" sz="5400" b="1" dirty="0" smtClean="0">
                <a:solidFill>
                  <a:srgbClr val="FFC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b="1" dirty="0" err="1" smtClean="0">
                <a:solidFill>
                  <a:srgbClr val="FFC000"/>
                </a:solidFill>
                <a:latin typeface="Arial-SGK-TV" pitchFamily="2" charset="0"/>
                <a:cs typeface="Arial-SGK-TV" pitchFamily="2" charset="0"/>
              </a:rPr>
              <a:t>dứt</a:t>
            </a:r>
            <a:endParaRPr lang="en-US" sz="5400" b="1" dirty="0">
              <a:solidFill>
                <a:srgbClr val="FFC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4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0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3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6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14" grpId="0"/>
      <p:bldP spid="15" grpId="0"/>
      <p:bldP spid="16" grpId="0"/>
      <p:bldP spid="17" grpId="0"/>
      <p:bldP spid="19" grpId="0"/>
      <p:bldP spid="21" grpId="0"/>
      <p:bldP spid="22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37" name="Picture 13" descr="Green School Board | กรอบ, การออกแบบปก, ป้ายไม้">
            <a:extLst>
              <a:ext uri="{FF2B5EF4-FFF2-40B4-BE49-F238E27FC236}">
                <a16:creationId xmlns:a16="http://schemas.microsoft.com/office/drawing/2014/main" xmlns="" id="{1A07635D-3C2C-4E9F-AE22-A18E849CA9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374" y="-5653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7200" y="1102816"/>
            <a:ext cx="82296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400" dirty="0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	</a:t>
            </a:r>
            <a:r>
              <a:rPr lang="en-US" sz="4400" dirty="0" err="1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Trận</a:t>
            </a:r>
            <a:r>
              <a:rPr lang="en-US" sz="4400" dirty="0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đấu</a:t>
            </a:r>
            <a:r>
              <a:rPr lang="en-US" sz="4400" dirty="0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thật</a:t>
            </a:r>
            <a:r>
              <a:rPr lang="en-US" sz="4400" dirty="0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gay </a:t>
            </a:r>
            <a:r>
              <a:rPr lang="en-US" sz="4400" dirty="0" err="1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cấn</a:t>
            </a:r>
            <a:r>
              <a:rPr lang="en-US" sz="4400" dirty="0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4400" dirty="0" err="1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Lúc</a:t>
            </a:r>
            <a:r>
              <a:rPr lang="en-US" sz="4400" dirty="0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đầu</a:t>
            </a:r>
            <a:r>
              <a:rPr lang="en-US" sz="4400" dirty="0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4400" dirty="0" err="1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đội</a:t>
            </a:r>
            <a:r>
              <a:rPr lang="en-US" sz="4400" dirty="0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4400" dirty="0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chơi</a:t>
            </a:r>
            <a:r>
              <a:rPr lang="en-US" sz="4400" dirty="0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rất</a:t>
            </a:r>
            <a:r>
              <a:rPr lang="en-US" sz="4400" dirty="0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hay, </a:t>
            </a:r>
            <a:r>
              <a:rPr lang="en-US" sz="4400" dirty="0" err="1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đội</a:t>
            </a:r>
            <a:r>
              <a:rPr lang="en-US" sz="4400" dirty="0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nhà</a:t>
            </a:r>
            <a:r>
              <a:rPr lang="en-US" sz="4400" dirty="0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bị</a:t>
            </a:r>
            <a:r>
              <a:rPr lang="en-US" sz="4400" dirty="0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dẫn</a:t>
            </a:r>
            <a:r>
              <a:rPr lang="en-US" sz="4400" dirty="0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1 </a:t>
            </a:r>
            <a:r>
              <a:rPr lang="en-US" sz="4400" dirty="0" err="1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bàn</a:t>
            </a:r>
            <a:r>
              <a:rPr lang="en-US" sz="4400" dirty="0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4400" dirty="0" err="1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Bất</a:t>
            </a:r>
            <a:r>
              <a:rPr lang="en-US" sz="4400" dirty="0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ngờ</a:t>
            </a:r>
            <a:r>
              <a:rPr lang="en-US" sz="4400" dirty="0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4400" dirty="0" err="1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cầu</a:t>
            </a:r>
            <a:r>
              <a:rPr lang="en-US" sz="4400" dirty="0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thủ</a:t>
            </a:r>
            <a:r>
              <a:rPr lang="en-US" sz="4400" dirty="0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số</a:t>
            </a:r>
            <a:r>
              <a:rPr lang="en-US" sz="4400" dirty="0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7 </a:t>
            </a:r>
            <a:r>
              <a:rPr lang="en-US" sz="4400" dirty="0" err="1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sút</a:t>
            </a:r>
            <a:r>
              <a:rPr lang="en-US" sz="4400" dirty="0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xa</a:t>
            </a:r>
            <a:r>
              <a:rPr lang="en-US" sz="4400" dirty="0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4400" dirty="0" err="1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tỉ</a:t>
            </a:r>
            <a:r>
              <a:rPr lang="en-US" sz="4400" dirty="0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số</a:t>
            </a:r>
            <a:r>
              <a:rPr lang="en-US" sz="4400" dirty="0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là</a:t>
            </a:r>
            <a:r>
              <a:rPr lang="en-US" sz="4400" dirty="0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một</a:t>
            </a:r>
            <a:r>
              <a:rPr lang="en-US" sz="4400" dirty="0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đều</a:t>
            </a:r>
            <a:r>
              <a:rPr lang="en-US" sz="4400" dirty="0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4400" dirty="0" err="1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Phút</a:t>
            </a:r>
            <a:r>
              <a:rPr lang="en-US" sz="4400" dirty="0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chót</a:t>
            </a:r>
            <a:r>
              <a:rPr lang="en-US" sz="4400" dirty="0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4400" dirty="0" err="1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số</a:t>
            </a:r>
            <a:r>
              <a:rPr lang="en-US" sz="4400" dirty="0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7 </a:t>
            </a:r>
            <a:r>
              <a:rPr lang="en-US" sz="4400" dirty="0" err="1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lại</a:t>
            </a:r>
            <a:r>
              <a:rPr lang="en-US" sz="4400" dirty="0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bứt</a:t>
            </a:r>
            <a:r>
              <a:rPr lang="en-US" sz="4400" dirty="0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phá</a:t>
            </a:r>
            <a:r>
              <a:rPr lang="en-US" sz="4400" dirty="0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4400" dirty="0" err="1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Khán</a:t>
            </a:r>
            <a:r>
              <a:rPr lang="en-US" sz="4400" dirty="0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giả</a:t>
            </a:r>
            <a:r>
              <a:rPr lang="en-US" sz="4400" dirty="0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hò</a:t>
            </a:r>
            <a:r>
              <a:rPr lang="en-US" sz="4400" dirty="0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reo, </a:t>
            </a:r>
            <a:r>
              <a:rPr lang="en-US" sz="4400" dirty="0" err="1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nhảy</a:t>
            </a:r>
            <a:r>
              <a:rPr lang="en-US" sz="4400" dirty="0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múa</a:t>
            </a:r>
            <a:r>
              <a:rPr lang="en-US" sz="4400" dirty="0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.</a:t>
            </a:r>
            <a:endParaRPr lang="en-US" sz="4400" dirty="0">
              <a:solidFill>
                <a:schemeClr val="bg1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641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True Blue Society | Marcos para word, Clases de etiqueta, Agendas">
            <a:extLst>
              <a:ext uri="{FF2B5EF4-FFF2-40B4-BE49-F238E27FC236}">
                <a16:creationId xmlns:a16="http://schemas.microsoft.com/office/drawing/2014/main" xmlns="" id="{E18CBC2E-17B3-4687-9444-7E34F06D39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95506" y="-76200"/>
            <a:ext cx="9887411" cy="716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8601" y="4724400"/>
            <a:ext cx="86867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dirty="0" smtClean="0">
                <a:latin typeface="Arial SGK TV bold"/>
              </a:rPr>
              <a:t>	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đạp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xe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đưa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Hà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đến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lớp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Khắp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phố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tấp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nập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. </a:t>
            </a:r>
            <a:endParaRPr lang="en-US" sz="4000" dirty="0">
              <a:latin typeface="Arial-SGK-TV" pitchFamily="2" charset="0"/>
              <a:cs typeface="Arial-SGK-TV" pitchFamily="2" charset="0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 flipH="1">
            <a:off x="7315200" y="4795745"/>
            <a:ext cx="152400" cy="59037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5" name="Rectangle 4"/>
          <p:cNvSpPr/>
          <p:nvPr/>
        </p:nvSpPr>
        <p:spPr bwMode="auto">
          <a:xfrm>
            <a:off x="1447800" y="3733800"/>
            <a:ext cx="4114800" cy="98080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.VnTime" panose="020B7200000000000000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 bwMode="auto">
          <a:xfrm flipH="1">
            <a:off x="3048000" y="5463090"/>
            <a:ext cx="152400" cy="59037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grpSp>
        <p:nvGrpSpPr>
          <p:cNvPr id="12" name="Group 11"/>
          <p:cNvGrpSpPr/>
          <p:nvPr/>
        </p:nvGrpSpPr>
        <p:grpSpPr>
          <a:xfrm>
            <a:off x="228600" y="398385"/>
            <a:ext cx="8686800" cy="3945015"/>
            <a:chOff x="228601" y="381000"/>
            <a:chExt cx="8686800" cy="3945015"/>
          </a:xfrm>
        </p:grpSpPr>
        <p:pic>
          <p:nvPicPr>
            <p:cNvPr id="1026" name="Picture 2" descr="C:\Users\M0\Desktop\Capture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1" y="381000"/>
              <a:ext cx="8686800" cy="39450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Oval 7"/>
            <p:cNvSpPr/>
            <p:nvPr/>
          </p:nvSpPr>
          <p:spPr bwMode="auto">
            <a:xfrm>
              <a:off x="2706330" y="435114"/>
              <a:ext cx="3731341" cy="1012686"/>
            </a:xfrm>
            <a:prstGeom prst="ellipse">
              <a:avLst/>
            </a:prstGeom>
            <a:solidFill>
              <a:srgbClr val="F69326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.VnTime" panose="020B7200000000000000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Oval 12"/>
            <p:cNvSpPr/>
            <p:nvPr/>
          </p:nvSpPr>
          <p:spPr bwMode="auto">
            <a:xfrm>
              <a:off x="533400" y="381000"/>
              <a:ext cx="1447800" cy="990601"/>
            </a:xfrm>
            <a:prstGeom prst="ellipse">
              <a:avLst/>
            </a:prstGeom>
            <a:solidFill>
              <a:srgbClr val="F69326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.VnTime" panose="020B7200000000000000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Rounded Rectangle 9"/>
            <p:cNvSpPr/>
            <p:nvPr/>
          </p:nvSpPr>
          <p:spPr bwMode="auto">
            <a:xfrm>
              <a:off x="1752601" y="3505344"/>
              <a:ext cx="3880460" cy="74933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.VnTime" panose="020B7200000000000000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6" name="Rectangle 15"/>
          <p:cNvSpPr/>
          <p:nvPr/>
        </p:nvSpPr>
        <p:spPr>
          <a:xfrm>
            <a:off x="1976849" y="4729842"/>
            <a:ext cx="104067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đạp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370284" y="4719545"/>
            <a:ext cx="13821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Khắp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196339" y="5336826"/>
            <a:ext cx="89800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tấp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053049" y="5352210"/>
            <a:ext cx="104067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nập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5580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  <p:bldP spid="17" grpId="0"/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True Blue Society | Marcos para word, Clases de etiqueta, Agendas">
            <a:extLst>
              <a:ext uri="{FF2B5EF4-FFF2-40B4-BE49-F238E27FC236}">
                <a16:creationId xmlns:a16="http://schemas.microsoft.com/office/drawing/2014/main" xmlns="" id="{E18CBC2E-17B3-4687-9444-7E34F06D39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95506" y="-76200"/>
            <a:ext cx="9887411" cy="716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M0\Desktop\A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0"/>
            <a:ext cx="1762126" cy="705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43000" y="838200"/>
            <a:ext cx="198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Arial-SGK-TV" pitchFamily="2" charset="0"/>
                <a:cs typeface="Arial-SGK-TV" pitchFamily="2" charset="0"/>
              </a:rPr>
              <a:t>ap</a:t>
            </a:r>
            <a:endParaRPr lang="en-US" sz="54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71800" y="838200"/>
            <a:ext cx="198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Arial-SGK-TV" pitchFamily="2" charset="0"/>
                <a:cs typeface="Arial-SGK-TV" pitchFamily="2" charset="0"/>
              </a:rPr>
              <a:t>ăp</a:t>
            </a:r>
            <a:endParaRPr lang="en-US" sz="54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05000" y="838200"/>
            <a:ext cx="8715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p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733800" y="839756"/>
            <a:ext cx="8715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p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386348" y="838200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215148" y="844018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ă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4328652" y="1828800"/>
            <a:ext cx="1462548" cy="91440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5400" dirty="0" err="1" smtClean="0">
                <a:latin typeface="Arial-SGK-TV" pitchFamily="2" charset="0"/>
                <a:cs typeface="Arial-SGK-TV" pitchFamily="2" charset="0"/>
              </a:rPr>
              <a:t>ap</a:t>
            </a:r>
            <a:endParaRPr kumimoji="0" lang="en-US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2957052" y="1828801"/>
            <a:ext cx="1371600" cy="9144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5400" dirty="0">
                <a:latin typeface="Arial-SGK-TV" pitchFamily="2" charset="0"/>
                <a:cs typeface="Arial-SGK-TV" pitchFamily="2" charset="0"/>
              </a:rPr>
              <a:t>đ</a:t>
            </a:r>
            <a:endParaRPr kumimoji="0" lang="en-US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2960893" y="2743201"/>
            <a:ext cx="2830307" cy="920545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5400" dirty="0" err="1" smtClean="0">
                <a:latin typeface="Arial-SGK-TV" pitchFamily="2" charset="0"/>
                <a:cs typeface="Arial-SGK-TV" pitchFamily="2" charset="0"/>
              </a:rPr>
              <a:t>đạp</a:t>
            </a:r>
            <a:endParaRPr kumimoji="0" lang="en-US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76400" y="3733800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Arial-SGK-TV" pitchFamily="2" charset="0"/>
                <a:cs typeface="Arial-SGK-TV" pitchFamily="2" charset="0"/>
              </a:rPr>
              <a:t>r</a:t>
            </a:r>
            <a:r>
              <a:rPr lang="en-US" sz="4800" dirty="0" err="1" smtClean="0">
                <a:latin typeface="Arial-SGK-TV" pitchFamily="2" charset="0"/>
                <a:cs typeface="Arial-SGK-TV" pitchFamily="2" charset="0"/>
              </a:rPr>
              <a:t>ạp</a:t>
            </a:r>
            <a:endParaRPr lang="en-US" sz="48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600200" y="4495800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b</a:t>
            </a:r>
            <a:r>
              <a:rPr lang="en-US" sz="4800" dirty="0" err="1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ắp</a:t>
            </a:r>
            <a:endParaRPr lang="en-US" sz="4800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534698" y="4495800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cặp</a:t>
            </a:r>
            <a:endParaRPr lang="en-US" sz="4800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505200" y="3733800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Arial-SGK-TV" pitchFamily="2" charset="0"/>
                <a:cs typeface="Arial-SGK-TV" pitchFamily="2" charset="0"/>
              </a:rPr>
              <a:t>s</a:t>
            </a:r>
            <a:r>
              <a:rPr lang="en-US" sz="4800" dirty="0" err="1" smtClean="0">
                <a:latin typeface="Arial-SGK-TV" pitchFamily="2" charset="0"/>
                <a:cs typeface="Arial-SGK-TV" pitchFamily="2" charset="0"/>
              </a:rPr>
              <a:t>ạp</a:t>
            </a:r>
            <a:endParaRPr lang="en-US" sz="48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410200" y="3733800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Arial-SGK-TV" pitchFamily="2" charset="0"/>
                <a:cs typeface="Arial-SGK-TV" pitchFamily="2" charset="0"/>
              </a:rPr>
              <a:t>tháp</a:t>
            </a:r>
            <a:endParaRPr lang="en-US" sz="48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328779" y="4501401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g</a:t>
            </a:r>
            <a:r>
              <a:rPr lang="en-US" sz="4800" dirty="0" err="1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ặp</a:t>
            </a:r>
            <a:endParaRPr lang="en-US" sz="4800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471652" y="841965"/>
            <a:ext cx="198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Arial-SGK-TV" pitchFamily="2" charset="0"/>
                <a:cs typeface="Arial-SGK-TV" pitchFamily="2" charset="0"/>
              </a:rPr>
              <a:t>âp</a:t>
            </a:r>
            <a:endParaRPr lang="en-US" sz="54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216444" y="834343"/>
            <a:ext cx="8715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p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700252" y="844018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â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600200" y="5183202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đ</a:t>
            </a:r>
            <a:r>
              <a:rPr lang="en-US" sz="48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ập</a:t>
            </a:r>
            <a:endParaRPr lang="en-US" sz="48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534698" y="5183202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m</a:t>
            </a:r>
            <a:r>
              <a:rPr lang="en-US" sz="48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ập</a:t>
            </a:r>
            <a:endParaRPr lang="en-US" sz="48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328779" y="5188803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nấp</a:t>
            </a:r>
            <a:endParaRPr lang="en-US" sz="48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0273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2" grpId="0"/>
      <p:bldP spid="17" grpId="0"/>
      <p:bldP spid="19" grpId="0"/>
      <p:bldP spid="20" grpId="0"/>
      <p:bldP spid="5" grpId="0" animBg="1"/>
      <p:bldP spid="6" grpId="0" animBg="1"/>
      <p:bldP spid="7" grpId="0" animBg="1"/>
      <p:bldP spid="8" grpId="0"/>
      <p:bldP spid="25" grpId="0"/>
      <p:bldP spid="27" grpId="0"/>
      <p:bldP spid="28" grpId="0"/>
      <p:bldP spid="29" grpId="0"/>
      <p:bldP spid="30" grpId="0"/>
      <p:bldP spid="21" grpId="0"/>
      <p:bldP spid="22" grpId="0"/>
      <p:bldP spid="26" grpId="0"/>
      <p:bldP spid="31" grpId="0"/>
      <p:bldP spid="32" grpId="0"/>
      <p:bldP spid="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True Blue Society | Marcos para word, Clases de etiqueta, Agendas">
            <a:extLst>
              <a:ext uri="{FF2B5EF4-FFF2-40B4-BE49-F238E27FC236}">
                <a16:creationId xmlns:a16="http://schemas.microsoft.com/office/drawing/2014/main" xmlns="" id="{471701A7-BD4B-43C7-B02A-CE67784096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95506" y="-76200"/>
            <a:ext cx="9887411" cy="716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38200" y="1819870"/>
            <a:ext cx="266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Arial-SGK-TV" pitchFamily="2" charset="0"/>
                <a:cs typeface="Arial-SGK-TV" pitchFamily="2" charset="0"/>
              </a:rPr>
              <a:t>x</a:t>
            </a:r>
            <a:r>
              <a:rPr lang="en-US" sz="5400" dirty="0" err="1" smtClean="0">
                <a:latin typeface="Arial-SGK-TV" pitchFamily="2" charset="0"/>
                <a:cs typeface="Arial-SGK-TV" pitchFamily="2" charset="0"/>
              </a:rPr>
              <a:t>e</a:t>
            </a:r>
            <a:r>
              <a:rPr lang="en-US" sz="5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 smtClean="0">
                <a:latin typeface="Arial-SGK-TV" pitchFamily="2" charset="0"/>
                <a:cs typeface="Arial-SGK-TV" pitchFamily="2" charset="0"/>
              </a:rPr>
              <a:t>đạp</a:t>
            </a:r>
            <a:endParaRPr lang="en-US" sz="54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53000" y="1828800"/>
            <a:ext cx="312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Arial-SGK-TV" pitchFamily="2" charset="0"/>
                <a:cs typeface="Arial-SGK-TV" pitchFamily="2" charset="0"/>
              </a:rPr>
              <a:t>c</a:t>
            </a:r>
            <a:r>
              <a:rPr lang="en-US" sz="5400" dirty="0" err="1" smtClean="0">
                <a:latin typeface="Arial-SGK-TV" pitchFamily="2" charset="0"/>
                <a:cs typeface="Arial-SGK-TV" pitchFamily="2" charset="0"/>
              </a:rPr>
              <a:t>ặp</a:t>
            </a:r>
            <a:r>
              <a:rPr lang="en-US" sz="5400" dirty="0" smtClean="0">
                <a:latin typeface="Arial-SGK-TV" pitchFamily="2" charset="0"/>
                <a:cs typeface="Arial-SGK-TV" pitchFamily="2" charset="0"/>
              </a:rPr>
              <a:t> da</a:t>
            </a:r>
            <a:endParaRPr lang="en-US" sz="54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95600" y="3657600"/>
            <a:ext cx="266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Arial-SGK-TV" pitchFamily="2" charset="0"/>
                <a:cs typeface="Arial-SGK-TV" pitchFamily="2" charset="0"/>
              </a:rPr>
              <a:t>c</a:t>
            </a:r>
            <a:r>
              <a:rPr lang="en-US" sz="5400" dirty="0" err="1" smtClean="0">
                <a:latin typeface="Arial-SGK-TV" pitchFamily="2" charset="0"/>
                <a:cs typeface="Arial-SGK-TV" pitchFamily="2" charset="0"/>
              </a:rPr>
              <a:t>á</a:t>
            </a:r>
            <a:r>
              <a:rPr lang="en-US" sz="5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 smtClean="0">
                <a:latin typeface="Arial-SGK-TV" pitchFamily="2" charset="0"/>
                <a:cs typeface="Arial-SGK-TV" pitchFamily="2" charset="0"/>
              </a:rPr>
              <a:t>mập</a:t>
            </a:r>
            <a:endParaRPr lang="en-US" sz="5400" dirty="0">
              <a:latin typeface="Arial-SGK-TV" pitchFamily="2" charset="0"/>
              <a:cs typeface="Arial-SGK-TV" pitchFamily="2" charset="0"/>
            </a:endParaRPr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10591800" y="4119265"/>
            <a:ext cx="914400" cy="914400"/>
          </a:xfrm>
          <a:prstGeom prst="lin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8" name="Straight Connector 17"/>
          <p:cNvCxnSpPr/>
          <p:nvPr/>
        </p:nvCxnSpPr>
        <p:spPr bwMode="auto">
          <a:xfrm>
            <a:off x="4114800" y="4554915"/>
            <a:ext cx="1143000" cy="4465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0" name="Straight Connector 19"/>
          <p:cNvCxnSpPr/>
          <p:nvPr/>
        </p:nvCxnSpPr>
        <p:spPr bwMode="auto">
          <a:xfrm>
            <a:off x="7162800" y="4576465"/>
            <a:ext cx="914400" cy="914400"/>
          </a:xfrm>
          <a:prstGeom prst="lin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3" name="Straight Connector 22"/>
          <p:cNvCxnSpPr/>
          <p:nvPr/>
        </p:nvCxnSpPr>
        <p:spPr bwMode="auto">
          <a:xfrm>
            <a:off x="2057400" y="2738735"/>
            <a:ext cx="1143000" cy="4465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7" name="Straight Connector 16"/>
          <p:cNvCxnSpPr/>
          <p:nvPr/>
        </p:nvCxnSpPr>
        <p:spPr bwMode="auto">
          <a:xfrm>
            <a:off x="5486400" y="2699406"/>
            <a:ext cx="1143000" cy="4465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2" name="Rectangle 1"/>
          <p:cNvSpPr/>
          <p:nvPr/>
        </p:nvSpPr>
        <p:spPr>
          <a:xfrm>
            <a:off x="2339207" y="1813560"/>
            <a:ext cx="954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a</a:t>
            </a:r>
            <a:r>
              <a:rPr lang="en-US" sz="54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p</a:t>
            </a:r>
            <a:endParaRPr lang="en-US" sz="54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745480" y="1844040"/>
            <a:ext cx="95410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ăp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91186" y="3657600"/>
            <a:ext cx="954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âp</a:t>
            </a:r>
            <a:endParaRPr lang="en-US" sz="54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5129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2" grpId="0"/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True Blue Society | Marcos para word, Clases de etiqueta, Agendas">
            <a:extLst>
              <a:ext uri="{FF2B5EF4-FFF2-40B4-BE49-F238E27FC236}">
                <a16:creationId xmlns:a16="http://schemas.microsoft.com/office/drawing/2014/main" xmlns="" id="{1110BFEE-DB32-4950-B19F-C53D124174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95506" y="-76200"/>
            <a:ext cx="9887411" cy="716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ặp da nam khóa số sang trọng VOP10 | Vionst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57199"/>
            <a:ext cx="6191250" cy="4495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19400" y="5105400"/>
            <a:ext cx="373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Arial-SGK-TV" pitchFamily="2" charset="0"/>
                <a:cs typeface="Arial-SGK-TV" pitchFamily="2" charset="0"/>
              </a:rPr>
              <a:t>c</a:t>
            </a:r>
            <a:r>
              <a:rPr lang="en-US" sz="5400" dirty="0" err="1" smtClean="0">
                <a:latin typeface="Arial-SGK-TV" pitchFamily="2" charset="0"/>
                <a:cs typeface="Arial-SGK-TV" pitchFamily="2" charset="0"/>
              </a:rPr>
              <a:t>ặp</a:t>
            </a:r>
            <a:r>
              <a:rPr lang="en-US" sz="5400" dirty="0" smtClean="0">
                <a:latin typeface="Arial-SGK-TV" pitchFamily="2" charset="0"/>
                <a:cs typeface="Arial-SGK-TV" pitchFamily="2" charset="0"/>
              </a:rPr>
              <a:t> da</a:t>
            </a:r>
            <a:endParaRPr lang="en-US" sz="5400" dirty="0"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2333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True Blue Society | Marcos para word, Clases de etiqueta, Agendas">
            <a:extLst>
              <a:ext uri="{FF2B5EF4-FFF2-40B4-BE49-F238E27FC236}">
                <a16:creationId xmlns:a16="http://schemas.microsoft.com/office/drawing/2014/main" xmlns="" id="{1110BFEE-DB32-4950-B19F-C53D124174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95506" y="-76200"/>
            <a:ext cx="9887411" cy="716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41080" y="2463745"/>
            <a:ext cx="4049739" cy="1955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 descr="Bí mật của cá voi sát thủ cái - KhoaHoc.tv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58285" y="4495801"/>
            <a:ext cx="4032533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76200" y="3043679"/>
            <a:ext cx="27027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Arial-SGK-TV" pitchFamily="2" charset="0"/>
                <a:cs typeface="Arial-SGK-TV" pitchFamily="2" charset="0"/>
              </a:rPr>
              <a:t>c</a:t>
            </a:r>
            <a:r>
              <a:rPr lang="en-US" sz="5400" dirty="0" err="1" smtClean="0">
                <a:latin typeface="Arial-SGK-TV" pitchFamily="2" charset="0"/>
                <a:cs typeface="Arial-SGK-TV" pitchFamily="2" charset="0"/>
              </a:rPr>
              <a:t>á</a:t>
            </a:r>
            <a:r>
              <a:rPr lang="en-US" sz="5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 smtClean="0">
                <a:latin typeface="Arial-SGK-TV" pitchFamily="2" charset="0"/>
                <a:cs typeface="Arial-SGK-TV" pitchFamily="2" charset="0"/>
              </a:rPr>
              <a:t>voi</a:t>
            </a:r>
            <a:endParaRPr lang="en-US" sz="54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76200" y="886930"/>
            <a:ext cx="289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Arial-SGK-TV" pitchFamily="2" charset="0"/>
                <a:cs typeface="Arial-SGK-TV" pitchFamily="2" charset="0"/>
              </a:rPr>
              <a:t>c</a:t>
            </a:r>
            <a:r>
              <a:rPr lang="en-US" sz="5400" dirty="0" err="1" smtClean="0">
                <a:latin typeface="Arial-SGK-TV" pitchFamily="2" charset="0"/>
                <a:cs typeface="Arial-SGK-TV" pitchFamily="2" charset="0"/>
              </a:rPr>
              <a:t>á</a:t>
            </a:r>
            <a:r>
              <a:rPr lang="en-US" sz="5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 smtClean="0">
                <a:latin typeface="Arial-SGK-TV" pitchFamily="2" charset="0"/>
                <a:cs typeface="Arial-SGK-TV" pitchFamily="2" charset="0"/>
              </a:rPr>
              <a:t>mập</a:t>
            </a:r>
            <a:endParaRPr lang="en-US" sz="5400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41079" y="334991"/>
            <a:ext cx="4049739" cy="2027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-76200" y="5062836"/>
            <a:ext cx="27027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Arial-SGK-TV" pitchFamily="2" charset="0"/>
                <a:cs typeface="Arial-SGK-TV" pitchFamily="2" charset="0"/>
              </a:rPr>
              <a:t>c</a:t>
            </a:r>
            <a:r>
              <a:rPr lang="en-US" sz="5400" dirty="0" err="1" smtClean="0">
                <a:latin typeface="Arial-SGK-TV" pitchFamily="2" charset="0"/>
                <a:cs typeface="Arial-SGK-TV" pitchFamily="2" charset="0"/>
              </a:rPr>
              <a:t>á</a:t>
            </a:r>
            <a:r>
              <a:rPr lang="en-US" sz="5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 smtClean="0">
                <a:latin typeface="Arial-SGK-TV" pitchFamily="2" charset="0"/>
                <a:cs typeface="Arial-SGK-TV" pitchFamily="2" charset="0"/>
              </a:rPr>
              <a:t>heo</a:t>
            </a:r>
            <a:endParaRPr lang="en-US" sz="5400" dirty="0">
              <a:latin typeface="Arial-SGK-TV" pitchFamily="2" charset="0"/>
              <a:cs typeface="Arial-SGK-TV" pitchFamily="2" charset="0"/>
            </a:endParaRPr>
          </a:p>
        </p:txBody>
      </p:sp>
      <p:cxnSp>
        <p:nvCxnSpPr>
          <p:cNvPr id="5" name="Straight Connector 4"/>
          <p:cNvCxnSpPr/>
          <p:nvPr/>
        </p:nvCxnSpPr>
        <p:spPr bwMode="auto">
          <a:xfrm flipV="1">
            <a:off x="2362200" y="1519679"/>
            <a:ext cx="2478879" cy="410043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7" name="Straight Connector 6"/>
          <p:cNvCxnSpPr/>
          <p:nvPr/>
        </p:nvCxnSpPr>
        <p:spPr bwMode="auto">
          <a:xfrm flipH="1">
            <a:off x="4495800" y="1219200"/>
            <a:ext cx="6477000" cy="129395"/>
          </a:xfrm>
          <a:prstGeom prst="lin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6" name="Straight Connector 15"/>
          <p:cNvCxnSpPr>
            <a:endCxn id="7172" idx="1"/>
          </p:cNvCxnSpPr>
          <p:nvPr/>
        </p:nvCxnSpPr>
        <p:spPr bwMode="auto">
          <a:xfrm>
            <a:off x="2188986" y="3581401"/>
            <a:ext cx="2669299" cy="19431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7" name="Straight Connector 16"/>
          <p:cNvCxnSpPr>
            <a:endCxn id="7170" idx="1"/>
          </p:cNvCxnSpPr>
          <p:nvPr/>
        </p:nvCxnSpPr>
        <p:spPr bwMode="auto">
          <a:xfrm>
            <a:off x="2580801" y="1519679"/>
            <a:ext cx="2260279" cy="192199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xmlns="" val="123565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xmlns="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anose="020B7200000000000000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xmlns="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anose="020B7200000000000000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2767</TotalTime>
  <Words>116</Words>
  <Application>Microsoft Office PowerPoint</Application>
  <PresentationFormat>On-screen Show (4:3)</PresentationFormat>
  <Paragraphs>72</Paragraphs>
  <Slides>23</Slides>
  <Notes>3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Company>Mrs CHUONG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Mrs CHUONG</dc:creator>
  <cp:lastModifiedBy>Admin</cp:lastModifiedBy>
  <cp:revision>242</cp:revision>
  <dcterms:created xsi:type="dcterms:W3CDTF">2009-12-15T16:04:04Z</dcterms:created>
  <dcterms:modified xsi:type="dcterms:W3CDTF">2020-11-15T09:06:17Z</dcterms:modified>
</cp:coreProperties>
</file>