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9" r:id="rId2"/>
    <p:sldId id="300" r:id="rId3"/>
    <p:sldId id="295" r:id="rId4"/>
    <p:sldId id="272" r:id="rId5"/>
    <p:sldId id="276" r:id="rId6"/>
    <p:sldId id="283" r:id="rId7"/>
    <p:sldId id="285" r:id="rId8"/>
    <p:sldId id="286" r:id="rId9"/>
    <p:sldId id="287" r:id="rId10"/>
    <p:sldId id="288" r:id="rId11"/>
    <p:sldId id="292" r:id="rId12"/>
    <p:sldId id="290"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CF"/>
    <a:srgbClr val="FEFBD0"/>
    <a:srgbClr val="1BE33C"/>
    <a:srgbClr val="42EF25"/>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86" d="100"/>
          <a:sy n="86"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CF127B-C5E8-45F0-8C4A-7DA63401224A}"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CE178-A0BB-4041-B415-DE7E82809C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1CE178-A0BB-4041-B415-DE7E82809CB3}"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9BAD4-E332-4F1C-8072-2823B6EEAE7F}"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0E2BE-6F77-4E0F-B8D3-C16A764D3F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9BAD4-E332-4F1C-8072-2823B6EEAE7F}"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0E2BE-6F77-4E0F-B8D3-C16A764D3F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9BAD4-E332-4F1C-8072-2823B6EEAE7F}"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0E2BE-6F77-4E0F-B8D3-C16A764D3F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9BAD4-E332-4F1C-8072-2823B6EEAE7F}"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0E2BE-6F77-4E0F-B8D3-C16A764D3F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9BAD4-E332-4F1C-8072-2823B6EEAE7F}"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0E2BE-6F77-4E0F-B8D3-C16A764D3F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9BAD4-E332-4F1C-8072-2823B6EEAE7F}"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0E2BE-6F77-4E0F-B8D3-C16A764D3F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9BAD4-E332-4F1C-8072-2823B6EEAE7F}" type="datetimeFigureOut">
              <a:rPr lang="en-US" smtClean="0"/>
              <a:pPr/>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0E2BE-6F77-4E0F-B8D3-C16A764D3F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9BAD4-E332-4F1C-8072-2823B6EEAE7F}" type="datetimeFigureOut">
              <a:rPr lang="en-US" smtClean="0"/>
              <a:pPr/>
              <a:t>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90E2BE-6F77-4E0F-B8D3-C16A764D3F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9BAD4-E332-4F1C-8072-2823B6EEAE7F}" type="datetimeFigureOut">
              <a:rPr lang="en-US" smtClean="0"/>
              <a:pPr/>
              <a:t>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90E2BE-6F77-4E0F-B8D3-C16A764D3F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9BAD4-E332-4F1C-8072-2823B6EEAE7F}"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0E2BE-6F77-4E0F-B8D3-C16A764D3F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9BAD4-E332-4F1C-8072-2823B6EEAE7F}"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0E2BE-6F77-4E0F-B8D3-C16A764D3F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9BAD4-E332-4F1C-8072-2823B6EEAE7F}" type="datetimeFigureOut">
              <a:rPr lang="en-US" smtClean="0"/>
              <a:pPr/>
              <a:t>6/3/2020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90E2BE-6F77-4E0F-B8D3-C16A764D3F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wmf"/><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3"/>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3657600" y="3054350"/>
            <a:ext cx="4038600" cy="774700"/>
          </a:xfrm>
          <a:prstGeom prst="rect">
            <a:avLst/>
          </a:prstGeom>
        </p:spPr>
        <p:txBody>
          <a:bodyPr wrap="none" fromWordArt="1">
            <a:prstTxWarp prst="textPlain">
              <a:avLst>
                <a:gd name="adj" fmla="val 50000"/>
              </a:avLst>
            </a:prstTxWarp>
          </a:bodyPr>
          <a:lstStyle/>
          <a:p>
            <a:pPr algn="ctr"/>
            <a:r>
              <a:rPr lang="en-US" sz="5400"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ÔN </a:t>
            </a:r>
            <a:r>
              <a:rPr lang="en-US" sz="5400"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BÀI </a:t>
            </a:r>
            <a:r>
              <a:rPr lang="en-US" sz="5400"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15875" y="-95250"/>
            <a:ext cx="9159875" cy="6905625"/>
            <a:chOff x="0" y="-30"/>
            <a:chExt cx="5770" cy="4350"/>
          </a:xfrm>
        </p:grpSpPr>
        <p:pic>
          <p:nvPicPr>
            <p:cNvPr id="28692" name="Picture 20" descr="12ffg"/>
            <p:cNvPicPr>
              <a:picLocks noChangeAspect="1" noChangeArrowheads="1"/>
            </p:cNvPicPr>
            <p:nvPr/>
          </p:nvPicPr>
          <p:blipFill>
            <a:blip r:embed="rId2"/>
            <a:srcRect/>
            <a:stretch>
              <a:fillRect/>
            </a:stretch>
          </p:blipFill>
          <p:spPr bwMode="auto">
            <a:xfrm>
              <a:off x="4474" y="0"/>
              <a:ext cx="1296" cy="462"/>
            </a:xfrm>
            <a:prstGeom prst="rect">
              <a:avLst/>
            </a:prstGeom>
            <a:noFill/>
          </p:spPr>
        </p:pic>
        <p:pic>
          <p:nvPicPr>
            <p:cNvPr id="28695" name="Picture 23" descr="12ffg"/>
            <p:cNvPicPr>
              <a:picLocks noChangeAspect="1" noChangeArrowheads="1"/>
            </p:cNvPicPr>
            <p:nvPr/>
          </p:nvPicPr>
          <p:blipFill>
            <a:blip r:embed="rId2"/>
            <a:srcRect/>
            <a:stretch>
              <a:fillRect/>
            </a:stretch>
          </p:blipFill>
          <p:spPr bwMode="auto">
            <a:xfrm rot="10800000">
              <a:off x="0" y="3862"/>
              <a:ext cx="1450" cy="458"/>
            </a:xfrm>
            <a:prstGeom prst="rect">
              <a:avLst/>
            </a:prstGeom>
            <a:noFill/>
          </p:spPr>
        </p:pic>
        <p:pic>
          <p:nvPicPr>
            <p:cNvPr id="28696" name="Picture 24" descr="12ffg"/>
            <p:cNvPicPr>
              <a:picLocks noChangeAspect="1" noChangeArrowheads="1"/>
            </p:cNvPicPr>
            <p:nvPr/>
          </p:nvPicPr>
          <p:blipFill>
            <a:blip r:embed="rId2"/>
            <a:srcRect/>
            <a:stretch>
              <a:fillRect/>
            </a:stretch>
          </p:blipFill>
          <p:spPr bwMode="auto">
            <a:xfrm rot="16200000">
              <a:off x="-380" y="3482"/>
              <a:ext cx="1218" cy="458"/>
            </a:xfrm>
            <a:prstGeom prst="rect">
              <a:avLst/>
            </a:prstGeom>
            <a:noFill/>
          </p:spPr>
        </p:pic>
        <p:pic>
          <p:nvPicPr>
            <p:cNvPr id="28697" name="Picture 25" descr="12ffg"/>
            <p:cNvPicPr>
              <a:picLocks noChangeAspect="1" noChangeArrowheads="1"/>
            </p:cNvPicPr>
            <p:nvPr/>
          </p:nvPicPr>
          <p:blipFill>
            <a:blip r:embed="rId2"/>
            <a:srcRect/>
            <a:stretch>
              <a:fillRect/>
            </a:stretch>
          </p:blipFill>
          <p:spPr bwMode="auto">
            <a:xfrm rot="5400000">
              <a:off x="5021" y="251"/>
              <a:ext cx="1020" cy="458"/>
            </a:xfrm>
            <a:prstGeom prst="rect">
              <a:avLst/>
            </a:prstGeom>
            <a:noFill/>
          </p:spPr>
        </p:pic>
      </p:grpSp>
      <p:sp>
        <p:nvSpPr>
          <p:cNvPr id="28700" name="Text Box 28"/>
          <p:cNvSpPr txBox="1">
            <a:spLocks noChangeArrowheads="1"/>
          </p:cNvSpPr>
          <p:nvPr/>
        </p:nvSpPr>
        <p:spPr bwMode="auto">
          <a:xfrm>
            <a:off x="685800" y="2057400"/>
            <a:ext cx="7848600" cy="1092607"/>
          </a:xfrm>
          <a:prstGeom prst="rect">
            <a:avLst/>
          </a:prstGeom>
          <a:noFill/>
          <a:ln w="9525">
            <a:noFill/>
            <a:miter lim="800000"/>
            <a:headEnd/>
            <a:tailEnd/>
          </a:ln>
          <a:effectLst/>
        </p:spPr>
        <p:txBody>
          <a:bodyPr>
            <a:spAutoFit/>
          </a:bodyPr>
          <a:lstStyle/>
          <a:p>
            <a:pPr>
              <a:spcBef>
                <a:spcPct val="50000"/>
              </a:spcBef>
            </a:pPr>
            <a:r>
              <a:rPr lang="vi-VN" sz="2600" u="sng" dirty="0">
                <a:latin typeface="+mj-lt"/>
              </a:rPr>
              <a:t>Bài 4</a:t>
            </a:r>
            <a:r>
              <a:rPr lang="vi-VN" sz="2600" dirty="0">
                <a:latin typeface="+mj-lt"/>
              </a:rPr>
              <a:t>:  </a:t>
            </a:r>
          </a:p>
          <a:p>
            <a:pPr>
              <a:spcBef>
                <a:spcPct val="50000"/>
              </a:spcBef>
            </a:pPr>
            <a:r>
              <a:rPr lang="vi-VN" sz="2600" dirty="0">
                <a:latin typeface="+mj-lt"/>
              </a:rPr>
              <a:t>         Đặt câu khiến phù hợp với các tình huống sau:</a:t>
            </a:r>
          </a:p>
        </p:txBody>
      </p:sp>
      <p:sp>
        <p:nvSpPr>
          <p:cNvPr id="28701" name="Text Box 29"/>
          <p:cNvSpPr txBox="1">
            <a:spLocks noChangeArrowheads="1"/>
          </p:cNvSpPr>
          <p:nvPr/>
        </p:nvSpPr>
        <p:spPr bwMode="auto">
          <a:xfrm>
            <a:off x="630238" y="3241357"/>
            <a:ext cx="7991475" cy="492443"/>
          </a:xfrm>
          <a:prstGeom prst="rect">
            <a:avLst/>
          </a:prstGeom>
          <a:noFill/>
          <a:ln w="9525">
            <a:noFill/>
            <a:miter lim="800000"/>
            <a:headEnd/>
            <a:tailEnd/>
          </a:ln>
          <a:effectLst/>
        </p:spPr>
        <p:txBody>
          <a:bodyPr>
            <a:spAutoFit/>
          </a:bodyPr>
          <a:lstStyle/>
          <a:p>
            <a:pPr algn="just">
              <a:spcBef>
                <a:spcPct val="50000"/>
              </a:spcBef>
            </a:pPr>
            <a:r>
              <a:rPr lang="vi-VN" sz="2600" dirty="0">
                <a:latin typeface="+mj-lt"/>
              </a:rPr>
              <a:t>a, Em muốn xin tiền bố mẹ để mua một quyển sổ</a:t>
            </a:r>
            <a:r>
              <a:rPr lang="en-US" sz="2600" dirty="0">
                <a:latin typeface="+mj-lt"/>
              </a:rPr>
              <a:t> </a:t>
            </a:r>
            <a:r>
              <a:rPr lang="vi-VN" sz="2600" dirty="0">
                <a:latin typeface="+mj-lt"/>
              </a:rPr>
              <a:t>ghi chép.</a:t>
            </a:r>
          </a:p>
        </p:txBody>
      </p:sp>
      <p:sp>
        <p:nvSpPr>
          <p:cNvPr id="28702" name="Text Box 30"/>
          <p:cNvSpPr txBox="1">
            <a:spLocks noChangeArrowheads="1"/>
          </p:cNvSpPr>
          <p:nvPr/>
        </p:nvSpPr>
        <p:spPr bwMode="auto">
          <a:xfrm>
            <a:off x="685800" y="4038600"/>
            <a:ext cx="7772400" cy="892552"/>
          </a:xfrm>
          <a:prstGeom prst="rect">
            <a:avLst/>
          </a:prstGeom>
          <a:noFill/>
          <a:ln w="9525">
            <a:noFill/>
            <a:miter lim="800000"/>
            <a:headEnd/>
            <a:tailEnd/>
          </a:ln>
          <a:effectLst/>
        </p:spPr>
        <p:txBody>
          <a:bodyPr>
            <a:spAutoFit/>
          </a:bodyPr>
          <a:lstStyle/>
          <a:p>
            <a:pPr algn="just">
              <a:spcBef>
                <a:spcPct val="50000"/>
              </a:spcBef>
            </a:pPr>
            <a:r>
              <a:rPr lang="vi-VN" sz="2600" dirty="0">
                <a:latin typeface="+mj-lt"/>
              </a:rPr>
              <a:t>b, Em đi học về nhà, nhưng nhà em chưa có ai</a:t>
            </a:r>
            <a:r>
              <a:rPr lang="en-US" sz="2600" dirty="0">
                <a:latin typeface="+mj-lt"/>
              </a:rPr>
              <a:t> </a:t>
            </a:r>
            <a:r>
              <a:rPr lang="vi-VN" sz="2600" dirty="0">
                <a:latin typeface="+mj-lt"/>
              </a:rPr>
              <a:t>về, em muốn ngồi nhờ bên nhà hàng xóm để</a:t>
            </a:r>
            <a:r>
              <a:rPr lang="en-US" sz="2600" dirty="0">
                <a:latin typeface="+mj-lt"/>
              </a:rPr>
              <a:t> </a:t>
            </a:r>
            <a:r>
              <a:rPr lang="vi-VN" sz="2600" dirty="0">
                <a:latin typeface="+mj-lt"/>
              </a:rPr>
              <a:t>chờ bố mẹ về.</a:t>
            </a:r>
          </a:p>
        </p:txBody>
      </p:sp>
      <p:sp>
        <p:nvSpPr>
          <p:cNvPr id="13" name="Text Box 6"/>
          <p:cNvSpPr txBox="1">
            <a:spLocks noChangeArrowheads="1"/>
          </p:cNvSpPr>
          <p:nvPr/>
        </p:nvSpPr>
        <p:spPr bwMode="auto">
          <a:xfrm>
            <a:off x="304800" y="1524000"/>
            <a:ext cx="2209800" cy="533400"/>
          </a:xfrm>
          <a:prstGeom prst="rect">
            <a:avLst/>
          </a:prstGeom>
          <a:noFill/>
          <a:ln w="9525">
            <a:noFill/>
            <a:miter lim="800000"/>
            <a:headEnd/>
            <a:tailEnd/>
          </a:ln>
        </p:spPr>
        <p:txBody>
          <a:bodyPr wrap="square">
            <a:spAutoFit/>
          </a:bodyPr>
          <a:lstStyle/>
          <a:p>
            <a:pPr algn="l">
              <a:spcBef>
                <a:spcPct val="50000"/>
              </a:spcBef>
            </a:pPr>
            <a:r>
              <a:rPr lang="en-US" sz="2800" dirty="0" smtClean="0">
                <a:latin typeface="Times New Roman" pitchFamily="18" charset="0"/>
                <a:cs typeface="Times New Roman" pitchFamily="18" charset="0"/>
              </a:rPr>
              <a:t>II. </a:t>
            </a:r>
            <a:r>
              <a:rPr lang="en-US" sz="2800" dirty="0" err="1" smtClean="0">
                <a:latin typeface="Times New Roman" pitchFamily="18" charset="0"/>
                <a:cs typeface="Times New Roman" pitchFamily="18" charset="0"/>
              </a:rPr>
              <a:t>Luyện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FCF"/>
        </a:soli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533400" y="3733800"/>
            <a:ext cx="8077200" cy="646331"/>
          </a:xfrm>
          <a:prstGeom prst="rect">
            <a:avLst/>
          </a:prstGeom>
          <a:noFill/>
          <a:ln w="9525">
            <a:noFill/>
            <a:miter lim="800000"/>
            <a:headEnd/>
            <a:tailEnd/>
          </a:ln>
        </p:spPr>
        <p:txBody>
          <a:bodyPr wrap="square">
            <a:spAutoFit/>
          </a:bodyPr>
          <a:lstStyle/>
          <a:p>
            <a:pPr algn="l">
              <a:spcBef>
                <a:spcPct val="50000"/>
              </a:spcBef>
            </a:pPr>
            <a:r>
              <a:rPr lang="en-US" sz="3600" b="1" dirty="0">
                <a:latin typeface="Times New Roman" pitchFamily="18" charset="0"/>
                <a:cs typeface="Times New Roman" pitchFamily="18" charset="0"/>
              </a:rPr>
              <a:t>Học </a:t>
            </a:r>
            <a:r>
              <a:rPr lang="en-US" sz="3600" b="1" dirty="0" smtClean="0">
                <a:latin typeface="Times New Roman" pitchFamily="18" charset="0"/>
                <a:cs typeface="Times New Roman" pitchFamily="18" charset="0"/>
              </a:rPr>
              <a:t>ghi </a:t>
            </a:r>
            <a:r>
              <a:rPr lang="en-US" sz="3600" b="1" dirty="0">
                <a:latin typeface="Times New Roman" pitchFamily="18" charset="0"/>
                <a:cs typeface="Times New Roman" pitchFamily="18" charset="0"/>
              </a:rPr>
              <a:t>nhớ và chuẩn bị bài </a:t>
            </a:r>
            <a:r>
              <a:rPr lang="en-US" sz="3600" b="1" dirty="0" smtClean="0">
                <a:latin typeface="Times New Roman" pitchFamily="18" charset="0"/>
                <a:cs typeface="Times New Roman" pitchFamily="18" charset="0"/>
              </a:rPr>
              <a:t>sau </a:t>
            </a:r>
            <a:r>
              <a:rPr lang="en-US" sz="3600"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pic>
        <p:nvPicPr>
          <p:cNvPr id="23589" name="Picture 37" descr="phcanh 960"/>
          <p:cNvPicPr>
            <a:picLocks noChangeAspect="1" noChangeArrowheads="1" noCrop="1"/>
          </p:cNvPicPr>
          <p:nvPr/>
        </p:nvPicPr>
        <p:blipFill>
          <a:blip r:embed="rId3"/>
          <a:srcRect/>
          <a:stretch>
            <a:fillRect/>
          </a:stretch>
        </p:blipFill>
        <p:spPr bwMode="auto">
          <a:xfrm>
            <a:off x="6705600" y="1143000"/>
            <a:ext cx="933450" cy="790575"/>
          </a:xfrm>
          <a:prstGeom prst="rect">
            <a:avLst/>
          </a:prstGeom>
          <a:noFill/>
          <a:ln w="9525">
            <a:noFill/>
            <a:miter lim="800000"/>
            <a:headEnd/>
            <a:tailEnd/>
          </a:ln>
        </p:spPr>
      </p:pic>
      <p:sp>
        <p:nvSpPr>
          <p:cNvPr id="37" name="Rectangle 36"/>
          <p:cNvSpPr/>
          <p:nvPr/>
        </p:nvSpPr>
        <p:spPr>
          <a:xfrm>
            <a:off x="3200400" y="1143000"/>
            <a:ext cx="3124200" cy="838200"/>
          </a:xfrm>
          <a:prstGeom prst="rect">
            <a:avLst/>
          </a:prstGeom>
          <a:noFill/>
        </p:spPr>
        <p:txBody>
          <a:bodyPr wrap="square" lIns="91440" tIns="45720" rIns="91440" bIns="45720">
            <a:prstTxWarp prst="textCanUp">
              <a:avLst/>
            </a:prstTxWarp>
            <a:spAutoFit/>
          </a:body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Về nhà</a:t>
            </a:r>
            <a:endParaRPr lang="en-U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38" name="TextBox 37"/>
          <p:cNvSpPr txBox="1"/>
          <p:nvPr/>
        </p:nvSpPr>
        <p:spPr>
          <a:xfrm>
            <a:off x="457200" y="2362200"/>
            <a:ext cx="9144000" cy="1219200"/>
          </a:xfrm>
          <a:prstGeom prst="rect">
            <a:avLst/>
          </a:prstGeom>
          <a:noFill/>
        </p:spPr>
        <p:txBody>
          <a:bodyPr wrap="square" rtlCol="0">
            <a:spAutoFit/>
          </a:bodyPr>
          <a:lstStyle/>
          <a:p>
            <a:pPr eaLnBrk="0" hangingPunct="0"/>
            <a:r>
              <a:rPr lang="en-US" sz="3600" b="1" dirty="0" smtClean="0">
                <a:latin typeface="Times New Roman" pitchFamily="18" charset="0"/>
                <a:cs typeface="Times New Roman" pitchFamily="18" charset="0"/>
              </a:rPr>
              <a:t>Thực hành giữ phép lịch sự trong giao tiếp</a:t>
            </a:r>
          </a:p>
          <a:p>
            <a:pPr eaLnBrk="0" hangingPunct="0"/>
            <a:r>
              <a:rPr lang="en-US" sz="3600" b="1" dirty="0" smtClean="0">
                <a:latin typeface="Times New Roman" pitchFamily="18" charset="0"/>
                <a:cs typeface="Times New Roman" pitchFamily="18" charset="0"/>
              </a:rPr>
              <a:t>hàng ngày</a:t>
            </a:r>
            <a:endParaRPr lang="vi-VN" sz="3600" b="1" dirty="0">
              <a:latin typeface="Times New Roman" pitchFamily="18" charset="0"/>
              <a:cs typeface="Times New Roman" pitchFamily="18" charset="0"/>
            </a:endParaRPr>
          </a:p>
        </p:txBody>
      </p:sp>
    </p:spTree>
  </p:cSld>
  <p:clrMapOvr>
    <a:masterClrMapping/>
  </p:clrMapOvr>
  <p:transition spd="me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8" name="Picture 16" descr="New Picture (11)"/>
          <p:cNvPicPr>
            <a:picLocks noChangeAspect="1" noChangeArrowheads="1"/>
          </p:cNvPicPr>
          <p:nvPr/>
        </p:nvPicPr>
        <p:blipFill>
          <a:blip r:embed="rId2"/>
          <a:srcRect/>
          <a:stretch>
            <a:fillRect/>
          </a:stretch>
        </p:blipFill>
        <p:spPr bwMode="auto">
          <a:xfrm>
            <a:off x="0" y="0"/>
            <a:ext cx="2257425" cy="2352675"/>
          </a:xfrm>
          <a:prstGeom prst="rect">
            <a:avLst/>
          </a:prstGeom>
          <a:noFill/>
        </p:spPr>
      </p:pic>
      <p:pic>
        <p:nvPicPr>
          <p:cNvPr id="49169" name="Picture 17" descr="New Picture (9)"/>
          <p:cNvPicPr>
            <a:picLocks noChangeAspect="1" noChangeArrowheads="1"/>
          </p:cNvPicPr>
          <p:nvPr/>
        </p:nvPicPr>
        <p:blipFill>
          <a:blip r:embed="rId3"/>
          <a:srcRect/>
          <a:stretch>
            <a:fillRect/>
          </a:stretch>
        </p:blipFill>
        <p:spPr bwMode="auto">
          <a:xfrm>
            <a:off x="6010275" y="3724275"/>
            <a:ext cx="3162300" cy="3148013"/>
          </a:xfrm>
          <a:prstGeom prst="rect">
            <a:avLst/>
          </a:prstGeom>
          <a:noFill/>
        </p:spPr>
      </p:pic>
      <p:pic>
        <p:nvPicPr>
          <p:cNvPr id="49170" name="Picture 18" descr="livre et5 chandelle"/>
          <p:cNvPicPr>
            <a:picLocks noChangeAspect="1" noChangeArrowheads="1" noCrop="1"/>
          </p:cNvPicPr>
          <p:nvPr/>
        </p:nvPicPr>
        <p:blipFill>
          <a:blip r:embed="rId4"/>
          <a:srcRect/>
          <a:stretch>
            <a:fillRect/>
          </a:stretch>
        </p:blipFill>
        <p:spPr bwMode="auto">
          <a:xfrm>
            <a:off x="304800" y="4191000"/>
            <a:ext cx="3587750" cy="2260600"/>
          </a:xfrm>
          <a:prstGeom prst="rect">
            <a:avLst/>
          </a:prstGeom>
          <a:noFill/>
        </p:spPr>
      </p:pic>
      <p:sp>
        <p:nvSpPr>
          <p:cNvPr id="49172" name="WordArt 20"/>
          <p:cNvSpPr>
            <a:spLocks noChangeArrowheads="1" noChangeShapeType="1" noTextEdit="1"/>
          </p:cNvSpPr>
          <p:nvPr/>
        </p:nvSpPr>
        <p:spPr bwMode="auto">
          <a:xfrm>
            <a:off x="233363" y="2214562"/>
            <a:ext cx="8758237" cy="1366838"/>
          </a:xfrm>
          <a:prstGeom prst="rect">
            <a:avLst/>
          </a:prstGeom>
        </p:spPr>
        <p:txBody>
          <a:bodyPr wrap="none" fromWordArt="1">
            <a:prstTxWarp prst="textPlain">
              <a:avLst>
                <a:gd name="adj" fmla="val 50000"/>
              </a:avLst>
            </a:prstTxWarp>
          </a:bodyPr>
          <a:lstStyle/>
          <a:p>
            <a:pPr algn="ctr"/>
            <a:r>
              <a:rPr lang="pt-BR" sz="3600" b="1" kern="10" dirty="0" smtClean="0">
                <a:ln w="9525">
                  <a:solidFill>
                    <a:srgbClr val="008000"/>
                  </a:solidFill>
                  <a:round/>
                  <a:headEnd/>
                  <a:tailEnd/>
                </a:ln>
                <a:solidFill>
                  <a:srgbClr val="FF9900"/>
                </a:solidFill>
                <a:effectLst>
                  <a:outerShdw blurRad="60007" dist="200025" dir="15000000" sy="30000" kx="-1800000" algn="bl" rotWithShape="0">
                    <a:prstClr val="black">
                      <a:alpha val="32000"/>
                    </a:prstClr>
                  </a:outerShdw>
                </a:effectLst>
                <a:latin typeface=".VnUniverse"/>
                <a:cs typeface="Times New Roman" pitchFamily="18" charset="0"/>
              </a:rPr>
              <a:t> C</a:t>
            </a:r>
            <a:r>
              <a:rPr lang="pt-BR" sz="3600" b="1" kern="10" dirty="0" smtClean="0">
                <a:ln w="9525">
                  <a:solidFill>
                    <a:srgbClr val="008000"/>
                  </a:solidFill>
                  <a:round/>
                  <a:headEnd/>
                  <a:tailEnd/>
                </a:ln>
                <a:solidFill>
                  <a:srgbClr val="FF99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húc các </a:t>
            </a:r>
            <a:r>
              <a:rPr lang="pt-BR" sz="3600" b="1" kern="10" dirty="0" smtClean="0">
                <a:ln w="9525">
                  <a:solidFill>
                    <a:srgbClr val="008000"/>
                  </a:solidFill>
                  <a:round/>
                  <a:headEnd/>
                  <a:tailEnd/>
                </a:ln>
                <a:solidFill>
                  <a:srgbClr val="FF9900"/>
                </a:solidFill>
                <a:effectLst>
                  <a:outerShdw blurRad="60007" dist="200025" dir="15000000" sy="30000" kx="-1800000" algn="bl" rotWithShape="0">
                    <a:prstClr val="black">
                      <a:alpha val="32000"/>
                    </a:prstClr>
                  </a:outerShdw>
                </a:effectLst>
                <a:latin typeface=".VnUniverse"/>
              </a:rPr>
              <a:t>em học tập tiến bộ!</a:t>
            </a:r>
            <a:endParaRPr lang="en-US" sz="3600" b="1" kern="10" dirty="0">
              <a:ln w="9525">
                <a:solidFill>
                  <a:srgbClr val="008000"/>
                </a:solidFill>
                <a:round/>
                <a:headEnd/>
                <a:tailEnd/>
              </a:ln>
              <a:solidFill>
                <a:srgbClr val="FF9900"/>
              </a:solidFill>
              <a:effectLst>
                <a:outerShdw blurRad="60007" dist="200025" dir="15000000" sy="30000" kx="-1800000" algn="bl" rotWithShape="0">
                  <a:prstClr val="black">
                    <a:alpha val="32000"/>
                  </a:prstClr>
                </a:outerShdw>
              </a:effectLst>
              <a:latin typeface=".VnUniverse"/>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49172"/>
                                        </p:tgtEl>
                                        <p:attrNameLst>
                                          <p:attrName>style.visibility</p:attrName>
                                        </p:attrNameLst>
                                      </p:cBhvr>
                                      <p:to>
                                        <p:strVal val="visible"/>
                                      </p:to>
                                    </p:set>
                                    <p:animEffect transition="in" filter="box(in)">
                                      <p:cBhvr>
                                        <p:cTn id="7" dur="1000"/>
                                        <p:tgtEl>
                                          <p:spTgt spid="49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INSET2"/>
          <p:cNvPicPr>
            <a:picLocks noChangeAspect="1" noChangeArrowheads="1"/>
          </p:cNvPicPr>
          <p:nvPr/>
        </p:nvPicPr>
        <p:blipFill>
          <a:blip r:embed="rId2"/>
          <a:srcRect/>
          <a:stretch>
            <a:fillRect/>
          </a:stretch>
        </p:blipFill>
        <p:spPr bwMode="auto">
          <a:xfrm>
            <a:off x="-76200" y="0"/>
            <a:ext cx="2514600" cy="2505075"/>
          </a:xfrm>
          <a:prstGeom prst="rect">
            <a:avLst/>
          </a:prstGeom>
          <a:noFill/>
          <a:ln w="9525">
            <a:noFill/>
            <a:miter lim="800000"/>
            <a:headEnd/>
            <a:tailEnd/>
          </a:ln>
        </p:spPr>
      </p:pic>
      <p:pic>
        <p:nvPicPr>
          <p:cNvPr id="3075" name="Picture 3" descr="POINSET3"/>
          <p:cNvPicPr>
            <a:picLocks noChangeAspect="1" noChangeArrowheads="1"/>
          </p:cNvPicPr>
          <p:nvPr/>
        </p:nvPicPr>
        <p:blipFill>
          <a:blip r:embed="rId3"/>
          <a:srcRect/>
          <a:stretch>
            <a:fillRect/>
          </a:stretch>
        </p:blipFill>
        <p:spPr bwMode="auto">
          <a:xfrm>
            <a:off x="6153150" y="3830638"/>
            <a:ext cx="3219450" cy="3027362"/>
          </a:xfrm>
          <a:prstGeom prst="rect">
            <a:avLst/>
          </a:prstGeom>
          <a:noFill/>
          <a:ln w="9525">
            <a:noFill/>
            <a:miter lim="800000"/>
            <a:headEnd/>
            <a:tailEnd/>
          </a:ln>
        </p:spPr>
      </p:pic>
      <p:pic>
        <p:nvPicPr>
          <p:cNvPr id="3076" name="Picture 4" descr="15"/>
          <p:cNvPicPr>
            <a:picLocks noChangeAspect="1" noChangeArrowheads="1" noCrop="1"/>
          </p:cNvPicPr>
          <p:nvPr/>
        </p:nvPicPr>
        <p:blipFill>
          <a:blip r:embed="rId4"/>
          <a:srcRect/>
          <a:stretch>
            <a:fillRect/>
          </a:stretch>
        </p:blipFill>
        <p:spPr bwMode="auto">
          <a:xfrm>
            <a:off x="4343400" y="0"/>
            <a:ext cx="1158875" cy="1201738"/>
          </a:xfrm>
          <a:prstGeom prst="rect">
            <a:avLst/>
          </a:prstGeom>
          <a:noFill/>
          <a:ln w="9525">
            <a:noFill/>
            <a:miter lim="800000"/>
            <a:headEnd/>
            <a:tailEnd/>
          </a:ln>
        </p:spPr>
      </p:pic>
      <p:pic>
        <p:nvPicPr>
          <p:cNvPr id="3077" name="Picture 5" descr="FIREWRK5"/>
          <p:cNvPicPr>
            <a:picLocks noChangeAspect="1" noChangeArrowheads="1"/>
          </p:cNvPicPr>
          <p:nvPr/>
        </p:nvPicPr>
        <p:blipFill>
          <a:blip r:embed="rId5"/>
          <a:srcRect/>
          <a:stretch>
            <a:fillRect/>
          </a:stretch>
        </p:blipFill>
        <p:spPr bwMode="auto">
          <a:xfrm>
            <a:off x="7250113" y="-152400"/>
            <a:ext cx="2122487" cy="1365250"/>
          </a:xfrm>
          <a:prstGeom prst="rect">
            <a:avLst/>
          </a:prstGeom>
          <a:noFill/>
          <a:ln w="9525">
            <a:noFill/>
            <a:miter lim="800000"/>
            <a:headEnd/>
            <a:tailEnd/>
          </a:ln>
        </p:spPr>
      </p:pic>
      <p:pic>
        <p:nvPicPr>
          <p:cNvPr id="3078" name="Picture 6" descr="peace_dove_olive_branch_hg_wht"/>
          <p:cNvPicPr>
            <a:picLocks noChangeAspect="1" noChangeArrowheads="1" noCrop="1"/>
          </p:cNvPicPr>
          <p:nvPr/>
        </p:nvPicPr>
        <p:blipFill>
          <a:blip r:embed="rId6"/>
          <a:srcRect/>
          <a:stretch>
            <a:fillRect/>
          </a:stretch>
        </p:blipFill>
        <p:spPr bwMode="auto">
          <a:xfrm>
            <a:off x="0" y="5387975"/>
            <a:ext cx="3621088" cy="1470025"/>
          </a:xfrm>
          <a:prstGeom prst="rect">
            <a:avLst/>
          </a:prstGeom>
          <a:noFill/>
          <a:ln w="9525">
            <a:noFill/>
            <a:miter lim="800000"/>
            <a:headEnd/>
            <a:tailEnd/>
          </a:ln>
        </p:spPr>
      </p:pic>
      <p:sp>
        <p:nvSpPr>
          <p:cNvPr id="3079" name="WordArt 9"/>
          <p:cNvSpPr>
            <a:spLocks noChangeArrowheads="1" noChangeShapeType="1" noTextEdit="1"/>
          </p:cNvSpPr>
          <p:nvPr/>
        </p:nvSpPr>
        <p:spPr bwMode="auto">
          <a:xfrm>
            <a:off x="1219200" y="2279650"/>
            <a:ext cx="7086600" cy="1758950"/>
          </a:xfrm>
          <a:prstGeom prst="rect">
            <a:avLst/>
          </a:prstGeom>
        </p:spPr>
        <p:txBody>
          <a:bodyPr wrap="none" fromWordArt="1">
            <a:prstTxWarp prst="textWave1">
              <a:avLst>
                <a:gd name="adj1" fmla="val 13005"/>
                <a:gd name="adj2" fmla="val 0"/>
              </a:avLst>
            </a:prstTxWarp>
          </a:bodyPr>
          <a:lstStyle/>
          <a:p>
            <a:pPr algn="ctr"/>
            <a:r>
              <a:rPr lang="en-US" sz="3600" kern="10" dirty="0"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 </a:t>
            </a:r>
            <a:r>
              <a:rPr lang="en-US" sz="3600" kern="10" dirty="0" err="1"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CHÀO</a:t>
            </a:r>
            <a:r>
              <a:rPr lang="en-US" sz="3600" kern="10" dirty="0"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 </a:t>
            </a:r>
            <a:r>
              <a:rPr lang="en-US" sz="3600" kern="10" dirty="0" err="1"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TẠM</a:t>
            </a:r>
            <a:r>
              <a:rPr lang="en-US" sz="3600" kern="10" dirty="0"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 </a:t>
            </a:r>
            <a:r>
              <a:rPr lang="en-US" sz="3600" kern="10" dirty="0" err="1"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BIỆT</a:t>
            </a:r>
            <a:r>
              <a:rPr lang="en-US" sz="3600" kern="10" dirty="0"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 </a:t>
            </a:r>
            <a:r>
              <a:rPr lang="en-US" sz="3600" kern="10" dirty="0" err="1"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CÁC</a:t>
            </a:r>
            <a:r>
              <a:rPr lang="en-US" sz="3600" kern="10" dirty="0"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 </a:t>
            </a:r>
            <a:r>
              <a:rPr lang="en-US" sz="3600" kern="10" dirty="0" err="1"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EM</a:t>
            </a:r>
            <a:r>
              <a:rPr lang="en-US" sz="3600" kern="10" dirty="0"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 </a:t>
            </a:r>
            <a:r>
              <a:rPr lang="en-US" sz="3600" kern="10" dirty="0" err="1"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HỌC</a:t>
            </a:r>
            <a:r>
              <a:rPr lang="en-US" sz="3600" kern="10" dirty="0"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 </a:t>
            </a:r>
            <a:r>
              <a:rPr lang="en-US" sz="3600" kern="10" dirty="0" err="1"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SINH</a:t>
            </a:r>
            <a:r>
              <a:rPr lang="en-US" sz="3600" kern="10" dirty="0" smtClean="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rPr>
              <a:t> ! </a:t>
            </a:r>
            <a:endParaRPr lang="en-US" sz="3600" kern="10" dirty="0">
              <a:ln w="9525">
                <a:solidFill>
                  <a:srgbClr val="0000CC"/>
                </a:solidFill>
                <a:round/>
                <a:headEnd/>
                <a:tailEnd/>
              </a:ln>
              <a:solidFill>
                <a:srgbClr val="FF3399"/>
              </a:solidFill>
              <a:effectLst>
                <a:outerShdw dist="53882" dir="2700000" algn="ctr" rotWithShape="0">
                  <a:srgbClr val="C0C0C0">
                    <a:alpha val="79999"/>
                  </a:srgb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20"/>
          <p:cNvSpPr>
            <a:spLocks noChangeArrowheads="1" noChangeShapeType="1" noTextEdit="1"/>
          </p:cNvSpPr>
          <p:nvPr/>
        </p:nvSpPr>
        <p:spPr bwMode="auto">
          <a:xfrm>
            <a:off x="1143000" y="533400"/>
            <a:ext cx="7086600" cy="533400"/>
          </a:xfrm>
          <a:prstGeom prst="rect">
            <a:avLst/>
          </a:prstGeom>
        </p:spPr>
        <p:txBody>
          <a:bodyPr wrap="none" fromWordArt="1">
            <a:prstTxWarp prst="textPlain">
              <a:avLst>
                <a:gd name="adj" fmla="val 50000"/>
              </a:avLst>
            </a:prstTxWarp>
          </a:bodyPr>
          <a:lstStyle/>
          <a:p>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từ</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và</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câu</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609600" y="1905000"/>
            <a:ext cx="8534400" cy="5638800"/>
          </a:xfrm>
          <a:prstGeom prst="rect">
            <a:avLst/>
          </a:prstGeom>
        </p:spPr>
        <p:txBody>
          <a:bodyPr wrap="none" lIns="91430" tIns="45714" rIns="91430" bIns="45714" fromWordArt="1">
            <a:prstTxWarp prst="textPlain">
              <a:avLst>
                <a:gd name="adj" fmla="val 50000"/>
              </a:avLst>
            </a:prstTxWarp>
          </a:bodyPr>
          <a:lstStyle/>
          <a:p>
            <a:pPr algn="ctr">
              <a:defRPr/>
            </a:pP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Giữ</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phép</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lịch</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sự</a:t>
            </a:r>
            <a:endPar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khi</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bày</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tỏ</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yêu</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cầu</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đề</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nghị</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defRPr/>
            </a:pP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defRPr/>
            </a:pPr>
            <a:r>
              <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defRPr/>
            </a:pPr>
            <a:endPar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6153"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6154"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6156"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6157"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6158"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6159"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pic>
        <p:nvPicPr>
          <p:cNvPr id="6150" name="Picture 2" descr="Bemua"/>
          <p:cNvPicPr>
            <a:picLocks noChangeAspect="1" noChangeArrowheads="1" noCrop="1"/>
          </p:cNvPicPr>
          <p:nvPr/>
        </p:nvPicPr>
        <p:blipFill>
          <a:blip r:embed="rId5"/>
          <a:srcRect/>
          <a:stretch>
            <a:fillRect/>
          </a:stretch>
        </p:blipFill>
        <p:spPr bwMode="auto">
          <a:xfrm>
            <a:off x="3733800" y="5562600"/>
            <a:ext cx="1981200" cy="1295400"/>
          </a:xfrm>
          <a:prstGeom prst="rect">
            <a:avLst/>
          </a:prstGeom>
          <a:noFill/>
          <a:ln w="9525">
            <a:noFill/>
            <a:miter lim="800000"/>
            <a:headEnd/>
            <a:tailEnd/>
          </a:ln>
        </p:spPr>
      </p:pic>
      <p:pic>
        <p:nvPicPr>
          <p:cNvPr id="6151" name="Picture 2" descr="Bemua"/>
          <p:cNvPicPr>
            <a:picLocks noChangeAspect="1" noChangeArrowheads="1" noCrop="1"/>
          </p:cNvPicPr>
          <p:nvPr/>
        </p:nvPicPr>
        <p:blipFill>
          <a:blip r:embed="rId5"/>
          <a:srcRect/>
          <a:stretch>
            <a:fillRect/>
          </a:stretch>
        </p:blipFill>
        <p:spPr bwMode="auto">
          <a:xfrm>
            <a:off x="1600200" y="5562600"/>
            <a:ext cx="1981200" cy="1066800"/>
          </a:xfrm>
          <a:prstGeom prst="rect">
            <a:avLst/>
          </a:prstGeom>
          <a:noFill/>
          <a:ln w="9525">
            <a:noFill/>
            <a:miter lim="800000"/>
            <a:headEnd/>
            <a:tailEnd/>
          </a:ln>
        </p:spPr>
      </p:pic>
      <p:pic>
        <p:nvPicPr>
          <p:cNvPr id="6152" name="Picture 2" descr="Bemua"/>
          <p:cNvPicPr>
            <a:picLocks noChangeAspect="1" noChangeArrowheads="1" noCrop="1"/>
          </p:cNvPicPr>
          <p:nvPr/>
        </p:nvPicPr>
        <p:blipFill>
          <a:blip r:embed="rId5"/>
          <a:srcRect/>
          <a:stretch>
            <a:fillRect/>
          </a:stretch>
        </p:blipFill>
        <p:spPr bwMode="auto">
          <a:xfrm>
            <a:off x="5943600" y="5638800"/>
            <a:ext cx="1905000" cy="985838"/>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40778"/>
            <a:ext cx="9144000" cy="5755422"/>
          </a:xfrm>
          <a:prstGeom prst="rect">
            <a:avLst/>
          </a:prstGeom>
          <a:noFill/>
        </p:spPr>
        <p:txBody>
          <a:bodyPr wrap="square" rtlCol="0">
            <a:spAutoFit/>
          </a:bodyPr>
          <a:lstStyle/>
          <a:p>
            <a:pPr algn="just"/>
            <a:r>
              <a:rPr lang="en-US" sz="2300" dirty="0" smtClean="0">
                <a:latin typeface="Times New Roman" pitchFamily="18" charset="0"/>
                <a:cs typeface="Times New Roman" pitchFamily="18" charset="0"/>
              </a:rPr>
              <a:t>     Một sớm, thằng Hùng, mới “nhập cư” vào xóm tôi, dắt xe đạp gần hết hơi ra tiệm sửa xe của bác Hai. Nó hất hàm bảo bác Hai:</a:t>
            </a:r>
          </a:p>
          <a:p>
            <a:pPr algn="just"/>
            <a:r>
              <a:rPr lang="en-US" sz="2300" dirty="0" smtClean="0">
                <a:latin typeface="Times New Roman" pitchFamily="18" charset="0"/>
                <a:cs typeface="Times New Roman" pitchFamily="18" charset="0"/>
              </a:rPr>
              <a:t>     - Bơm cho cái bánh trước. Nhanh lên nhé, trễ giờ học rồi.</a:t>
            </a:r>
          </a:p>
          <a:p>
            <a:pPr algn="just"/>
            <a:r>
              <a:rPr lang="en-US" sz="2300" dirty="0" smtClean="0">
                <a:latin typeface="Times New Roman" pitchFamily="18" charset="0"/>
                <a:cs typeface="Times New Roman" pitchFamily="18" charset="0"/>
              </a:rPr>
              <a:t>     Bác Hai nhìn thằng Hùng rồi nói :</a:t>
            </a:r>
          </a:p>
          <a:p>
            <a:pPr algn="just"/>
            <a:r>
              <a:rPr lang="en-US" sz="2300" dirty="0" smtClean="0">
                <a:latin typeface="Times New Roman" pitchFamily="18" charset="0"/>
                <a:cs typeface="Times New Roman" pitchFamily="18" charset="0"/>
              </a:rPr>
              <a:t>     - Tiệm của bác hổng có bơm thuê.</a:t>
            </a:r>
          </a:p>
          <a:p>
            <a:pPr algn="just"/>
            <a:r>
              <a:rPr lang="en-US" sz="2300" dirty="0" smtClean="0">
                <a:latin typeface="Times New Roman" pitchFamily="18" charset="0"/>
                <a:cs typeface="Times New Roman" pitchFamily="18" charset="0"/>
              </a:rPr>
              <a:t>     - Vậy cho mượn cái bơm, tôi bơm lấy vậy.</a:t>
            </a:r>
          </a:p>
          <a:p>
            <a:pPr algn="just"/>
            <a:r>
              <a:rPr lang="en-US" sz="2300" dirty="0" smtClean="0">
                <a:latin typeface="Times New Roman" pitchFamily="18" charset="0"/>
                <a:cs typeface="Times New Roman" pitchFamily="18" charset="0"/>
              </a:rPr>
              <a:t>     Vừa lúc ấy, cái Hoa nhà ở cuối ngõ cũng dắt xe đạp chạy vào ríu rít chào hỏi:</a:t>
            </a:r>
          </a:p>
          <a:p>
            <a:pPr algn="just"/>
            <a:r>
              <a:rPr lang="en-US" sz="2300" dirty="0" smtClean="0">
                <a:latin typeface="Times New Roman" pitchFamily="18" charset="0"/>
                <a:cs typeface="Times New Roman" pitchFamily="18" charset="0"/>
              </a:rPr>
              <a:t>      - Cháu chào bác Hai ạ! Bác ơi, cho cháu mượn cái bơm nhé. Chiều nay cháu đi học về, bác coi giùm cháu nghe, hổng biết sao nó cứ xì hơi hoài.</a:t>
            </a:r>
          </a:p>
          <a:p>
            <a:pPr algn="just"/>
            <a:r>
              <a:rPr lang="en-US" sz="2300" dirty="0" smtClean="0">
                <a:latin typeface="Times New Roman" pitchFamily="18" charset="0"/>
                <a:cs typeface="Times New Roman" pitchFamily="18" charset="0"/>
              </a:rPr>
              <a:t>      - Được rồi. Nào để bác bơm cho. Cháu là con gái, biết bơm không mà bơm!</a:t>
            </a:r>
          </a:p>
          <a:p>
            <a:pPr algn="just"/>
            <a:r>
              <a:rPr lang="en-US" sz="2300" dirty="0" smtClean="0">
                <a:latin typeface="Times New Roman" pitchFamily="18" charset="0"/>
                <a:cs typeface="Times New Roman" pitchFamily="18" charset="0"/>
              </a:rPr>
              <a:t>      - Cháu cảm ơn bác nhiều. </a:t>
            </a:r>
          </a:p>
          <a:p>
            <a:r>
              <a:rPr lang="en-US" sz="2300" dirty="0" smtClean="0">
                <a:latin typeface="Times New Roman" pitchFamily="18" charset="0"/>
                <a:cs typeface="Times New Roman" pitchFamily="18" charset="0"/>
              </a:rPr>
              <a:t>                                                              </a:t>
            </a:r>
            <a:r>
              <a:rPr lang="en-US" sz="2300" i="1" dirty="0" smtClean="0">
                <a:latin typeface="Times New Roman" pitchFamily="18" charset="0"/>
                <a:cs typeface="Times New Roman" pitchFamily="18" charset="0"/>
              </a:rPr>
              <a:t>Theo Thành Long</a:t>
            </a:r>
            <a:r>
              <a:rPr lang="en-US" sz="2300" dirty="0" smtClean="0">
                <a:latin typeface="Times New Roman" pitchFamily="18" charset="0"/>
                <a:cs typeface="Times New Roman" pitchFamily="18" charset="0"/>
              </a:rPr>
              <a:t>   </a:t>
            </a:r>
          </a:p>
          <a:p>
            <a:endParaRPr lang="en-US" sz="2300" dirty="0" smtClean="0">
              <a:latin typeface="Times New Roman" pitchFamily="18" charset="0"/>
              <a:cs typeface="Times New Roman" pitchFamily="18" charset="0"/>
            </a:endParaRPr>
          </a:p>
          <a:p>
            <a:endParaRPr lang="en-US" sz="2300" dirty="0">
              <a:latin typeface="Times New Roman" pitchFamily="18" charset="0"/>
              <a:cs typeface="Times New Roman" pitchFamily="18" charset="0"/>
            </a:endParaRPr>
          </a:p>
        </p:txBody>
      </p:sp>
      <p:sp>
        <p:nvSpPr>
          <p:cNvPr id="5" name="TextBox 4"/>
          <p:cNvSpPr txBox="1"/>
          <p:nvPr/>
        </p:nvSpPr>
        <p:spPr>
          <a:xfrm>
            <a:off x="152400" y="0"/>
            <a:ext cx="2057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I.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xét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9" name="TextBox 8"/>
          <p:cNvSpPr txBox="1"/>
          <p:nvPr/>
        </p:nvSpPr>
        <p:spPr>
          <a:xfrm>
            <a:off x="152400" y="1524000"/>
            <a:ext cx="4724400" cy="461665"/>
          </a:xfrm>
          <a:prstGeom prst="rect">
            <a:avLst/>
          </a:prstGeom>
          <a:noFill/>
        </p:spPr>
        <p:txBody>
          <a:bodyPr wrap="square" rtlCol="0">
            <a:spAutoFit/>
          </a:bodyPr>
          <a:lstStyle/>
          <a:p>
            <a:r>
              <a:rPr lang="en-US" sz="2300" dirty="0" smtClean="0">
                <a:latin typeface="Times New Roman" pitchFamily="18" charset="0"/>
                <a:cs typeface="Times New Roman" pitchFamily="18" charset="0"/>
              </a:rPr>
              <a:t>1. Hãy đọc mẩu chuyện sau:</a:t>
            </a:r>
            <a:endParaRPr lang="en-US" sz="2300" dirty="0">
              <a:latin typeface="Times New Roman" pitchFamily="18" charset="0"/>
              <a:cs typeface="Times New Roman" pitchFamily="18" charset="0"/>
            </a:endParaRPr>
          </a:p>
        </p:txBody>
      </p:sp>
      <p:pic>
        <p:nvPicPr>
          <p:cNvPr id="10" name="Picture 6" descr="0"/>
          <p:cNvPicPr>
            <a:picLocks noChangeAspect="1" noChangeArrowheads="1"/>
          </p:cNvPicPr>
          <p:nvPr/>
        </p:nvPicPr>
        <p:blipFill>
          <a:blip r:embed="rId3"/>
          <a:srcRect/>
          <a:stretch>
            <a:fillRect/>
          </a:stretch>
        </p:blipFill>
        <p:spPr bwMode="auto">
          <a:xfrm>
            <a:off x="0" y="609600"/>
            <a:ext cx="9144000" cy="6248400"/>
          </a:xfrm>
          <a:prstGeom prst="rect">
            <a:avLst/>
          </a:prstGeom>
          <a:blipFill dpi="0" rotWithShape="1">
            <a:blip r:embed="rId4"/>
            <a:srcRect/>
            <a:tile tx="0" ty="0" sx="100000" sy="100000" flip="none" algn="tl"/>
          </a: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23" name="Rectangle 79"/>
          <p:cNvSpPr>
            <a:spLocks noChangeArrowheads="1"/>
          </p:cNvSpPr>
          <p:nvPr/>
        </p:nvSpPr>
        <p:spPr bwMode="auto">
          <a:xfrm>
            <a:off x="0" y="730250"/>
            <a:ext cx="2071688" cy="0"/>
          </a:xfrm>
          <a:prstGeom prst="rect">
            <a:avLst/>
          </a:prstGeom>
          <a:noFill/>
          <a:ln w="9525">
            <a:noFill/>
            <a:miter lim="800000"/>
            <a:headEnd/>
            <a:tailEnd/>
          </a:ln>
          <a:effectLst/>
        </p:spPr>
        <p:txBody>
          <a:bodyPr wrap="none">
            <a:spAutoFit/>
          </a:bodyPr>
          <a:lstStyle/>
          <a:p>
            <a:endParaRPr lang="en-US"/>
          </a:p>
        </p:txBody>
      </p:sp>
      <p:sp>
        <p:nvSpPr>
          <p:cNvPr id="6227" name="Rectangle 83"/>
          <p:cNvSpPr>
            <a:spLocks noChangeArrowheads="1"/>
          </p:cNvSpPr>
          <p:nvPr/>
        </p:nvSpPr>
        <p:spPr bwMode="auto">
          <a:xfrm>
            <a:off x="0" y="730250"/>
            <a:ext cx="2071688" cy="0"/>
          </a:xfrm>
          <a:prstGeom prst="rect">
            <a:avLst/>
          </a:prstGeom>
          <a:noFill/>
          <a:ln w="9525">
            <a:noFill/>
            <a:miter lim="800000"/>
            <a:headEnd/>
            <a:tailEnd/>
          </a:ln>
          <a:effectLst/>
        </p:spPr>
        <p:txBody>
          <a:bodyPr wrap="none">
            <a:spAutoFit/>
          </a:bodyPr>
          <a:lstStyle/>
          <a:p>
            <a:endParaRPr lang="en-US"/>
          </a:p>
        </p:txBody>
      </p:sp>
      <p:sp>
        <p:nvSpPr>
          <p:cNvPr id="13" name="TextBox 12"/>
          <p:cNvSpPr txBox="1"/>
          <p:nvPr/>
        </p:nvSpPr>
        <p:spPr>
          <a:xfrm>
            <a:off x="0" y="533400"/>
            <a:ext cx="7690274" cy="446276"/>
          </a:xfrm>
          <a:prstGeom prst="rect">
            <a:avLst/>
          </a:prstGeom>
          <a:noFill/>
        </p:spPr>
        <p:txBody>
          <a:bodyPr wrap="square" rtlCol="0">
            <a:spAutoFit/>
          </a:bodyPr>
          <a:lstStyle/>
          <a:p>
            <a:r>
              <a:rPr lang="en-US" sz="2300" dirty="0" smtClean="0">
                <a:latin typeface="Times New Roman" pitchFamily="18" charset="0"/>
                <a:cs typeface="Times New Roman" pitchFamily="18" charset="0"/>
              </a:rPr>
              <a:t>2. Tìm những câu nêu yêu cầu, đề nghị trong mẩu chuyện trên.</a:t>
            </a:r>
          </a:p>
        </p:txBody>
      </p:sp>
      <p:sp>
        <p:nvSpPr>
          <p:cNvPr id="18" name="TextBox 17"/>
          <p:cNvSpPr txBox="1"/>
          <p:nvPr/>
        </p:nvSpPr>
        <p:spPr>
          <a:xfrm>
            <a:off x="0" y="1905000"/>
            <a:ext cx="9144000" cy="5755422"/>
          </a:xfrm>
          <a:prstGeom prst="rect">
            <a:avLst/>
          </a:prstGeom>
          <a:noFill/>
        </p:spPr>
        <p:txBody>
          <a:bodyPr wrap="square" rtlCol="0">
            <a:spAutoFit/>
          </a:bodyPr>
          <a:lstStyle/>
          <a:p>
            <a:pPr algn="just"/>
            <a:r>
              <a:rPr lang="en-US" sz="2300" dirty="0" smtClean="0">
                <a:latin typeface="Times New Roman" pitchFamily="18" charset="0"/>
                <a:cs typeface="Times New Roman" pitchFamily="18" charset="0"/>
              </a:rPr>
              <a:t>     Một sớm, thằng Hùng, mới “nhập cư” vào xóm tôi, dắt xe đạp gần hết hơi ra tiệm sửa xe của bác Hai. Nó hất hàm bảo bác Hai:</a:t>
            </a:r>
          </a:p>
          <a:p>
            <a:pPr algn="just"/>
            <a:r>
              <a:rPr lang="en-US" sz="2300" dirty="0" smtClean="0">
                <a:latin typeface="Times New Roman" pitchFamily="18" charset="0"/>
                <a:cs typeface="Times New Roman" pitchFamily="18" charset="0"/>
              </a:rPr>
              <a:t>    - Bơm cho cái bánh trước. Nhanh lên nhé, trễ giờ học rồi.</a:t>
            </a:r>
          </a:p>
          <a:p>
            <a:pPr algn="just"/>
            <a:r>
              <a:rPr lang="en-US" sz="2300" dirty="0" smtClean="0">
                <a:latin typeface="Times New Roman" pitchFamily="18" charset="0"/>
                <a:cs typeface="Times New Roman" pitchFamily="18" charset="0"/>
              </a:rPr>
              <a:t>Bác Hai nhìn thằng Hùng rồi nói :</a:t>
            </a:r>
          </a:p>
          <a:p>
            <a:pPr algn="just"/>
            <a:r>
              <a:rPr lang="en-US" sz="2300" dirty="0" smtClean="0">
                <a:latin typeface="Times New Roman" pitchFamily="18" charset="0"/>
                <a:cs typeface="Times New Roman" pitchFamily="18" charset="0"/>
              </a:rPr>
              <a:t>     - Tiệm của bác hổng có bơm thuê.</a:t>
            </a:r>
          </a:p>
          <a:p>
            <a:pPr algn="just"/>
            <a:r>
              <a:rPr lang="en-US" sz="2300" dirty="0" smtClean="0">
                <a:latin typeface="Times New Roman" pitchFamily="18" charset="0"/>
                <a:cs typeface="Times New Roman" pitchFamily="18" charset="0"/>
              </a:rPr>
              <a:t>     - Vậy cho mượn cái bơm, tôi bơm lấy vậy.</a:t>
            </a:r>
          </a:p>
          <a:p>
            <a:pPr algn="just"/>
            <a:r>
              <a:rPr lang="en-US" sz="2300" dirty="0" smtClean="0">
                <a:latin typeface="Times New Roman" pitchFamily="18" charset="0"/>
                <a:cs typeface="Times New Roman" pitchFamily="18" charset="0"/>
              </a:rPr>
              <a:t>     Vừa lúc ấy, cái Hoa nhà ở cuối ngõ cũng dắt xe đạp chạy vào ríu rít chào hỏi:</a:t>
            </a:r>
          </a:p>
          <a:p>
            <a:pPr algn="just"/>
            <a:r>
              <a:rPr lang="en-US" sz="2300" dirty="0" smtClean="0">
                <a:latin typeface="Times New Roman" pitchFamily="18" charset="0"/>
                <a:cs typeface="Times New Roman" pitchFamily="18" charset="0"/>
              </a:rPr>
              <a:t>      - Cháu chào bác Hai ạ! Bác ơi, cho cháu mượn cái bơm nhé. Chiều nay cháu đi học về, bác coi giùm cháu nghe, hổng biết sao nó cứ xì hơi hoài.</a:t>
            </a:r>
          </a:p>
          <a:p>
            <a:pPr algn="just"/>
            <a:r>
              <a:rPr lang="en-US" sz="2300" dirty="0" smtClean="0">
                <a:latin typeface="Times New Roman" pitchFamily="18" charset="0"/>
                <a:cs typeface="Times New Roman" pitchFamily="18" charset="0"/>
              </a:rPr>
              <a:t>      - Được rồi. Nào để bác bơm cho. Cháu là con gái, biết bơm không mà bơm!</a:t>
            </a:r>
          </a:p>
          <a:p>
            <a:pPr algn="just"/>
            <a:r>
              <a:rPr lang="en-US" sz="2300" dirty="0" smtClean="0">
                <a:latin typeface="Times New Roman" pitchFamily="18" charset="0"/>
                <a:cs typeface="Times New Roman" pitchFamily="18" charset="0"/>
              </a:rPr>
              <a:t>      - Cháu cảm ơn bác nhiều. </a:t>
            </a:r>
          </a:p>
          <a:p>
            <a:r>
              <a:rPr lang="en-US" sz="2300" dirty="0" smtClean="0">
                <a:latin typeface="Times New Roman" pitchFamily="18" charset="0"/>
                <a:cs typeface="Times New Roman" pitchFamily="18" charset="0"/>
              </a:rPr>
              <a:t>                                                              </a:t>
            </a:r>
            <a:r>
              <a:rPr lang="en-US" sz="2300" i="1" dirty="0" smtClean="0">
                <a:latin typeface="Times New Roman" pitchFamily="18" charset="0"/>
                <a:cs typeface="Times New Roman" pitchFamily="18" charset="0"/>
              </a:rPr>
              <a:t>Theo Thành Long</a:t>
            </a:r>
            <a:r>
              <a:rPr lang="en-US" sz="2300" dirty="0" smtClean="0">
                <a:latin typeface="Times New Roman" pitchFamily="18" charset="0"/>
                <a:cs typeface="Times New Roman" pitchFamily="18" charset="0"/>
              </a:rPr>
              <a:t>   </a:t>
            </a:r>
          </a:p>
          <a:p>
            <a:endParaRPr lang="en-US" sz="2300" dirty="0" smtClean="0">
              <a:latin typeface="Times New Roman" pitchFamily="18" charset="0"/>
              <a:cs typeface="Times New Roman" pitchFamily="18" charset="0"/>
            </a:endParaRPr>
          </a:p>
          <a:p>
            <a:endParaRPr lang="en-US" sz="2300" dirty="0">
              <a:latin typeface="Times New Roman" pitchFamily="18" charset="0"/>
              <a:cs typeface="Times New Roman" pitchFamily="18" charset="0"/>
            </a:endParaRPr>
          </a:p>
        </p:txBody>
      </p:sp>
      <p:sp>
        <p:nvSpPr>
          <p:cNvPr id="19" name="TextBox 18"/>
          <p:cNvSpPr txBox="1"/>
          <p:nvPr/>
        </p:nvSpPr>
        <p:spPr>
          <a:xfrm>
            <a:off x="0" y="1"/>
            <a:ext cx="1905000" cy="453970"/>
          </a:xfrm>
          <a:prstGeom prst="rect">
            <a:avLst/>
          </a:prstGeom>
          <a:noFill/>
        </p:spPr>
        <p:txBody>
          <a:bodyPr wrap="square" rtlCol="0">
            <a:spAutoFit/>
          </a:bodyPr>
          <a:lstStyle/>
          <a:p>
            <a:r>
              <a:rPr lang="en-US" sz="2350" dirty="0" smtClean="0">
                <a:latin typeface="Times New Roman" pitchFamily="18" charset="0"/>
                <a:cs typeface="Times New Roman" pitchFamily="18" charset="0"/>
              </a:rPr>
              <a:t>I. Nhận xét:</a:t>
            </a:r>
            <a:endParaRPr lang="en-US" sz="2350" dirty="0">
              <a:latin typeface="Times New Roman" pitchFamily="18" charset="0"/>
              <a:cs typeface="Times New Roman" pitchFamily="18" charset="0"/>
            </a:endParaRPr>
          </a:p>
        </p:txBody>
      </p:sp>
      <p:cxnSp>
        <p:nvCxnSpPr>
          <p:cNvPr id="21" name="Straight Connector 20"/>
          <p:cNvCxnSpPr/>
          <p:nvPr/>
        </p:nvCxnSpPr>
        <p:spPr>
          <a:xfrm>
            <a:off x="533400" y="2970212"/>
            <a:ext cx="64770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609600" y="4038600"/>
            <a:ext cx="4800600" cy="117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a:off x="3352800" y="5105400"/>
            <a:ext cx="4343400" cy="106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a:off x="1905000" y="5791200"/>
            <a:ext cx="2590800" cy="63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par>
                                <p:cTn id="18" presetID="4"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ox(in)">
                                      <p:cBhvr>
                                        <p:cTn id="20" dur="500"/>
                                        <p:tgtEl>
                                          <p:spTgt spid="22"/>
                                        </p:tgtEl>
                                      </p:cBhvr>
                                    </p:animEffect>
                                  </p:childTnLst>
                                </p:cTn>
                              </p:par>
                              <p:par>
                                <p:cTn id="21" presetID="4" presetClass="entr" presetSubtype="16"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ox(in)">
                                      <p:cBhvr>
                                        <p:cTn id="23" dur="500"/>
                                        <p:tgtEl>
                                          <p:spTgt spid="30"/>
                                        </p:tgtEl>
                                      </p:cBhvr>
                                    </p:animEffect>
                                  </p:childTnLst>
                                </p:cTn>
                              </p:par>
                              <p:par>
                                <p:cTn id="24" presetID="4" presetClass="entr" presetSubtype="16"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ox(in)">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Box 8"/>
          <p:cNvSpPr txBox="1"/>
          <p:nvPr/>
        </p:nvSpPr>
        <p:spPr>
          <a:xfrm>
            <a:off x="1905000" y="1676400"/>
            <a:ext cx="76200" cy="369332"/>
          </a:xfrm>
          <a:prstGeom prst="rect">
            <a:avLst/>
          </a:prstGeom>
          <a:noFill/>
        </p:spPr>
        <p:txBody>
          <a:bodyPr wrap="square" rtlCol="0">
            <a:spAutoFit/>
          </a:bodyPr>
          <a:lstStyle/>
          <a:p>
            <a:endParaRPr lang="en-US" dirty="0"/>
          </a:p>
        </p:txBody>
      </p:sp>
      <p:sp>
        <p:nvSpPr>
          <p:cNvPr id="10" name="TextBox 9"/>
          <p:cNvSpPr txBox="1"/>
          <p:nvPr/>
        </p:nvSpPr>
        <p:spPr>
          <a:xfrm>
            <a:off x="1680668" y="1219200"/>
            <a:ext cx="6091732" cy="492443"/>
          </a:xfrm>
          <a:prstGeom prst="rect">
            <a:avLst/>
          </a:prstGeom>
          <a:noFill/>
        </p:spPr>
        <p:txBody>
          <a:bodyPr wrap="none" rtlCol="0">
            <a:spAutoFit/>
          </a:bodyPr>
          <a:lstStyle/>
          <a:p>
            <a:r>
              <a:rPr lang="en-US" sz="2600" dirty="0" err="1" smtClean="0">
                <a:solidFill>
                  <a:srgbClr val="FF0000"/>
                </a:solidFill>
                <a:latin typeface="Times New Roman" pitchFamily="18" charset="0"/>
                <a:cs typeface="Times New Roman" pitchFamily="18" charset="0"/>
              </a:rPr>
              <a:t>Giữ</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phép</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lịch</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sự</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khi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bày</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tỏ</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yêu</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cầu</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đề</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nghị</a:t>
            </a:r>
            <a:endParaRPr lang="en-US" sz="2600" dirty="0">
              <a:solidFill>
                <a:srgbClr val="FF0000"/>
              </a:solidFill>
              <a:latin typeface="Times New Roman" pitchFamily="18" charset="0"/>
              <a:cs typeface="Times New Roman" pitchFamily="18" charset="0"/>
            </a:endParaRPr>
          </a:p>
        </p:txBody>
      </p:sp>
      <p:sp>
        <p:nvSpPr>
          <p:cNvPr id="12" name="TextBox 11"/>
          <p:cNvSpPr txBox="1"/>
          <p:nvPr/>
        </p:nvSpPr>
        <p:spPr>
          <a:xfrm>
            <a:off x="3352800" y="619780"/>
            <a:ext cx="2590800" cy="523220"/>
          </a:xfrm>
          <a:prstGeom prst="rect">
            <a:avLst/>
          </a:prstGeom>
          <a:noFill/>
        </p:spPr>
        <p:txBody>
          <a:bodyPr wrap="square" rtlCol="0">
            <a:spAutoFit/>
          </a:bodyPr>
          <a:lstStyle/>
          <a:p>
            <a:r>
              <a:rPr lang="en-US" sz="2800" u="sng" dirty="0" smtClean="0">
                <a:latin typeface="Times New Roman" pitchFamily="18" charset="0"/>
                <a:cs typeface="Times New Roman" pitchFamily="18" charset="0"/>
              </a:rPr>
              <a:t>Luyện từ và câu:</a:t>
            </a:r>
            <a:endParaRPr lang="en-US" sz="2800" dirty="0">
              <a:latin typeface="Times New Roman" pitchFamily="18" charset="0"/>
              <a:cs typeface="Times New Roman" pitchFamily="18" charset="0"/>
            </a:endParaRPr>
          </a:p>
        </p:txBody>
      </p:sp>
      <p:sp>
        <p:nvSpPr>
          <p:cNvPr id="13" name="TextBox 12"/>
          <p:cNvSpPr txBox="1"/>
          <p:nvPr/>
        </p:nvSpPr>
        <p:spPr>
          <a:xfrm>
            <a:off x="94040" y="2971800"/>
            <a:ext cx="813556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3. Nhận xét cách nêu yêu cầu, đề nghị của hai bạn Hùng và Hoa.</a:t>
            </a:r>
          </a:p>
        </p:txBody>
      </p:sp>
      <p:sp>
        <p:nvSpPr>
          <p:cNvPr id="15" name="TextBox 14"/>
          <p:cNvSpPr txBox="1"/>
          <p:nvPr/>
        </p:nvSpPr>
        <p:spPr>
          <a:xfrm>
            <a:off x="152400" y="1752600"/>
            <a:ext cx="1752600" cy="461665"/>
          </a:xfrm>
          <a:prstGeom prst="rect">
            <a:avLst/>
          </a:prstGeom>
          <a:noFill/>
        </p:spPr>
        <p:txBody>
          <a:bodyPr wrap="square" rtlCol="0">
            <a:spAutoFit/>
          </a:bodyPr>
          <a:lstStyle/>
          <a:p>
            <a:r>
              <a:rPr lang="en-US" sz="2350" dirty="0" smtClean="0">
                <a:latin typeface="Times New Roman" pitchFamily="18" charset="0"/>
                <a:cs typeface="Times New Roman" pitchFamily="18" charset="0"/>
              </a:rPr>
              <a:t>I. Nhận xét:</a:t>
            </a:r>
            <a:endParaRPr lang="en-US" sz="2350" dirty="0">
              <a:latin typeface="Times New Roman" pitchFamily="18" charset="0"/>
              <a:cs typeface="Times New Roman" pitchFamily="18" charset="0"/>
            </a:endParaRPr>
          </a:p>
        </p:txBody>
      </p:sp>
      <p:sp>
        <p:nvSpPr>
          <p:cNvPr id="16" name="TextBox 15"/>
          <p:cNvSpPr txBox="1"/>
          <p:nvPr/>
        </p:nvSpPr>
        <p:spPr>
          <a:xfrm>
            <a:off x="76200" y="2586335"/>
            <a:ext cx="7902356"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2. Tìm những câu nêu yêu cầu, đề nghị trong mẩu chuyện trên.</a:t>
            </a:r>
          </a:p>
        </p:txBody>
      </p:sp>
      <p:sp>
        <p:nvSpPr>
          <p:cNvPr id="17" name="TextBox 16"/>
          <p:cNvSpPr txBox="1"/>
          <p:nvPr/>
        </p:nvSpPr>
        <p:spPr>
          <a:xfrm>
            <a:off x="914400" y="3828871"/>
            <a:ext cx="6934200" cy="1200329"/>
          </a:xfrm>
          <a:prstGeom prst="rect">
            <a:avLst/>
          </a:prstGeom>
          <a:noFill/>
        </p:spPr>
        <p:txBody>
          <a:bodyPr wrap="square" rtlCol="0">
            <a:spAutoFit/>
          </a:bodyPr>
          <a:lstStyle/>
          <a:p>
            <a:pPr marL="457200" indent="-457200">
              <a:buAutoNum type="alphaLcPeriod"/>
            </a:pPr>
            <a:r>
              <a:rPr lang="en-US" sz="2400" dirty="0" smtClean="0">
                <a:latin typeface="Times New Roman" pitchFamily="18" charset="0"/>
                <a:cs typeface="Times New Roman" pitchFamily="18" charset="0"/>
              </a:rPr>
              <a:t>Bạn Hùng nói trống không, yêu cầu bất lịch sự với Bác Hai.</a:t>
            </a:r>
          </a:p>
          <a:p>
            <a:pPr marL="457200" indent="-457200">
              <a:buAutoNum type="alphaLcPeriod"/>
            </a:pPr>
            <a:r>
              <a:rPr lang="en-US" sz="2400" dirty="0" smtClean="0">
                <a:latin typeface="Times New Roman" pitchFamily="18" charset="0"/>
                <a:cs typeface="Times New Roman" pitchFamily="18" charset="0"/>
              </a:rPr>
              <a:t>Bạn Hoa lễ phép, yêu cầu cầu lịch sự với bác Hai.</a:t>
            </a:r>
            <a:endParaRPr lang="en-US" sz="2400" dirty="0">
              <a:latin typeface="Times New Roman" pitchFamily="18" charset="0"/>
              <a:cs typeface="Times New Roman" pitchFamily="18" charset="0"/>
            </a:endParaRPr>
          </a:p>
        </p:txBody>
      </p:sp>
      <p:sp>
        <p:nvSpPr>
          <p:cNvPr id="18" name="TextBox 17"/>
          <p:cNvSpPr txBox="1"/>
          <p:nvPr/>
        </p:nvSpPr>
        <p:spPr>
          <a:xfrm>
            <a:off x="76200" y="2205335"/>
            <a:ext cx="5867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1. Hãy đọc mẩu chuyện sau: </a:t>
            </a:r>
            <a:endParaRPr lang="en-US" sz="2400" dirty="0">
              <a:latin typeface="Times New Roman" pitchFamily="18" charset="0"/>
              <a:cs typeface="Times New Roman" pitchFamily="18" charset="0"/>
            </a:endParaRPr>
          </a:p>
        </p:txBody>
      </p:sp>
      <p:sp>
        <p:nvSpPr>
          <p:cNvPr id="19" name="TextBox 18"/>
          <p:cNvSpPr txBox="1"/>
          <p:nvPr/>
        </p:nvSpPr>
        <p:spPr>
          <a:xfrm>
            <a:off x="76200" y="3348335"/>
            <a:ext cx="69325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4. Theo em, như thế nào là lịch sự khi yêu cầu, đề nghị</a:t>
            </a:r>
            <a:endParaRPr lang="en-US" sz="2400" dirty="0">
              <a:latin typeface="Times New Roman" pitchFamily="18" charset="0"/>
              <a:cs typeface="Times New Roman" pitchFamily="18" charset="0"/>
            </a:endParaRPr>
          </a:p>
        </p:txBody>
      </p:sp>
      <p:sp>
        <p:nvSpPr>
          <p:cNvPr id="20" name="TextBox 19"/>
          <p:cNvSpPr txBox="1"/>
          <p:nvPr/>
        </p:nvSpPr>
        <p:spPr>
          <a:xfrm>
            <a:off x="457200" y="5036403"/>
            <a:ext cx="83820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Lịch sự khi yêu cầu, đề nghị là lời yêu cầu phù hợp với quan hệ giữa người nói và người nghe, có cách xưng hô phù hợp.</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762000"/>
            <a:ext cx="8763000" cy="6555641"/>
          </a:xfrm>
          <a:prstGeom prst="rect">
            <a:avLst/>
          </a:prstGeom>
          <a:noFill/>
        </p:spPr>
        <p:txBody>
          <a:bodyPr wrap="square" rtlCol="0">
            <a:spAutoFit/>
          </a:bodyPr>
          <a:lstStyle/>
          <a:p>
            <a:pPr marL="457200" indent="-457200"/>
            <a:r>
              <a:rPr lang="en-US" sz="3600" dirty="0" smtClean="0">
                <a:latin typeface="Times New Roman" pitchFamily="18" charset="0"/>
                <a:cs typeface="Times New Roman" pitchFamily="18" charset="0"/>
              </a:rPr>
              <a:t>1. Khi yêu cầu, đề nghị, phải giữu phép lịch sự.</a:t>
            </a:r>
          </a:p>
          <a:p>
            <a:pPr marL="457200" indent="-457200"/>
            <a:r>
              <a:rPr lang="en-US" sz="3600" dirty="0" smtClean="0">
                <a:latin typeface="Times New Roman" pitchFamily="18" charset="0"/>
                <a:cs typeface="Times New Roman" pitchFamily="18" charset="0"/>
              </a:rPr>
              <a:t>2. Muốn cho lời yêu cầu, đề nghị được lịch sự, cần có cách xưng</a:t>
            </a:r>
          </a:p>
          <a:p>
            <a:pPr marL="457200" indent="-457200"/>
            <a:r>
              <a:rPr lang="en-US" sz="3600" dirty="0" smtClean="0">
                <a:latin typeface="Times New Roman" pitchFamily="18" charset="0"/>
                <a:cs typeface="Times New Roman" pitchFamily="18" charset="0"/>
              </a:rPr>
              <a:t>hô cho phù hợp và thêm vào trước hoặc sau động từ các từ làm ơn,</a:t>
            </a:r>
          </a:p>
          <a:p>
            <a:pPr marL="457200" indent="-457200"/>
            <a:r>
              <a:rPr lang="en-US" sz="3600" dirty="0" smtClean="0">
                <a:latin typeface="Times New Roman" pitchFamily="18" charset="0"/>
                <a:cs typeface="Times New Roman" pitchFamily="18" charset="0"/>
              </a:rPr>
              <a:t>giùm, giúp...</a:t>
            </a:r>
          </a:p>
          <a:p>
            <a:pPr marL="457200" indent="-457200"/>
            <a:r>
              <a:rPr lang="en-US" sz="3600" dirty="0" smtClean="0">
                <a:latin typeface="Times New Roman" pitchFamily="18" charset="0"/>
                <a:cs typeface="Times New Roman" pitchFamily="18" charset="0"/>
              </a:rPr>
              <a:t>3. Có thể dùng câu hỏi, câu kể để nêu yêu cầu, đề nghị.</a:t>
            </a:r>
          </a:p>
          <a:p>
            <a:pPr marL="457200" indent="-457200">
              <a:buAutoNum type="arabicPeriod"/>
            </a:pPr>
            <a:endParaRPr lang="en-US" sz="3600" dirty="0" smtClean="0">
              <a:latin typeface="Times New Roman" pitchFamily="18" charset="0"/>
              <a:cs typeface="Times New Roman" pitchFamily="18" charset="0"/>
            </a:endParaRPr>
          </a:p>
          <a:p>
            <a:pPr marL="457200" indent="-457200">
              <a:buAutoNum type="arabicPeriod"/>
            </a:pPr>
            <a:endParaRPr lang="en-US" sz="36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p:txBody>
      </p:sp>
      <p:sp>
        <p:nvSpPr>
          <p:cNvPr id="11" name="Rectangle 10"/>
          <p:cNvSpPr/>
          <p:nvPr/>
        </p:nvSpPr>
        <p:spPr>
          <a:xfrm>
            <a:off x="3352800" y="0"/>
            <a:ext cx="235994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Ghi nhớ</a:t>
            </a:r>
            <a:endParaRPr lang="en-US" sz="4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2" name="Picture 12" descr="Picture2"/>
          <p:cNvPicPr>
            <a:picLocks noChangeAspect="1" noChangeArrowheads="1"/>
          </p:cNvPicPr>
          <p:nvPr/>
        </p:nvPicPr>
        <p:blipFill>
          <a:blip r:embed="rId2"/>
          <a:srcRect/>
          <a:stretch>
            <a:fillRect/>
          </a:stretch>
        </p:blipFill>
        <p:spPr bwMode="auto">
          <a:xfrm>
            <a:off x="0" y="5334000"/>
            <a:ext cx="1524000" cy="1524000"/>
          </a:xfrm>
          <a:prstGeom prst="rect">
            <a:avLst/>
          </a:prstGeom>
          <a:noFill/>
        </p:spPr>
      </p:pic>
      <p:pic>
        <p:nvPicPr>
          <p:cNvPr id="13" name="Picture 13" descr="Picture2"/>
          <p:cNvPicPr>
            <a:picLocks noChangeAspect="1" noChangeArrowheads="1"/>
          </p:cNvPicPr>
          <p:nvPr/>
        </p:nvPicPr>
        <p:blipFill>
          <a:blip r:embed="rId3"/>
          <a:srcRect/>
          <a:stretch>
            <a:fillRect/>
          </a:stretch>
        </p:blipFill>
        <p:spPr bwMode="auto">
          <a:xfrm>
            <a:off x="7620000" y="5334000"/>
            <a:ext cx="1524000" cy="15240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304800" y="1981200"/>
            <a:ext cx="8839200" cy="892552"/>
          </a:xfrm>
          <a:prstGeom prst="rect">
            <a:avLst/>
          </a:prstGeom>
          <a:noFill/>
          <a:ln w="9525">
            <a:noFill/>
            <a:miter lim="800000"/>
            <a:headEnd/>
            <a:tailEnd/>
          </a:ln>
          <a:effectLst/>
        </p:spPr>
        <p:txBody>
          <a:bodyPr wrap="square">
            <a:spAutoFit/>
          </a:bodyPr>
          <a:lstStyle/>
          <a:p>
            <a:pPr algn="just">
              <a:spcBef>
                <a:spcPct val="50000"/>
              </a:spcBef>
            </a:pPr>
            <a:r>
              <a:rPr lang="en-US" sz="2600" dirty="0" smtClean="0">
                <a:latin typeface="Times New Roman" pitchFamily="18" charset="0"/>
                <a:cs typeface="Times New Roman" pitchFamily="18" charset="0"/>
              </a:rPr>
              <a:t>1. </a:t>
            </a:r>
            <a:r>
              <a:rPr lang="vi-VN" sz="2600" dirty="0" smtClean="0">
                <a:latin typeface="+mj-lt"/>
                <a:cs typeface="Times New Roman" pitchFamily="18" charset="0"/>
              </a:rPr>
              <a:t>Khi </a:t>
            </a:r>
            <a:r>
              <a:rPr lang="vi-VN" sz="2600" dirty="0">
                <a:latin typeface="+mj-lt"/>
                <a:cs typeface="Times New Roman" pitchFamily="18" charset="0"/>
              </a:rPr>
              <a:t>muốn mượn bạn cái bút, em có </a:t>
            </a:r>
            <a:r>
              <a:rPr lang="vi-VN" sz="2600" dirty="0" smtClean="0">
                <a:latin typeface="+mj-lt"/>
                <a:cs typeface="Times New Roman" pitchFamily="18" charset="0"/>
              </a:rPr>
              <a:t>thể </a:t>
            </a:r>
            <a:r>
              <a:rPr lang="vi-VN" sz="2600" dirty="0">
                <a:latin typeface="+mj-lt"/>
                <a:cs typeface="Times New Roman" pitchFamily="18" charset="0"/>
              </a:rPr>
              <a:t>chọn những cách nói </a:t>
            </a:r>
            <a:r>
              <a:rPr lang="vi-VN" sz="2600" dirty="0" smtClean="0">
                <a:latin typeface="+mj-lt"/>
                <a:cs typeface="Times New Roman" pitchFamily="18" charset="0"/>
              </a:rPr>
              <a:t>nào?</a:t>
            </a:r>
            <a:endParaRPr lang="vi-VN" sz="2600" dirty="0">
              <a:latin typeface="+mj-lt"/>
              <a:cs typeface="Times New Roman" pitchFamily="18" charset="0"/>
            </a:endParaRPr>
          </a:p>
        </p:txBody>
      </p:sp>
      <p:sp>
        <p:nvSpPr>
          <p:cNvPr id="23557" name="Text Box 5"/>
          <p:cNvSpPr txBox="1">
            <a:spLocks noChangeArrowheads="1"/>
          </p:cNvSpPr>
          <p:nvPr/>
        </p:nvSpPr>
        <p:spPr bwMode="auto">
          <a:xfrm>
            <a:off x="2057400" y="2895600"/>
            <a:ext cx="4419600" cy="492443"/>
          </a:xfrm>
          <a:prstGeom prst="rect">
            <a:avLst/>
          </a:prstGeom>
          <a:noFill/>
          <a:ln w="9525">
            <a:noFill/>
            <a:miter lim="800000"/>
            <a:headEnd/>
            <a:tailEnd/>
          </a:ln>
          <a:effectLst/>
        </p:spPr>
        <p:txBody>
          <a:bodyPr wrap="square">
            <a:spAutoFit/>
          </a:bodyPr>
          <a:lstStyle/>
          <a:p>
            <a:pPr algn="just">
              <a:spcBef>
                <a:spcPct val="50000"/>
              </a:spcBef>
            </a:pPr>
            <a:r>
              <a:rPr lang="en-US" sz="2600" dirty="0" smtClean="0">
                <a:latin typeface="Times New Roman" pitchFamily="18" charset="0"/>
                <a:cs typeface="Times New Roman" pitchFamily="18" charset="0"/>
              </a:rPr>
              <a:t>a) </a:t>
            </a:r>
            <a:r>
              <a:rPr lang="vi-VN" sz="2600" dirty="0" smtClean="0">
                <a:latin typeface="+mj-lt"/>
                <a:cs typeface="Times New Roman" pitchFamily="18" charset="0"/>
              </a:rPr>
              <a:t>Cho </a:t>
            </a:r>
            <a:r>
              <a:rPr lang="vi-VN" sz="2600" dirty="0">
                <a:latin typeface="+mj-lt"/>
                <a:cs typeface="Times New Roman" pitchFamily="18" charset="0"/>
              </a:rPr>
              <a:t>mượn cái bút !</a:t>
            </a:r>
          </a:p>
        </p:txBody>
      </p:sp>
      <p:sp>
        <p:nvSpPr>
          <p:cNvPr id="23558" name="Text Box 6"/>
          <p:cNvSpPr txBox="1">
            <a:spLocks noChangeArrowheads="1"/>
          </p:cNvSpPr>
          <p:nvPr/>
        </p:nvSpPr>
        <p:spPr bwMode="auto">
          <a:xfrm>
            <a:off x="2057400" y="3657600"/>
            <a:ext cx="5867400" cy="492443"/>
          </a:xfrm>
          <a:prstGeom prst="rect">
            <a:avLst/>
          </a:prstGeom>
          <a:noFill/>
          <a:ln w="9525">
            <a:noFill/>
            <a:miter lim="800000"/>
            <a:headEnd/>
            <a:tailEnd/>
          </a:ln>
          <a:effectLst/>
        </p:spPr>
        <p:txBody>
          <a:bodyPr>
            <a:spAutoFit/>
          </a:bodyPr>
          <a:lstStyle/>
          <a:p>
            <a:pPr algn="just">
              <a:spcBef>
                <a:spcPct val="50000"/>
              </a:spcBef>
            </a:pPr>
            <a:r>
              <a:rPr lang="en-US" sz="2600" dirty="0" smtClean="0">
                <a:latin typeface="Times New Roman" pitchFamily="18" charset="0"/>
                <a:cs typeface="Times New Roman" pitchFamily="18" charset="0"/>
              </a:rPr>
              <a:t>b) </a:t>
            </a:r>
            <a:r>
              <a:rPr lang="vi-VN" sz="2600" dirty="0" smtClean="0">
                <a:latin typeface="+mj-lt"/>
              </a:rPr>
              <a:t>Lan </a:t>
            </a:r>
            <a:r>
              <a:rPr lang="vi-VN" sz="2600" dirty="0">
                <a:latin typeface="+mj-lt"/>
              </a:rPr>
              <a:t>ơi, cho tớ mượn cái bút ! </a:t>
            </a:r>
          </a:p>
        </p:txBody>
      </p:sp>
      <p:sp>
        <p:nvSpPr>
          <p:cNvPr id="23559" name="Text Box 7"/>
          <p:cNvSpPr txBox="1">
            <a:spLocks noChangeArrowheads="1"/>
          </p:cNvSpPr>
          <p:nvPr/>
        </p:nvSpPr>
        <p:spPr bwMode="auto">
          <a:xfrm>
            <a:off x="2057400" y="4303693"/>
            <a:ext cx="6324600" cy="954107"/>
          </a:xfrm>
          <a:prstGeom prst="rect">
            <a:avLst/>
          </a:prstGeom>
          <a:noFill/>
          <a:ln w="9525">
            <a:noFill/>
            <a:miter lim="800000"/>
            <a:headEnd/>
            <a:tailEnd/>
          </a:ln>
          <a:effectLst/>
        </p:spPr>
        <p:txBody>
          <a:bodyPr>
            <a:spAutoFit/>
          </a:bodyPr>
          <a:lstStyle/>
          <a:p>
            <a:pPr algn="just">
              <a:spcBef>
                <a:spcPct val="50000"/>
              </a:spcBef>
            </a:pPr>
            <a:r>
              <a:rPr lang="en-US" sz="2800" dirty="0" smtClean="0">
                <a:latin typeface="Times New Roman" pitchFamily="18" charset="0"/>
                <a:cs typeface="Times New Roman" pitchFamily="18" charset="0"/>
              </a:rPr>
              <a:t>c) </a:t>
            </a:r>
            <a:r>
              <a:rPr lang="vi-VN" sz="2800" dirty="0" smtClean="0">
                <a:latin typeface="Times New Roman" pitchFamily="18" charset="0"/>
                <a:cs typeface="Times New Roman" pitchFamily="18" charset="0"/>
              </a:rPr>
              <a:t>Lan </a:t>
            </a:r>
            <a:r>
              <a:rPr lang="vi-VN" sz="2800" dirty="0">
                <a:latin typeface="Times New Roman" pitchFamily="18" charset="0"/>
                <a:cs typeface="Times New Roman" pitchFamily="18" charset="0"/>
              </a:rPr>
              <a:t>ơi, cậu có thể cho tớ </a:t>
            </a:r>
            <a:r>
              <a:rPr lang="vi-VN" sz="2800" dirty="0" smtClean="0">
                <a:latin typeface="Times New Roman" pitchFamily="18" charset="0"/>
                <a:cs typeface="Times New Roman" pitchFamily="18" charset="0"/>
              </a:rPr>
              <a:t>mượn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cái </a:t>
            </a:r>
            <a:r>
              <a:rPr lang="vi-VN" sz="2800" dirty="0">
                <a:latin typeface="Times New Roman" pitchFamily="18" charset="0"/>
                <a:cs typeface="Times New Roman" pitchFamily="18" charset="0"/>
              </a:rPr>
              <a:t>bút được không ?</a:t>
            </a:r>
          </a:p>
        </p:txBody>
      </p:sp>
      <p:sp>
        <p:nvSpPr>
          <p:cNvPr id="17" name="TextBox 16"/>
          <p:cNvSpPr txBox="1"/>
          <p:nvPr/>
        </p:nvSpPr>
        <p:spPr>
          <a:xfrm>
            <a:off x="0" y="1524000"/>
            <a:ext cx="2090637" cy="492443"/>
          </a:xfrm>
          <a:prstGeom prst="rect">
            <a:avLst/>
          </a:prstGeom>
          <a:noFill/>
        </p:spPr>
        <p:txBody>
          <a:bodyPr wrap="none" rtlCol="0">
            <a:spAutoFit/>
          </a:bodyPr>
          <a:lstStyle/>
          <a:p>
            <a:r>
              <a:rPr lang="en-US" sz="2600" dirty="0" smtClean="0">
                <a:latin typeface="Times New Roman" pitchFamily="18" charset="0"/>
                <a:cs typeface="Times New Roman" pitchFamily="18" charset="0"/>
              </a:rPr>
              <a:t> II. </a:t>
            </a:r>
            <a:r>
              <a:rPr lang="en-US" sz="2600" dirty="0" err="1" smtClean="0">
                <a:latin typeface="Times New Roman" pitchFamily="18" charset="0"/>
                <a:cs typeface="Times New Roman" pitchFamily="18" charset="0"/>
              </a:rPr>
              <a:t>Luyện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tập</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ppt_w</p:attrName>
                                        </p:attrNameLst>
                                      </p:cBhvr>
                                      <p:tavLst>
                                        <p:tav tm="0">
                                          <p:val>
                                            <p:strVal val="#ppt_w+.3"/>
                                          </p:val>
                                        </p:tav>
                                        <p:tav tm="100000">
                                          <p:val>
                                            <p:strVal val="#ppt_w"/>
                                          </p:val>
                                        </p:tav>
                                      </p:tavLst>
                                    </p:anim>
                                    <p:anim calcmode="lin" valueType="num">
                                      <p:cBhvr>
                                        <p:cTn id="8" dur="1000" fill="hold"/>
                                        <p:tgtEl>
                                          <p:spTgt spid="23556"/>
                                        </p:tgtEl>
                                        <p:attrNameLst>
                                          <p:attrName>ppt_h</p:attrName>
                                        </p:attrNameLst>
                                      </p:cBhvr>
                                      <p:tavLst>
                                        <p:tav tm="0">
                                          <p:val>
                                            <p:strVal val="#ppt_h"/>
                                          </p:val>
                                        </p:tav>
                                        <p:tav tm="100000">
                                          <p:val>
                                            <p:strVal val="#ppt_h"/>
                                          </p:val>
                                        </p:tav>
                                      </p:tavLst>
                                    </p:anim>
                                    <p:animEffect transition="in" filter="fade">
                                      <p:cBhvr>
                                        <p:cTn id="9" dur="1000"/>
                                        <p:tgtEl>
                                          <p:spTgt spid="2355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3557"/>
                                        </p:tgtEl>
                                        <p:attrNameLst>
                                          <p:attrName>style.visibility</p:attrName>
                                        </p:attrNameLst>
                                      </p:cBhvr>
                                      <p:to>
                                        <p:strVal val="visible"/>
                                      </p:to>
                                    </p:set>
                                    <p:anim calcmode="lin" valueType="num">
                                      <p:cBhvr>
                                        <p:cTn id="12" dur="1000" fill="hold"/>
                                        <p:tgtEl>
                                          <p:spTgt spid="23557"/>
                                        </p:tgtEl>
                                        <p:attrNameLst>
                                          <p:attrName>ppt_w</p:attrName>
                                        </p:attrNameLst>
                                      </p:cBhvr>
                                      <p:tavLst>
                                        <p:tav tm="0">
                                          <p:val>
                                            <p:strVal val="#ppt_w+.3"/>
                                          </p:val>
                                        </p:tav>
                                        <p:tav tm="100000">
                                          <p:val>
                                            <p:strVal val="#ppt_w"/>
                                          </p:val>
                                        </p:tav>
                                      </p:tavLst>
                                    </p:anim>
                                    <p:anim calcmode="lin" valueType="num">
                                      <p:cBhvr>
                                        <p:cTn id="13" dur="1000" fill="hold"/>
                                        <p:tgtEl>
                                          <p:spTgt spid="23557"/>
                                        </p:tgtEl>
                                        <p:attrNameLst>
                                          <p:attrName>ppt_h</p:attrName>
                                        </p:attrNameLst>
                                      </p:cBhvr>
                                      <p:tavLst>
                                        <p:tav tm="0">
                                          <p:val>
                                            <p:strVal val="#ppt_h"/>
                                          </p:val>
                                        </p:tav>
                                        <p:tav tm="100000">
                                          <p:val>
                                            <p:strVal val="#ppt_h"/>
                                          </p:val>
                                        </p:tav>
                                      </p:tavLst>
                                    </p:anim>
                                    <p:animEffect transition="in" filter="fade">
                                      <p:cBhvr>
                                        <p:cTn id="14" dur="1000"/>
                                        <p:tgtEl>
                                          <p:spTgt spid="2355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3558"/>
                                        </p:tgtEl>
                                        <p:attrNameLst>
                                          <p:attrName>style.visibility</p:attrName>
                                        </p:attrNameLst>
                                      </p:cBhvr>
                                      <p:to>
                                        <p:strVal val="visible"/>
                                      </p:to>
                                    </p:set>
                                    <p:anim calcmode="lin" valueType="num">
                                      <p:cBhvr>
                                        <p:cTn id="17" dur="1000" fill="hold"/>
                                        <p:tgtEl>
                                          <p:spTgt spid="23558"/>
                                        </p:tgtEl>
                                        <p:attrNameLst>
                                          <p:attrName>ppt_w</p:attrName>
                                        </p:attrNameLst>
                                      </p:cBhvr>
                                      <p:tavLst>
                                        <p:tav tm="0">
                                          <p:val>
                                            <p:strVal val="#ppt_w+.3"/>
                                          </p:val>
                                        </p:tav>
                                        <p:tav tm="100000">
                                          <p:val>
                                            <p:strVal val="#ppt_w"/>
                                          </p:val>
                                        </p:tav>
                                      </p:tavLst>
                                    </p:anim>
                                    <p:anim calcmode="lin" valueType="num">
                                      <p:cBhvr>
                                        <p:cTn id="18" dur="1000" fill="hold"/>
                                        <p:tgtEl>
                                          <p:spTgt spid="23558"/>
                                        </p:tgtEl>
                                        <p:attrNameLst>
                                          <p:attrName>ppt_h</p:attrName>
                                        </p:attrNameLst>
                                      </p:cBhvr>
                                      <p:tavLst>
                                        <p:tav tm="0">
                                          <p:val>
                                            <p:strVal val="#ppt_h"/>
                                          </p:val>
                                        </p:tav>
                                        <p:tav tm="100000">
                                          <p:val>
                                            <p:strVal val="#ppt_h"/>
                                          </p:val>
                                        </p:tav>
                                      </p:tavLst>
                                    </p:anim>
                                    <p:animEffect transition="in" filter="fade">
                                      <p:cBhvr>
                                        <p:cTn id="19" dur="1000"/>
                                        <p:tgtEl>
                                          <p:spTgt spid="23558"/>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3559"/>
                                        </p:tgtEl>
                                        <p:attrNameLst>
                                          <p:attrName>style.visibility</p:attrName>
                                        </p:attrNameLst>
                                      </p:cBhvr>
                                      <p:to>
                                        <p:strVal val="visible"/>
                                      </p:to>
                                    </p:set>
                                    <p:anim calcmode="lin" valueType="num">
                                      <p:cBhvr>
                                        <p:cTn id="22" dur="1000" fill="hold"/>
                                        <p:tgtEl>
                                          <p:spTgt spid="23559"/>
                                        </p:tgtEl>
                                        <p:attrNameLst>
                                          <p:attrName>ppt_w</p:attrName>
                                        </p:attrNameLst>
                                      </p:cBhvr>
                                      <p:tavLst>
                                        <p:tav tm="0">
                                          <p:val>
                                            <p:strVal val="#ppt_w+.3"/>
                                          </p:val>
                                        </p:tav>
                                        <p:tav tm="100000">
                                          <p:val>
                                            <p:strVal val="#ppt_w"/>
                                          </p:val>
                                        </p:tav>
                                      </p:tavLst>
                                    </p:anim>
                                    <p:anim calcmode="lin" valueType="num">
                                      <p:cBhvr>
                                        <p:cTn id="23" dur="1000" fill="hold"/>
                                        <p:tgtEl>
                                          <p:spTgt spid="23559"/>
                                        </p:tgtEl>
                                        <p:attrNameLst>
                                          <p:attrName>ppt_h</p:attrName>
                                        </p:attrNameLst>
                                      </p:cBhvr>
                                      <p:tavLst>
                                        <p:tav tm="0">
                                          <p:val>
                                            <p:strVal val="#ppt_h"/>
                                          </p:val>
                                        </p:tav>
                                        <p:tav tm="100000">
                                          <p:val>
                                            <p:strVal val="#ppt_h"/>
                                          </p:val>
                                        </p:tav>
                                      </p:tavLst>
                                    </p:anim>
                                    <p:animEffect transition="in" filter="fade">
                                      <p:cBhvr>
                                        <p:cTn id="24" dur="1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p:bldP spid="235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7"/>
          <p:cNvSpPr txBox="1">
            <a:spLocks noChangeArrowheads="1"/>
          </p:cNvSpPr>
          <p:nvPr/>
        </p:nvSpPr>
        <p:spPr bwMode="auto">
          <a:xfrm>
            <a:off x="228600" y="533401"/>
            <a:ext cx="8305800" cy="1077218"/>
          </a:xfrm>
          <a:prstGeom prst="rect">
            <a:avLst/>
          </a:prstGeom>
          <a:noFill/>
          <a:ln w="9525">
            <a:noFill/>
            <a:miter lim="800000"/>
            <a:headEnd/>
            <a:tailEnd/>
          </a:ln>
        </p:spPr>
        <p:txBody>
          <a:bodyPr wrap="square">
            <a:spAutoFit/>
          </a:bodyPr>
          <a:lstStyle/>
          <a:p>
            <a:pPr algn="l">
              <a:spcBef>
                <a:spcPct val="50000"/>
              </a:spcBef>
            </a:pPr>
            <a:r>
              <a:rPr lang="en-US" sz="3200" dirty="0" smtClean="0">
                <a:latin typeface="Times New Roman" pitchFamily="18" charset="0"/>
                <a:cs typeface="Times New Roman" pitchFamily="18" charset="0"/>
              </a:rPr>
              <a:t>2: Khi muốn hỏi giờ một người lớn tuổi, em có thể chọn những cách nói nào?</a:t>
            </a:r>
            <a:endParaRPr lang="en-US" sz="3200" dirty="0">
              <a:latin typeface="Times New Roman" pitchFamily="18" charset="0"/>
              <a:cs typeface="Times New Roman" pitchFamily="18" charset="0"/>
            </a:endParaRPr>
          </a:p>
        </p:txBody>
      </p:sp>
      <p:sp>
        <p:nvSpPr>
          <p:cNvPr id="13320" name="Text Box 8"/>
          <p:cNvSpPr txBox="1">
            <a:spLocks noChangeArrowheads="1"/>
          </p:cNvSpPr>
          <p:nvPr/>
        </p:nvSpPr>
        <p:spPr bwMode="auto">
          <a:xfrm>
            <a:off x="685800" y="1905000"/>
            <a:ext cx="7696200" cy="4801314"/>
          </a:xfrm>
          <a:prstGeom prst="rect">
            <a:avLst/>
          </a:prstGeom>
          <a:noFill/>
          <a:ln w="9525">
            <a:noFill/>
            <a:miter lim="800000"/>
            <a:headEnd/>
            <a:tailEnd/>
          </a:ln>
        </p:spPr>
        <p:txBody>
          <a:bodyPr wrap="square">
            <a:spAutoFit/>
          </a:bodyPr>
          <a:lstStyle/>
          <a:p>
            <a:pPr algn="l">
              <a:spcBef>
                <a:spcPct val="50000"/>
              </a:spcBef>
            </a:pPr>
            <a:r>
              <a:rPr lang="en-US" sz="3600" dirty="0" smtClean="0">
                <a:latin typeface="Times New Roman" pitchFamily="18" charset="0"/>
                <a:cs typeface="Times New Roman" pitchFamily="18" charset="0"/>
              </a:rPr>
              <a:t> a) Mấy giờ rồi?</a:t>
            </a:r>
          </a:p>
          <a:p>
            <a:pPr algn="l">
              <a:spcBef>
                <a:spcPct val="50000"/>
              </a:spcBef>
            </a:pPr>
            <a:r>
              <a:rPr lang="en-US" sz="3600" dirty="0" smtClean="0">
                <a:latin typeface="Times New Roman" pitchFamily="18" charset="0"/>
                <a:cs typeface="Times New Roman" pitchFamily="18" charset="0"/>
              </a:rPr>
              <a:t> b) Bác ơi, mấy giờ rồi ạ?</a:t>
            </a:r>
          </a:p>
          <a:p>
            <a:pPr algn="l">
              <a:spcBef>
                <a:spcPct val="50000"/>
              </a:spcBef>
            </a:pPr>
            <a:r>
              <a:rPr lang="en-US" sz="3600" dirty="0" smtClean="0">
                <a:latin typeface="Times New Roman" pitchFamily="18" charset="0"/>
                <a:cs typeface="Times New Roman" pitchFamily="18" charset="0"/>
              </a:rPr>
              <a:t> c) Bác ơi, bác làm ơn cho cháu biết mấy giờ rồi?</a:t>
            </a:r>
          </a:p>
          <a:p>
            <a:pPr algn="l">
              <a:spcBef>
                <a:spcPct val="50000"/>
              </a:spcBef>
            </a:pPr>
            <a:r>
              <a:rPr lang="en-US" sz="3600" dirty="0" smtClean="0">
                <a:latin typeface="Times New Roman" pitchFamily="18" charset="0"/>
                <a:cs typeface="Times New Roman" pitchFamily="18" charset="0"/>
              </a:rPr>
              <a:t> d) Bác ơi, bác xem giùm cháu mấy giờ rồi ạ?</a:t>
            </a:r>
            <a:endParaRPr lang="en-US" sz="3600" dirty="0">
              <a:latin typeface="Times New Roman" pitchFamily="18" charset="0"/>
              <a:cs typeface="Times New Roman" pitchFamily="18" charset="0"/>
            </a:endParaRPr>
          </a:p>
          <a:p>
            <a:pPr algn="l">
              <a:spcBef>
                <a:spcPct val="50000"/>
              </a:spcBef>
            </a:pPr>
            <a:endParaRPr lang="en-US" sz="2400" dirty="0">
              <a:latin typeface="Times New Roman" pitchFamily="18" charset="0"/>
              <a:cs typeface="Times New Roman" pitchFamily="18" charset="0"/>
            </a:endParaRPr>
          </a:p>
        </p:txBody>
      </p:sp>
      <p:sp>
        <p:nvSpPr>
          <p:cNvPr id="13322" name="Line 10"/>
          <p:cNvSpPr>
            <a:spLocks noChangeShapeType="1"/>
          </p:cNvSpPr>
          <p:nvPr/>
        </p:nvSpPr>
        <p:spPr bwMode="auto">
          <a:xfrm>
            <a:off x="1295400" y="2209800"/>
            <a:ext cx="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linds(horizontal)">
                                      <p:cBhvr>
                                        <p:cTn id="7" dur="5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box(in)">
                                      <p:cBhvr>
                                        <p:cTn id="1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381000" y="1676400"/>
            <a:ext cx="6248400" cy="2462213"/>
          </a:xfrm>
          <a:prstGeom prst="rect">
            <a:avLst/>
          </a:prstGeom>
          <a:noFill/>
          <a:ln w="38100">
            <a:noFill/>
            <a:miter lim="800000"/>
            <a:headEnd/>
            <a:tailEnd/>
          </a:ln>
          <a:effectLst/>
        </p:spPr>
        <p:txBody>
          <a:bodyPr wrap="square">
            <a:spAutoFit/>
          </a:bodyPr>
          <a:lstStyle/>
          <a:p>
            <a:pPr marL="457200" indent="-457200">
              <a:spcBef>
                <a:spcPct val="50000"/>
              </a:spcBef>
            </a:pPr>
            <a:r>
              <a:rPr lang="en-US" sz="2800" dirty="0" smtClean="0">
                <a:latin typeface="Times New Roman" pitchFamily="18" charset="0"/>
                <a:cs typeface="Times New Roman" pitchFamily="18" charset="0"/>
              </a:rPr>
              <a:t>a)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Lan ơi, cho tớ về với </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spcBef>
                <a:spcPct val="50000"/>
              </a:spcBef>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Cho đi nhờ một cái </a:t>
            </a:r>
            <a:r>
              <a:rPr lang="vi-V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spcBef>
                <a:spcPct val="50000"/>
              </a:spcBef>
            </a:pPr>
            <a:r>
              <a:rPr lang="vi-VN" sz="2800" dirty="0" smtClean="0">
                <a:latin typeface="+mj-lt"/>
                <a:cs typeface="Times New Roman" pitchFamily="18" charset="0"/>
              </a:rPr>
              <a:t>b</a:t>
            </a:r>
            <a:r>
              <a:rPr lang="en-US" sz="2800" dirty="0" smtClean="0">
                <a:latin typeface="+mj-lt"/>
                <a:cs typeface="Times New Roman" pitchFamily="18" charset="0"/>
              </a:rPr>
              <a:t>) </a:t>
            </a:r>
            <a:r>
              <a:rPr lang="vi-VN" sz="2800" dirty="0" smtClean="0">
                <a:latin typeface="+mj-lt"/>
              </a:rPr>
              <a:t>- Chiều nay, chị đón em nhé !</a:t>
            </a:r>
          </a:p>
          <a:p>
            <a:pPr>
              <a:spcBef>
                <a:spcPct val="50000"/>
              </a:spcBef>
            </a:pPr>
            <a:r>
              <a:rPr lang="en-US" sz="2800" dirty="0" smtClean="0">
                <a:latin typeface="+mj-lt"/>
              </a:rPr>
              <a:t>     </a:t>
            </a:r>
            <a:r>
              <a:rPr lang="vi-VN" sz="2800" dirty="0" smtClean="0">
                <a:latin typeface="+mj-lt"/>
              </a:rPr>
              <a:t>- Chiều nay, chị phải đón em đấy !</a:t>
            </a:r>
          </a:p>
        </p:txBody>
      </p:sp>
      <p:sp>
        <p:nvSpPr>
          <p:cNvPr id="40966" name="Text Box 6"/>
          <p:cNvSpPr txBox="1">
            <a:spLocks noChangeArrowheads="1"/>
          </p:cNvSpPr>
          <p:nvPr/>
        </p:nvSpPr>
        <p:spPr bwMode="auto">
          <a:xfrm>
            <a:off x="685800" y="4038600"/>
            <a:ext cx="6858000" cy="2462213"/>
          </a:xfrm>
          <a:prstGeom prst="rect">
            <a:avLst/>
          </a:prstGeom>
          <a:noFill/>
          <a:ln w="9525">
            <a:noFill/>
            <a:miter lim="800000"/>
            <a:headEnd/>
            <a:tailEnd/>
          </a:ln>
          <a:effectLst/>
        </p:spPr>
        <p:txBody>
          <a:bodyPr wrap="square">
            <a:spAutoFit/>
          </a:bodyPr>
          <a:lstStyle/>
          <a:p>
            <a:pPr>
              <a:spcBef>
                <a:spcPct val="50000"/>
              </a:spcBef>
            </a:pPr>
            <a:r>
              <a:rPr lang="vi-VN" sz="2300" dirty="0" smtClean="0">
                <a:latin typeface="Times New Roman" pitchFamily="18" charset="0"/>
                <a:cs typeface="Times New Roman" pitchFamily="18" charset="0"/>
              </a:rPr>
              <a:t>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Đừng có mà nói như thế !</a:t>
            </a:r>
          </a:p>
          <a:p>
            <a:pPr>
              <a:spcBef>
                <a:spcPct val="50000"/>
              </a:spcBef>
            </a:pPr>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Theo tớ, cậu không nên nói như thế </a:t>
            </a:r>
            <a:r>
              <a:rPr lang="vi-VN" sz="2800" dirty="0" smtClean="0">
                <a:latin typeface="Times New Roman" pitchFamily="18" charset="0"/>
                <a:cs typeface="Times New Roman" pitchFamily="18" charset="0"/>
              </a:rPr>
              <a:t>!</a:t>
            </a:r>
            <a:r>
              <a:rPr lang="vi-VN" sz="2800" dirty="0" smtClean="0"/>
              <a:t> </a:t>
            </a:r>
            <a:endParaRPr lang="en-US" sz="2800" dirty="0" smtClean="0"/>
          </a:p>
          <a:p>
            <a:pPr>
              <a:spcBef>
                <a:spcPct val="50000"/>
              </a:spcBef>
            </a:pPr>
            <a:r>
              <a:rPr lang="vi-VN" sz="2800" dirty="0" smtClean="0">
                <a:latin typeface="+mj-lt"/>
              </a:rPr>
              <a:t>d</a:t>
            </a:r>
            <a:r>
              <a:rPr lang="en-US" sz="2800" dirty="0" smtClean="0">
                <a:latin typeface="+mj-lt"/>
              </a:rPr>
              <a:t>) </a:t>
            </a:r>
            <a:r>
              <a:rPr lang="vi-VN" sz="2800" dirty="0" smtClean="0">
                <a:latin typeface="+mj-lt"/>
              </a:rPr>
              <a:t>- Mở hộ cháu cái cửa !</a:t>
            </a:r>
          </a:p>
          <a:p>
            <a:pPr>
              <a:spcBef>
                <a:spcPct val="50000"/>
              </a:spcBef>
            </a:pPr>
            <a:r>
              <a:rPr lang="vi-VN" sz="2800" dirty="0" smtClean="0">
                <a:latin typeface="+mj-lt"/>
              </a:rPr>
              <a:t>    - Bác mở giúp cháu cái cửa này với !</a:t>
            </a:r>
          </a:p>
        </p:txBody>
      </p:sp>
      <p:sp>
        <p:nvSpPr>
          <p:cNvPr id="40980" name="Text Box 20"/>
          <p:cNvSpPr txBox="1">
            <a:spLocks noChangeArrowheads="1"/>
          </p:cNvSpPr>
          <p:nvPr/>
        </p:nvSpPr>
        <p:spPr bwMode="auto">
          <a:xfrm>
            <a:off x="838200" y="0"/>
            <a:ext cx="7772400" cy="1384995"/>
          </a:xfrm>
          <a:prstGeom prst="rect">
            <a:avLst/>
          </a:prstGeom>
          <a:noFill/>
          <a:ln w="9525">
            <a:noFill/>
            <a:miter lim="800000"/>
            <a:headEnd/>
            <a:tailEnd/>
          </a:ln>
          <a:effectLst/>
        </p:spPr>
        <p:txBody>
          <a:bodyPr wrap="square">
            <a:spAutoFit/>
          </a:bodyPr>
          <a:lstStyle/>
          <a:p>
            <a:pPr algn="just">
              <a:spcBef>
                <a:spcPct val="50000"/>
              </a:spcBef>
            </a:pPr>
            <a:r>
              <a:rPr lang="en-US" sz="23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So </a:t>
            </a:r>
            <a:r>
              <a:rPr lang="vi-VN" sz="2800" dirty="0">
                <a:latin typeface="Times New Roman" pitchFamily="18" charset="0"/>
                <a:cs typeface="Times New Roman" pitchFamily="18" charset="0"/>
              </a:rPr>
              <a:t>sánh từng cặp câu khiến dưới đây về tính lịch sự. Hãy cho biết vì sao những câu ấy giữ hoặc không giữ được phép lịch sự.</a:t>
            </a:r>
          </a:p>
        </p:txBody>
      </p:sp>
      <p:sp>
        <p:nvSpPr>
          <p:cNvPr id="40981" name="Text Box 21"/>
          <p:cNvSpPr txBox="1">
            <a:spLocks noChangeArrowheads="1"/>
          </p:cNvSpPr>
          <p:nvPr/>
        </p:nvSpPr>
        <p:spPr bwMode="auto">
          <a:xfrm>
            <a:off x="0" y="0"/>
            <a:ext cx="2057400" cy="461665"/>
          </a:xfrm>
          <a:prstGeom prst="rect">
            <a:avLst/>
          </a:prstGeom>
          <a:noFill/>
          <a:ln w="9525">
            <a:noFill/>
            <a:miter lim="800000"/>
            <a:headEnd/>
            <a:tailEnd/>
          </a:ln>
          <a:effectLst/>
        </p:spPr>
        <p:txBody>
          <a:bodyPr wrap="square">
            <a:spAutoFit/>
          </a:bodyPr>
          <a:lstStyle/>
          <a:p>
            <a:pPr>
              <a:spcBef>
                <a:spcPct val="50000"/>
              </a:spcBef>
            </a:pPr>
            <a:r>
              <a:rPr lang="vi-VN" sz="2400" dirty="0">
                <a:latin typeface="Times New Roman" pitchFamily="18" charset="0"/>
                <a:cs typeface="Times New Roman" pitchFamily="18" charset="0"/>
              </a:rPr>
              <a:t>Bài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985</Words>
  <Application>Microsoft Office PowerPoint</Application>
  <PresentationFormat>On-screen Show (4:3)</PresentationFormat>
  <Paragraphs>79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QuatDaiCa</dc:creator>
  <cp:lastModifiedBy>Computer</cp:lastModifiedBy>
  <cp:revision>84</cp:revision>
  <dcterms:created xsi:type="dcterms:W3CDTF">2016-03-15T16:13:33Z</dcterms:created>
  <dcterms:modified xsi:type="dcterms:W3CDTF">2020-06-03T03:17:11Z</dcterms:modified>
</cp:coreProperties>
</file>